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style7.xml" ContentType="application/vnd.ms-office.chartstyle+xml"/>
  <Override PartName="/ppt/charts/colors7.xml" ContentType="application/vnd.ms-office.chartcolorstyl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6.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7.xml" ContentType="application/vnd.openxmlformats-officedocument.presentationml.notesSlid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2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1.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22.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3.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4.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5.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6.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7.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8.xml" ContentType="application/vnd.openxmlformats-officedocument.presentationml.notesSlide+xml"/>
  <Override PartName="/ppt/charts/chart28.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9.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30.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31.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2.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3.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4.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7.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8.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9.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40.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41.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42.xml" ContentType="application/vnd.openxmlformats-officedocument.drawingml.chart+xml"/>
  <Override PartName="/ppt/charts/style38.xml" ContentType="application/vnd.ms-office.chartstyle+xml"/>
  <Override PartName="/ppt/charts/colors38.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5"/>
  </p:notesMasterIdLst>
  <p:handoutMasterIdLst>
    <p:handoutMasterId r:id="rId66"/>
  </p:handoutMasterIdLst>
  <p:sldIdLst>
    <p:sldId id="370" r:id="rId2"/>
    <p:sldId id="371" r:id="rId3"/>
    <p:sldId id="317" r:id="rId4"/>
    <p:sldId id="273" r:id="rId5"/>
    <p:sldId id="320" r:id="rId6"/>
    <p:sldId id="350" r:id="rId7"/>
    <p:sldId id="351" r:id="rId8"/>
    <p:sldId id="352" r:id="rId9"/>
    <p:sldId id="353" r:id="rId10"/>
    <p:sldId id="355" r:id="rId11"/>
    <p:sldId id="354" r:id="rId12"/>
    <p:sldId id="356" r:id="rId13"/>
    <p:sldId id="357" r:id="rId14"/>
    <p:sldId id="358" r:id="rId15"/>
    <p:sldId id="359" r:id="rId16"/>
    <p:sldId id="360" r:id="rId17"/>
    <p:sldId id="361" r:id="rId18"/>
    <p:sldId id="362" r:id="rId19"/>
    <p:sldId id="363" r:id="rId20"/>
    <p:sldId id="364" r:id="rId21"/>
    <p:sldId id="365" r:id="rId22"/>
    <p:sldId id="319" r:id="rId23"/>
    <p:sldId id="367" r:id="rId24"/>
    <p:sldId id="321" r:id="rId25"/>
    <p:sldId id="368" r:id="rId26"/>
    <p:sldId id="369" r:id="rId27"/>
    <p:sldId id="324" r:id="rId28"/>
    <p:sldId id="325" r:id="rId29"/>
    <p:sldId id="326" r:id="rId30"/>
    <p:sldId id="327" r:id="rId31"/>
    <p:sldId id="328" r:id="rId32"/>
    <p:sldId id="329" r:id="rId33"/>
    <p:sldId id="330" r:id="rId34"/>
    <p:sldId id="331" r:id="rId35"/>
    <p:sldId id="332" r:id="rId36"/>
    <p:sldId id="333" r:id="rId37"/>
    <p:sldId id="334" r:id="rId38"/>
    <p:sldId id="335" r:id="rId39"/>
    <p:sldId id="336" r:id="rId40"/>
    <p:sldId id="337" r:id="rId41"/>
    <p:sldId id="338" r:id="rId42"/>
    <p:sldId id="339" r:id="rId43"/>
    <p:sldId id="340" r:id="rId44"/>
    <p:sldId id="341" r:id="rId45"/>
    <p:sldId id="342" r:id="rId46"/>
    <p:sldId id="343" r:id="rId47"/>
    <p:sldId id="344" r:id="rId48"/>
    <p:sldId id="345" r:id="rId49"/>
    <p:sldId id="346" r:id="rId50"/>
    <p:sldId id="347" r:id="rId51"/>
    <p:sldId id="372" r:id="rId52"/>
    <p:sldId id="318" r:id="rId53"/>
    <p:sldId id="307" r:id="rId54"/>
    <p:sldId id="308" r:id="rId55"/>
    <p:sldId id="309" r:id="rId56"/>
    <p:sldId id="310" r:id="rId57"/>
    <p:sldId id="311" r:id="rId58"/>
    <p:sldId id="314" r:id="rId59"/>
    <p:sldId id="316" r:id="rId60"/>
    <p:sldId id="373" r:id="rId61"/>
    <p:sldId id="312" r:id="rId62"/>
    <p:sldId id="315" r:id="rId63"/>
    <p:sldId id="281" r:id="rId64"/>
  </p:sldIdLst>
  <p:sldSz cx="13817600" cy="7772400"/>
  <p:notesSz cx="6858000" cy="9144000"/>
  <p:defaultTextStyle>
    <a:defPPr>
      <a:defRPr lang="en-US"/>
    </a:defPPr>
    <a:lvl1pPr marL="0" algn="l" defTabSz="509292" rtl="0" eaLnBrk="1" latinLnBrk="0" hangingPunct="1">
      <a:defRPr sz="2000" kern="1200">
        <a:solidFill>
          <a:schemeClr val="tx1"/>
        </a:solidFill>
        <a:latin typeface="+mn-lt"/>
        <a:ea typeface="+mn-ea"/>
        <a:cs typeface="+mn-cs"/>
      </a:defRPr>
    </a:lvl1pPr>
    <a:lvl2pPr marL="509292" algn="l" defTabSz="509292" rtl="0" eaLnBrk="1" latinLnBrk="0" hangingPunct="1">
      <a:defRPr sz="2000" kern="1200">
        <a:solidFill>
          <a:schemeClr val="tx1"/>
        </a:solidFill>
        <a:latin typeface="+mn-lt"/>
        <a:ea typeface="+mn-ea"/>
        <a:cs typeface="+mn-cs"/>
      </a:defRPr>
    </a:lvl2pPr>
    <a:lvl3pPr marL="1018586" algn="l" defTabSz="509292" rtl="0" eaLnBrk="1" latinLnBrk="0" hangingPunct="1">
      <a:defRPr sz="2000" kern="1200">
        <a:solidFill>
          <a:schemeClr val="tx1"/>
        </a:solidFill>
        <a:latin typeface="+mn-lt"/>
        <a:ea typeface="+mn-ea"/>
        <a:cs typeface="+mn-cs"/>
      </a:defRPr>
    </a:lvl3pPr>
    <a:lvl4pPr marL="1527879" algn="l" defTabSz="509292" rtl="0" eaLnBrk="1" latinLnBrk="0" hangingPunct="1">
      <a:defRPr sz="2000" kern="1200">
        <a:solidFill>
          <a:schemeClr val="tx1"/>
        </a:solidFill>
        <a:latin typeface="+mn-lt"/>
        <a:ea typeface="+mn-ea"/>
        <a:cs typeface="+mn-cs"/>
      </a:defRPr>
    </a:lvl4pPr>
    <a:lvl5pPr marL="2037173" algn="l" defTabSz="509292" rtl="0" eaLnBrk="1" latinLnBrk="0" hangingPunct="1">
      <a:defRPr sz="2000" kern="1200">
        <a:solidFill>
          <a:schemeClr val="tx1"/>
        </a:solidFill>
        <a:latin typeface="+mn-lt"/>
        <a:ea typeface="+mn-ea"/>
        <a:cs typeface="+mn-cs"/>
      </a:defRPr>
    </a:lvl5pPr>
    <a:lvl6pPr marL="2546466" algn="l" defTabSz="509292" rtl="0" eaLnBrk="1" latinLnBrk="0" hangingPunct="1">
      <a:defRPr sz="2000" kern="1200">
        <a:solidFill>
          <a:schemeClr val="tx1"/>
        </a:solidFill>
        <a:latin typeface="+mn-lt"/>
        <a:ea typeface="+mn-ea"/>
        <a:cs typeface="+mn-cs"/>
      </a:defRPr>
    </a:lvl6pPr>
    <a:lvl7pPr marL="3055758" algn="l" defTabSz="509292" rtl="0" eaLnBrk="1" latinLnBrk="0" hangingPunct="1">
      <a:defRPr sz="2000" kern="1200">
        <a:solidFill>
          <a:schemeClr val="tx1"/>
        </a:solidFill>
        <a:latin typeface="+mn-lt"/>
        <a:ea typeface="+mn-ea"/>
        <a:cs typeface="+mn-cs"/>
      </a:defRPr>
    </a:lvl7pPr>
    <a:lvl8pPr marL="3565052" algn="l" defTabSz="509292" rtl="0" eaLnBrk="1" latinLnBrk="0" hangingPunct="1">
      <a:defRPr sz="2000" kern="1200">
        <a:solidFill>
          <a:schemeClr val="tx1"/>
        </a:solidFill>
        <a:latin typeface="+mn-lt"/>
        <a:ea typeface="+mn-ea"/>
        <a:cs typeface="+mn-cs"/>
      </a:defRPr>
    </a:lvl8pPr>
    <a:lvl9pPr marL="4074344" algn="l" defTabSz="509292"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435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D2B"/>
    <a:srgbClr val="C10065"/>
    <a:srgbClr val="CC006A"/>
    <a:srgbClr val="404140"/>
    <a:srgbClr val="DAD490"/>
    <a:srgbClr val="E1963E"/>
    <a:srgbClr val="7F7F7F"/>
    <a:srgbClr val="E57D30"/>
    <a:srgbClr val="092529"/>
    <a:srgbClr val="55A89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04" autoAdjust="0"/>
    <p:restoredTop sz="95994" autoAdjust="0"/>
  </p:normalViewPr>
  <p:slideViewPr>
    <p:cSldViewPr snapToGrid="0" snapToObjects="1">
      <p:cViewPr varScale="1">
        <p:scale>
          <a:sx n="98" d="100"/>
          <a:sy n="98" d="100"/>
        </p:scale>
        <p:origin x="924" y="84"/>
      </p:cViewPr>
      <p:guideLst>
        <p:guide orient="horz" pos="2448"/>
        <p:guide pos="4352"/>
      </p:guideLst>
    </p:cSldViewPr>
  </p:slideViewPr>
  <p:outlineViewPr>
    <p:cViewPr>
      <p:scale>
        <a:sx n="33" d="100"/>
        <a:sy n="33" d="100"/>
      </p:scale>
      <p:origin x="0" y="0"/>
    </p:cViewPr>
  </p:outlineViewPr>
  <p:notesTextViewPr>
    <p:cViewPr>
      <p:scale>
        <a:sx n="3" d="2"/>
        <a:sy n="3" d="2"/>
      </p:scale>
      <p:origin x="0" y="0"/>
    </p:cViewPr>
  </p:notesTextViewPr>
  <p:sorterViewPr>
    <p:cViewPr>
      <p:scale>
        <a:sx n="59" d="100"/>
        <a:sy n="59" d="100"/>
      </p:scale>
      <p:origin x="0" y="0"/>
    </p:cViewPr>
  </p:sorterViewPr>
  <p:notesViewPr>
    <p:cSldViewPr snapToGrid="0" snapToObjects="1">
      <p:cViewPr varScale="1">
        <p:scale>
          <a:sx n="166" d="100"/>
          <a:sy n="166" d="100"/>
        </p:scale>
        <p:origin x="1528" y="20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fs6.local.wiche.edu\group\rsch\High%20School%20Grads%202016\Regional,%20National\_Nation%20Charts%202016.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oleObject" Target="file:///\\csunts.acns.colostate.edu\ea_common\2017%20Fall%20Forum\CSU-10yrData.xlsx" TargetMode="External"/><Relationship Id="rId2" Type="http://schemas.microsoft.com/office/2011/relationships/chartColorStyle" Target="colors6.xml"/><Relationship Id="rId1" Type="http://schemas.microsoft.com/office/2011/relationships/chartStyle" Target="style6.xml"/></Relationships>
</file>

<file path=ppt/charts/_rels/chart11.xml.rels><?xml version="1.0" encoding="UTF-8" standalone="yes"?>
<Relationships xmlns="http://schemas.openxmlformats.org/package/2006/relationships"><Relationship Id="rId3" Type="http://schemas.openxmlformats.org/officeDocument/2006/relationships/oleObject" Target="file:///\\csunts.acns.colostate.edu\ea_common\2017%20Fall%20Forum\CSU-10yrData.xlsx" TargetMode="External"/><Relationship Id="rId2" Type="http://schemas.microsoft.com/office/2011/relationships/chartColorStyle" Target="colors7.xml"/><Relationship Id="rId1" Type="http://schemas.microsoft.com/office/2011/relationships/chartStyle" Target="style7.xml"/></Relationships>
</file>

<file path=ppt/charts/_rels/chart12.xml.rels><?xml version="1.0" encoding="UTF-8" standalone="yes"?>
<Relationships xmlns="http://schemas.openxmlformats.org/package/2006/relationships"><Relationship Id="rId3" Type="http://schemas.openxmlformats.org/officeDocument/2006/relationships/oleObject" Target="file:///\\csunts.acns.colostate.edu\ea_common\2017%20Fall%20Forum\CSU-10yrData.xlsx" TargetMode="External"/><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oleObject" Target="file:///\\csunts.acns.colostate.edu\ea_common\2017%20Fall%20Forum\CSU-10yrData.xlsx" TargetMode="External"/><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oleObject" Target="file:///\\csunts.acns.colostate.edu\ea_common\2017%20Fall%20Forum\CSU-10yrData.xlsx" TargetMode="External"/><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oleObject" Target="file:///\\Users\tbiedsch\Dropbox\%20OFA\COA_Packaging\COA%200001%20-%201718.xlsx" TargetMode="External"/><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oleObject" Target="file:///\\Users\tbiedsch\Dropbox\%20OFA\COA_Packaging\COA%200001%20-%201718.xlsx" TargetMode="External"/><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tbiedsch\AppData\Local\Temp\tmp001.xlsx" TargetMode="External"/><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tbiedsch\AppData\Local\Temp\tmp001.xlsx" TargetMode="External"/><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tbiedsch\AppData\Local\Temp\tmp001.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Chart%20in%20Microsoft%20PowerPoint" TargetMode="External"/><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tbiedsch\AppData\Local\Temp\tmp001.xlsx" TargetMode="External"/><Relationship Id="rId2" Type="http://schemas.microsoft.com/office/2011/relationships/chartColorStyle" Target="colors16.xml"/><Relationship Id="rId1" Type="http://schemas.microsoft.com/office/2011/relationships/chartStyle" Target="style16.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tbiedsch\AppData\Local\Temp\tmp001.xlsx" TargetMode="External"/><Relationship Id="rId2" Type="http://schemas.microsoft.com/office/2011/relationships/chartColorStyle" Target="colors17.xml"/><Relationship Id="rId1" Type="http://schemas.microsoft.com/office/2011/relationships/chartStyle" Target="style17.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tbiedsch\AppData\Local\Temp\tmp001.xlsx" TargetMode="External"/><Relationship Id="rId2" Type="http://schemas.microsoft.com/office/2011/relationships/chartColorStyle" Target="colors18.xml"/><Relationship Id="rId1" Type="http://schemas.microsoft.com/office/2011/relationships/chartStyle" Target="style18.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tbiedsch\AppData\Local\Temp\tmp001.xlsx" TargetMode="External"/><Relationship Id="rId2" Type="http://schemas.microsoft.com/office/2011/relationships/chartColorStyle" Target="colors19.xml"/><Relationship Id="rId1" Type="http://schemas.microsoft.com/office/2011/relationships/chartStyle" Target="style19.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tbiedsch\AppData\Local\Temp\tmp001.xlsx" TargetMode="External"/><Relationship Id="rId2" Type="http://schemas.microsoft.com/office/2011/relationships/chartColorStyle" Target="colors20.xml"/><Relationship Id="rId1" Type="http://schemas.microsoft.com/office/2011/relationships/chartStyle" Target="style20.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tbiedsch\AppData\Local\Temp\tmp001.xlsx" TargetMode="External"/><Relationship Id="rId2" Type="http://schemas.microsoft.com/office/2011/relationships/chartColorStyle" Target="colors21.xml"/><Relationship Id="rId1" Type="http://schemas.microsoft.com/office/2011/relationships/chartStyle" Target="style21.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tbiedsch\AppData\Local\Temp\tmp001.xlsx" TargetMode="External"/><Relationship Id="rId2" Type="http://schemas.microsoft.com/office/2011/relationships/chartColorStyle" Target="colors22.xml"/><Relationship Id="rId1" Type="http://schemas.microsoft.com/office/2011/relationships/chartStyle" Target="style22.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tbiedsch\AppData\Local\Temp\tmp001.xlsx" TargetMode="External"/><Relationship Id="rId2" Type="http://schemas.microsoft.com/office/2011/relationships/chartColorStyle" Target="colors23.xml"/><Relationship Id="rId1" Type="http://schemas.microsoft.com/office/2011/relationships/chartStyle" Target="style23.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tbiedsch\AppData\Local\Temp\tmp001.xlsx" TargetMode="External"/><Relationship Id="rId2" Type="http://schemas.microsoft.com/office/2011/relationships/chartColorStyle" Target="colors24.xml"/><Relationship Id="rId1" Type="http://schemas.microsoft.com/office/2011/relationships/chartStyle" Target="style24.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tbiedsch\AppData\Local\Temp\tmp001.xlsx" TargetMode="External"/><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s6.local.wiche.edu\group\rsch\High%20School%20Grads%202016\Regional,%20National\_Nation%20Charts%202016.xlsx" TargetMode="External"/></Relationships>
</file>

<file path=ppt/charts/_rels/chart30.xml.rels><?xml version="1.0" encoding="UTF-8" standalone="yes"?>
<Relationships xmlns="http://schemas.openxmlformats.org/package/2006/relationships"><Relationship Id="rId3" Type="http://schemas.openxmlformats.org/officeDocument/2006/relationships/oleObject" Target="file:///C:\Users\tbiedsch\AppData\Local\Temp\tmp001.xlsx" TargetMode="External"/><Relationship Id="rId2" Type="http://schemas.microsoft.com/office/2011/relationships/chartColorStyle" Target="colors26.xml"/><Relationship Id="rId1" Type="http://schemas.microsoft.com/office/2011/relationships/chartStyle" Target="style26.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tbiedsch\AppData\Local\Temp\tmp001.xlsx" TargetMode="External"/><Relationship Id="rId2" Type="http://schemas.microsoft.com/office/2011/relationships/chartColorStyle" Target="colors27.xml"/><Relationship Id="rId1" Type="http://schemas.microsoft.com/office/2011/relationships/chartStyle" Target="style27.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tbiedsch\AppData\Local\Temp\tmp001.xlsx" TargetMode="External"/><Relationship Id="rId2" Type="http://schemas.microsoft.com/office/2011/relationships/chartColorStyle" Target="colors28.xml"/><Relationship Id="rId1" Type="http://schemas.microsoft.com/office/2011/relationships/chartStyle" Target="style28.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tbiedsch\Dropbox\SFS\Stats\Enrollment%20by%20EFC%20Band%20Over%20Time.xlsx" TargetMode="External"/><Relationship Id="rId2" Type="http://schemas.microsoft.com/office/2011/relationships/chartColorStyle" Target="colors29.xml"/><Relationship Id="rId1" Type="http://schemas.microsoft.com/office/2011/relationships/chartStyle" Target="style29.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tbiedsch\Dropbox\SFS\Stats\Enrollment%20by%20EFC%20Band%20Over%20Time.xlsx" TargetMode="External"/><Relationship Id="rId2" Type="http://schemas.microsoft.com/office/2011/relationships/chartColorStyle" Target="colors30.xml"/><Relationship Id="rId1" Type="http://schemas.microsoft.com/office/2011/relationships/chartStyle" Target="style30.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tbiedsch\Dropbox\SFS\Stats\Enrollment%20by%20EFC%20Band%20Over%20Time.xlsx" TargetMode="External"/><Relationship Id="rId2" Type="http://schemas.microsoft.com/office/2011/relationships/chartColorStyle" Target="colors31.xml"/><Relationship Id="rId1" Type="http://schemas.microsoft.com/office/2011/relationships/chartStyle" Target="style31.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tbiedsch\Dropbox\SFS\Stats\Enrollment%20by%20EFC%20Band%20Over%20Time.xlsx" TargetMode="External"/><Relationship Id="rId2" Type="http://schemas.microsoft.com/office/2011/relationships/chartColorStyle" Target="colors32.xml"/><Relationship Id="rId1" Type="http://schemas.microsoft.com/office/2011/relationships/chartStyle" Target="style32.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tbiedsch\Dropbox\SFS\Stats\Enrollment%20by%20EFC%20Band%20Over%20Time.xlsx" TargetMode="External"/><Relationship Id="rId2" Type="http://schemas.microsoft.com/office/2011/relationships/chartColorStyle" Target="colors33.xml"/><Relationship Id="rId1" Type="http://schemas.microsoft.com/office/2011/relationships/chartStyle" Target="style33.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tbiedsch\Dropbox\SFS\Stats\Enrollment%20by%20EFC%20Band%20Over%20Time.xlsx" TargetMode="External"/><Relationship Id="rId2" Type="http://schemas.microsoft.com/office/2011/relationships/chartColorStyle" Target="colors34.xml"/><Relationship Id="rId1" Type="http://schemas.microsoft.com/office/2011/relationships/chartStyle" Target="style34.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tbiedsch\Dropbox\SFS\Stats\Enrollment%20by%20EFC%20Band%20Over%20Time.xlsx" TargetMode="External"/><Relationship Id="rId2" Type="http://schemas.microsoft.com/office/2011/relationships/chartColorStyle" Target="colors35.xml"/><Relationship Id="rId1" Type="http://schemas.microsoft.com/office/2011/relationships/chartStyle" Target="style35.xml"/></Relationships>
</file>

<file path=ppt/charts/_rels/chart4.xml.rels><?xml version="1.0" encoding="UTF-8" standalone="yes"?>
<Relationships xmlns="http://schemas.openxmlformats.org/package/2006/relationships"><Relationship Id="rId1" Type="http://schemas.openxmlformats.org/officeDocument/2006/relationships/oleObject" Target="file:///\\fs6.local.wiche.edu\group\rsch\High%20School%20Grads%202016\Regional,%20National\Cross-Regional%20Analysis%20and%20Graphs%20.xlsx" TargetMode="External"/></Relationships>
</file>

<file path=ppt/charts/_rels/chart40.xml.rels><?xml version="1.0" encoding="UTF-8" standalone="yes"?>
<Relationships xmlns="http://schemas.openxmlformats.org/package/2006/relationships"><Relationship Id="rId3" Type="http://schemas.openxmlformats.org/officeDocument/2006/relationships/oleObject" Target="file:///C:\Users\tbiedsch\Dropbox\SFS\Stats\Enrollment%20by%20EFC%20Band%20Over%20Time.xlsx" TargetMode="External"/><Relationship Id="rId2" Type="http://schemas.microsoft.com/office/2011/relationships/chartColorStyle" Target="colors36.xml"/><Relationship Id="rId1" Type="http://schemas.microsoft.com/office/2011/relationships/chartStyle" Target="style36.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tbiedsch\Dropbox\SFS\Stats\Enrollment%20by%20EFC%20Band%20Over%20Time.xlsx" TargetMode="External"/><Relationship Id="rId2" Type="http://schemas.microsoft.com/office/2011/relationships/chartColorStyle" Target="colors37.xml"/><Relationship Id="rId1" Type="http://schemas.microsoft.com/office/2011/relationships/chartStyle" Target="style37.xml"/></Relationships>
</file>

<file path=ppt/charts/_rels/chart42.xml.rels><?xml version="1.0" encoding="UTF-8" standalone="yes"?>
<Relationships xmlns="http://schemas.openxmlformats.org/package/2006/relationships"><Relationship Id="rId3" Type="http://schemas.openxmlformats.org/officeDocument/2006/relationships/oleObject" Target="file:///\\Users\tbiedsch\Dropbox\Resumes\VPEA%20Search\Presentations\Enrollment%20by%20EFC%20Band%20Over%20Time.xlsx" TargetMode="External"/><Relationship Id="rId2" Type="http://schemas.microsoft.com/office/2011/relationships/chartColorStyle" Target="colors38.xml"/><Relationship Id="rId1" Type="http://schemas.microsoft.com/office/2011/relationships/chartStyle" Target="style38.xml"/></Relationships>
</file>

<file path=ppt/charts/_rels/chart5.xml.rels><?xml version="1.0" encoding="UTF-8" standalone="yes"?>
<Relationships xmlns="http://schemas.openxmlformats.org/package/2006/relationships"><Relationship Id="rId3" Type="http://schemas.openxmlformats.org/officeDocument/2006/relationships/oleObject" Target="file:///\\csunts.acns.colostate.edu\ea_common\2017%20Fall%20Forum\CSU-10yrData.xlsx" TargetMode="External"/><Relationship Id="rId2" Type="http://schemas.microsoft.com/office/2011/relationships/chartColorStyle" Target="colors2.xml"/><Relationship Id="rId1" Type="http://schemas.microsoft.com/office/2011/relationships/chartStyle" Target="style2.xml"/></Relationships>
</file>

<file path=ppt/charts/_rels/chart6.xml.rels><?xml version="1.0" encoding="UTF-8" standalone="yes"?>
<Relationships xmlns="http://schemas.openxmlformats.org/package/2006/relationships"><Relationship Id="rId3" Type="http://schemas.openxmlformats.org/officeDocument/2006/relationships/oleObject" Target="file:///\\csunts.acns.colostate.edu\ea_common\2017%20Fall%20Forum\CSU-10yrData.xlsx" TargetMode="External"/><Relationship Id="rId2" Type="http://schemas.microsoft.com/office/2011/relationships/chartColorStyle" Target="colors3.xml"/><Relationship Id="rId1" Type="http://schemas.microsoft.com/office/2011/relationships/chartStyle" Target="style3.xml"/></Relationships>
</file>

<file path=ppt/charts/_rels/chart7.xml.rels><?xml version="1.0" encoding="UTF-8" standalone="yes"?>
<Relationships xmlns="http://schemas.openxmlformats.org/package/2006/relationships"><Relationship Id="rId3" Type="http://schemas.openxmlformats.org/officeDocument/2006/relationships/oleObject" Target="file:///\\csunts.acns.colostate.edu\ea_common\2017%20Fall%20Forum\CSU-10yrData.xlsx" TargetMode="External"/><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oleObject" Target="file:///\\csunts.acns.colostate.edu\ea_common\2017%20Fall%20Forum\CSU-10yrData.xlsx" TargetMode="External"/><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1" Type="http://schemas.openxmlformats.org/officeDocument/2006/relationships/oleObject" Target="file:///\\csunts.acns.colostate.edu\ea_common\2017%20Fall%20Forum\CSU-10yr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405692822879897"/>
          <c:y val="6.678736004319287E-2"/>
          <c:w val="0.83828491266177929"/>
          <c:h val="0.75522386075335601"/>
        </c:manualLayout>
      </c:layout>
      <c:lineChart>
        <c:grouping val="standard"/>
        <c:varyColors val="0"/>
        <c:ser>
          <c:idx val="0"/>
          <c:order val="0"/>
          <c:spPr>
            <a:ln w="76200">
              <a:solidFill>
                <a:sysClr val="window" lastClr="FFFFFF">
                  <a:lumMod val="65000"/>
                </a:sysClr>
              </a:solidFill>
            </a:ln>
          </c:spPr>
          <c:marker>
            <c:symbol val="none"/>
          </c:marker>
          <c:cat>
            <c:strRef>
              <c:f>'Lines, Totals'!$A$8:$A$39</c:f>
              <c:strCache>
                <c:ptCount val="32"/>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pt idx="29">
                  <c:v>2029-30</c:v>
                </c:pt>
                <c:pt idx="30">
                  <c:v>2030-31</c:v>
                </c:pt>
                <c:pt idx="31">
                  <c:v>2031-32</c:v>
                </c:pt>
              </c:strCache>
            </c:strRef>
          </c:cat>
          <c:val>
            <c:numRef>
              <c:f>'Lines, Totals'!$F$8:$F$39</c:f>
              <c:numCache>
                <c:formatCode>_(* #,##0_);_(* \(#,##0\);_(* "-"??_);_(@_)</c:formatCode>
                <c:ptCount val="32"/>
                <c:pt idx="0">
                  <c:v>2850006</c:v>
                </c:pt>
                <c:pt idx="1">
                  <c:v>2910675</c:v>
                </c:pt>
                <c:pt idx="2">
                  <c:v>3019234</c:v>
                </c:pt>
                <c:pt idx="3">
                  <c:v>3059930</c:v>
                </c:pt>
                <c:pt idx="4">
                  <c:v>3095418</c:v>
                </c:pt>
                <c:pt idx="5">
                  <c:v>3115511</c:v>
                </c:pt>
                <c:pt idx="6">
                  <c:v>3196104</c:v>
                </c:pt>
                <c:pt idx="7">
                  <c:v>3315437</c:v>
                </c:pt>
                <c:pt idx="8">
                  <c:v>3347948</c:v>
                </c:pt>
                <c:pt idx="9">
                  <c:v>3440691</c:v>
                </c:pt>
                <c:pt idx="10">
                  <c:v>3446268</c:v>
                </c:pt>
                <c:pt idx="11">
                  <c:v>3452792.5742269894</c:v>
                </c:pt>
                <c:pt idx="12">
                  <c:v>3466888.1127693425</c:v>
                </c:pt>
              </c:numCache>
            </c:numRef>
          </c:val>
          <c:smooth val="0"/>
          <c:extLst>
            <c:ext xmlns:c16="http://schemas.microsoft.com/office/drawing/2014/chart" uri="{C3380CC4-5D6E-409C-BE32-E72D297353CC}">
              <c16:uniqueId val="{00000000-94A8-4322-9F35-619C5CC5CF21}"/>
            </c:ext>
          </c:extLst>
        </c:ser>
        <c:ser>
          <c:idx val="1"/>
          <c:order val="1"/>
          <c:spPr>
            <a:ln w="76200">
              <a:solidFill>
                <a:sysClr val="windowText" lastClr="000000"/>
              </a:solidFill>
            </a:ln>
          </c:spPr>
          <c:marker>
            <c:symbol val="none"/>
          </c:marker>
          <c:cat>
            <c:strRef>
              <c:f>'Lines, Totals'!$A$8:$A$39</c:f>
              <c:strCache>
                <c:ptCount val="32"/>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pt idx="29">
                  <c:v>2029-30</c:v>
                </c:pt>
                <c:pt idx="30">
                  <c:v>2030-31</c:v>
                </c:pt>
                <c:pt idx="31">
                  <c:v>2031-32</c:v>
                </c:pt>
              </c:strCache>
            </c:strRef>
          </c:cat>
          <c:val>
            <c:numRef>
              <c:f>'Lines, Totals'!$G$8:$G$39</c:f>
              <c:numCache>
                <c:formatCode>General</c:formatCode>
                <c:ptCount val="32"/>
                <c:pt idx="12" formatCode="#,##0">
                  <c:v>3466888.1127693425</c:v>
                </c:pt>
                <c:pt idx="13" formatCode="_(* #,##0_);_(* \(#,##0\);_(* &quot;-&quot;??_);_(@_)">
                  <c:v>3443012.0625791345</c:v>
                </c:pt>
                <c:pt idx="14" formatCode="_(* #,##0_);_(* \(#,##0\);_(* &quot;-&quot;??_);_(@_)">
                  <c:v>3421456.2200522106</c:v>
                </c:pt>
                <c:pt idx="15" formatCode="_(* #,##0_);_(* \(#,##0\);_(* &quot;-&quot;??_);_(@_)">
                  <c:v>3412947.0474272994</c:v>
                </c:pt>
                <c:pt idx="16" formatCode="_(* #,##0_);_(* \(#,##0\);_(* &quot;-&quot;??_);_(@_)">
                  <c:v>3385917.0068818345</c:v>
                </c:pt>
                <c:pt idx="17" formatCode="_(* #,##0_);_(* \(#,##0\);_(* &quot;-&quot;??_);_(@_)">
                  <c:v>3459580.0500743482</c:v>
                </c:pt>
                <c:pt idx="18" formatCode="_(* #,##0_);_(* \(#,##0\);_(* &quot;-&quot;??_);_(@_)">
                  <c:v>3455112.6827465007</c:v>
                </c:pt>
                <c:pt idx="19" formatCode="_(* #,##0_);_(* \(#,##0\);_(* &quot;-&quot;??_);_(@_)">
                  <c:v>3408037.0676011858</c:v>
                </c:pt>
                <c:pt idx="20" formatCode="_(* #,##0_);_(* \(#,##0\);_(* &quot;-&quot;??_);_(@_)">
                  <c:v>3420210.5421098373</c:v>
                </c:pt>
                <c:pt idx="21" formatCode="_(* #,##0_);_(* \(#,##0\);_(* &quot;-&quot;??_);_(@_)">
                  <c:v>3423638.6730934842</c:v>
                </c:pt>
                <c:pt idx="22" formatCode="_(* #,##0_);_(* \(#,##0\);_(* &quot;-&quot;??_);_(@_)">
                  <c:v>3434722.9583108886</c:v>
                </c:pt>
                <c:pt idx="23" formatCode="_(* #,##0_);_(* \(#,##0\);_(* &quot;-&quot;??_);_(@_)">
                  <c:v>3511408.5563972099</c:v>
                </c:pt>
                <c:pt idx="24" formatCode="_(* #,##0_);_(* \(#,##0\);_(* &quot;-&quot;??_);_(@_)">
                  <c:v>3561051.2608104479</c:v>
                </c:pt>
                <c:pt idx="25" formatCode="_(* #,##0_);_(* \(#,##0\);_(* &quot;-&quot;??_);_(@_)">
                  <c:v>3518463.2863705303</c:v>
                </c:pt>
                <c:pt idx="26" formatCode="_(* #,##0_);_(* \(#,##0\);_(* &quot;-&quot;??_);_(@_)">
                  <c:v>3420009.8017980354</c:v>
                </c:pt>
                <c:pt idx="27" formatCode="_(* #,##0_);_(* \(#,##0\);_(* &quot;-&quot;??_);_(@_)">
                  <c:v>3308159.5736353281</c:v>
                </c:pt>
                <c:pt idx="28" formatCode="_(* #,##0_);_(* \(#,##0\);_(* &quot;-&quot;??_);_(@_)">
                  <c:v>3267826.2272992097</c:v>
                </c:pt>
                <c:pt idx="29" formatCode="_(* #,##0_);_(* \(#,##0\);_(* &quot;-&quot;??_);_(@_)">
                  <c:v>3268232.6929434333</c:v>
                </c:pt>
                <c:pt idx="30" formatCode="_(* #,##0_);_(* \(#,##0\);_(* &quot;-&quot;??_);_(@_)">
                  <c:v>3252714.0098373834</c:v>
                </c:pt>
                <c:pt idx="31" formatCode="_(* #,##0_);_(* \(#,##0\);_(* &quot;-&quot;??_);_(@_)">
                  <c:v>3298596.8247026131</c:v>
                </c:pt>
              </c:numCache>
            </c:numRef>
          </c:val>
          <c:smooth val="0"/>
          <c:extLst>
            <c:ext xmlns:c16="http://schemas.microsoft.com/office/drawing/2014/chart" uri="{C3380CC4-5D6E-409C-BE32-E72D297353CC}">
              <c16:uniqueId val="{00000001-94A8-4322-9F35-619C5CC5CF21}"/>
            </c:ext>
          </c:extLst>
        </c:ser>
        <c:dLbls>
          <c:showLegendKey val="0"/>
          <c:showVal val="0"/>
          <c:showCatName val="0"/>
          <c:showSerName val="0"/>
          <c:showPercent val="0"/>
          <c:showBubbleSize val="0"/>
        </c:dLbls>
        <c:smooth val="0"/>
        <c:axId val="113885568"/>
        <c:axId val="113887104"/>
      </c:lineChart>
      <c:catAx>
        <c:axId val="113885568"/>
        <c:scaling>
          <c:orientation val="minMax"/>
        </c:scaling>
        <c:delete val="0"/>
        <c:axPos val="b"/>
        <c:numFmt formatCode="General" sourceLinked="1"/>
        <c:majorTickMark val="none"/>
        <c:minorTickMark val="none"/>
        <c:tickLblPos val="nextTo"/>
        <c:spPr>
          <a:ln w="3175">
            <a:solidFill>
              <a:srgbClr val="000000"/>
            </a:solidFill>
            <a:prstDash val="solid"/>
          </a:ln>
        </c:spPr>
        <c:txPr>
          <a:bodyPr rot="0" vert="horz"/>
          <a:lstStyle/>
          <a:p>
            <a:pPr>
              <a:defRPr sz="1800"/>
            </a:pPr>
            <a:endParaRPr lang="en-US"/>
          </a:p>
        </c:txPr>
        <c:crossAx val="113887104"/>
        <c:crosses val="autoZero"/>
        <c:auto val="1"/>
        <c:lblAlgn val="ctr"/>
        <c:lblOffset val="100"/>
        <c:tickLblSkip val="10"/>
        <c:tickMarkSkip val="1"/>
        <c:noMultiLvlLbl val="0"/>
      </c:catAx>
      <c:valAx>
        <c:axId val="113887104"/>
        <c:scaling>
          <c:orientation val="minMax"/>
          <c:max val="3600000"/>
          <c:min val="2400000"/>
        </c:scaling>
        <c:delete val="0"/>
        <c:axPos val="l"/>
        <c:numFmt formatCode="_(* #,##0.0_);_(* \(#,##0.0\);_(* &quot;-&quot;?_);_(@_)" sourceLinked="0"/>
        <c:majorTickMark val="out"/>
        <c:minorTickMark val="none"/>
        <c:tickLblPos val="nextTo"/>
        <c:spPr>
          <a:ln w="3175">
            <a:solidFill>
              <a:srgbClr val="000000"/>
            </a:solidFill>
            <a:prstDash val="solid"/>
          </a:ln>
        </c:spPr>
        <c:txPr>
          <a:bodyPr rot="0" vert="horz"/>
          <a:lstStyle/>
          <a:p>
            <a:pPr>
              <a:defRPr sz="1800"/>
            </a:pPr>
            <a:endParaRPr lang="en-US"/>
          </a:p>
        </c:txPr>
        <c:crossAx val="113885568"/>
        <c:crosses val="autoZero"/>
        <c:crossBetween val="midCat"/>
        <c:dispUnits>
          <c:builtInUnit val="millions"/>
          <c:dispUnitsLbl>
            <c:layout>
              <c:manualLayout>
                <c:xMode val="edge"/>
                <c:yMode val="edge"/>
                <c:x val="8.5364060095936278E-3"/>
                <c:y val="0.35242756055879032"/>
              </c:manualLayout>
            </c:layout>
            <c:txPr>
              <a:bodyPr/>
              <a:lstStyle/>
              <a:p>
                <a:pPr>
                  <a:defRPr sz="1600"/>
                </a:pPr>
                <a:endParaRPr lang="en-US"/>
              </a:p>
            </c:txPr>
          </c:dispUnitsLbl>
        </c:dispUnits>
      </c:valAx>
      <c:spPr>
        <a:noFill/>
        <a:ln w="25400">
          <a:noFill/>
        </a:ln>
      </c:spPr>
    </c:plotArea>
    <c:plotVisOnly val="1"/>
    <c:dispBlanksAs val="gap"/>
    <c:showDLblsOverMax val="0"/>
  </c:chart>
  <c:spPr>
    <a:noFill/>
    <a:ln w="9525">
      <a:noFill/>
    </a:ln>
  </c:spPr>
  <c:txPr>
    <a:bodyPr/>
    <a:lstStyle/>
    <a:p>
      <a:pPr>
        <a:defRPr sz="1200" b="0" i="0" u="none" strike="noStrike" baseline="0">
          <a:solidFill>
            <a:srgbClr val="000000"/>
          </a:solidFill>
          <a:latin typeface="Calibri" pitchFamily="34" charset="0"/>
          <a:ea typeface="Humnst777 Lt BT"/>
          <a:cs typeface="Humnst777 Lt BT"/>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cap="all" spc="50" baseline="0">
              <a:solidFill>
                <a:schemeClr val="tx1"/>
              </a:solidFill>
              <a:latin typeface="+mn-lt"/>
              <a:ea typeface="+mn-ea"/>
              <a:cs typeface="+mn-cs"/>
            </a:defRPr>
          </a:pPr>
          <a:endParaRPr lang="en-US"/>
        </a:p>
      </c:txPr>
    </c:title>
    <c:autoTitleDeleted val="0"/>
    <c:plotArea>
      <c:layout>
        <c:manualLayout>
          <c:layoutTarget val="inner"/>
          <c:xMode val="edge"/>
          <c:yMode val="edge"/>
          <c:x val="0.22277457348132179"/>
          <c:y val="0.13677547604712265"/>
          <c:w val="0.50531549722145441"/>
          <c:h val="0.6864547826041254"/>
        </c:manualLayout>
      </c:layout>
      <c:doughnutChart>
        <c:varyColors val="1"/>
        <c:ser>
          <c:idx val="0"/>
          <c:order val="0"/>
          <c:tx>
            <c:strRef>
              <c:f>'CSU 10yr data'!$K$53</c:f>
              <c:strCache>
                <c:ptCount val="1"/>
                <c:pt idx="0">
                  <c:v>FA2017</c:v>
                </c:pt>
              </c:strCache>
            </c:strRef>
          </c:tx>
          <c:dPt>
            <c:idx val="0"/>
            <c:bubble3D val="0"/>
            <c:spPr>
              <a:solidFill>
                <a:srgbClr val="1E4D2B"/>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30A6-44F3-AA95-9651BE0E40C4}"/>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30A6-44F3-AA95-9651BE0E40C4}"/>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30A6-44F3-AA95-9651BE0E40C4}"/>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'CSU 10yr data'!$A$54:$A$56</c:f>
              <c:strCache>
                <c:ptCount val="3"/>
                <c:pt idx="0">
                  <c:v>RESIDENT</c:v>
                </c:pt>
                <c:pt idx="1">
                  <c:v>NONRESIDENT</c:v>
                </c:pt>
                <c:pt idx="2">
                  <c:v>INTERNATIONAL</c:v>
                </c:pt>
              </c:strCache>
            </c:strRef>
          </c:cat>
          <c:val>
            <c:numRef>
              <c:f>'CSU 10yr data'!$K$54:$K$56</c:f>
              <c:numCache>
                <c:formatCode>0%</c:formatCode>
                <c:ptCount val="3"/>
                <c:pt idx="0">
                  <c:v>0.66355696705041678</c:v>
                </c:pt>
                <c:pt idx="1">
                  <c:v>0.31976974990075424</c:v>
                </c:pt>
                <c:pt idx="2">
                  <c:v>1.66732830488289E-2</c:v>
                </c:pt>
              </c:numCache>
            </c:numRef>
          </c:val>
          <c:extLst>
            <c:ext xmlns:c16="http://schemas.microsoft.com/office/drawing/2014/chart" uri="{C3380CC4-5D6E-409C-BE32-E72D297353CC}">
              <c16:uniqueId val="{00000006-30A6-44F3-AA95-9651BE0E40C4}"/>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413659301761588E-2"/>
          <c:y val="8.8593576965669996E-2"/>
          <c:w val="0.90737402090793717"/>
          <c:h val="0.80039355545673074"/>
        </c:manualLayout>
      </c:layout>
      <c:lineChart>
        <c:grouping val="standard"/>
        <c:varyColors val="0"/>
        <c:ser>
          <c:idx val="0"/>
          <c:order val="0"/>
          <c:tx>
            <c:strRef>
              <c:f>'CSU 10yr data'!$A$64</c:f>
              <c:strCache>
                <c:ptCount val="1"/>
                <c:pt idx="0">
                  <c:v>%DIVERSE</c:v>
                </c:pt>
              </c:strCache>
            </c:strRef>
          </c:tx>
          <c:spPr>
            <a:ln w="34925" cap="rnd">
              <a:solidFill>
                <a:srgbClr val="1E4D2B"/>
              </a:solidFill>
              <a:round/>
            </a:ln>
            <a:effectLst/>
          </c:spPr>
          <c:marker>
            <c:symbol val="circle"/>
            <c:size val="5"/>
            <c:spPr>
              <a:solidFill>
                <a:schemeClr val="accent1"/>
              </a:solidFill>
              <a:ln w="9525">
                <a:solidFill>
                  <a:schemeClr val="accent1"/>
                </a:solidFill>
              </a:ln>
              <a:effectLst/>
            </c:spPr>
          </c:marker>
          <c:dLbls>
            <c:dLbl>
              <c:idx val="0"/>
              <c:layout>
                <c:manualLayout>
                  <c:x val="-5.1144690728687813E-3"/>
                  <c:y val="4.34835683290818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816-4EBF-A0C1-086E73A435AB}"/>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816-4EBF-A0C1-086E73A435AB}"/>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'CSU 10yr data'!$B$58:$K$58</c:f>
              <c:strCache>
                <c:ptCount val="10"/>
                <c:pt idx="0">
                  <c:v>FA2008</c:v>
                </c:pt>
                <c:pt idx="1">
                  <c:v>FA2009</c:v>
                </c:pt>
                <c:pt idx="2">
                  <c:v>FA2010</c:v>
                </c:pt>
                <c:pt idx="3">
                  <c:v>FA2011</c:v>
                </c:pt>
                <c:pt idx="4">
                  <c:v>FA2012</c:v>
                </c:pt>
                <c:pt idx="5">
                  <c:v>FA2013</c:v>
                </c:pt>
                <c:pt idx="6">
                  <c:v>FA2014</c:v>
                </c:pt>
                <c:pt idx="7">
                  <c:v>FA2015</c:v>
                </c:pt>
                <c:pt idx="8">
                  <c:v>FA2016</c:v>
                </c:pt>
                <c:pt idx="9">
                  <c:v>FA2017</c:v>
                </c:pt>
              </c:strCache>
            </c:strRef>
          </c:cat>
          <c:val>
            <c:numRef>
              <c:f>'CSU 10yr data'!$B$64:$K$64</c:f>
              <c:numCache>
                <c:formatCode>0%</c:formatCode>
                <c:ptCount val="10"/>
                <c:pt idx="0">
                  <c:v>0.13678709384230855</c:v>
                </c:pt>
                <c:pt idx="1">
                  <c:v>0.15565927654609102</c:v>
                </c:pt>
                <c:pt idx="2">
                  <c:v>0.16502683363148479</c:v>
                </c:pt>
                <c:pt idx="3">
                  <c:v>0.18916518650088809</c:v>
                </c:pt>
                <c:pt idx="4">
                  <c:v>0.191681338028169</c:v>
                </c:pt>
                <c:pt idx="5">
                  <c:v>0.20526671168129643</c:v>
                </c:pt>
                <c:pt idx="6">
                  <c:v>0.2058350562830232</c:v>
                </c:pt>
                <c:pt idx="7">
                  <c:v>0.22271479839560904</c:v>
                </c:pt>
                <c:pt idx="8">
                  <c:v>0.24596448748991123</c:v>
                </c:pt>
                <c:pt idx="9">
                  <c:v>0.2669710202461294</c:v>
                </c:pt>
              </c:numCache>
            </c:numRef>
          </c:val>
          <c:smooth val="0"/>
          <c:extLst>
            <c:ext xmlns:c16="http://schemas.microsoft.com/office/drawing/2014/chart" uri="{C3380CC4-5D6E-409C-BE32-E72D297353CC}">
              <c16:uniqueId val="{00000002-F816-4EBF-A0C1-086E73A435AB}"/>
            </c:ext>
          </c:extLst>
        </c:ser>
        <c:ser>
          <c:idx val="2"/>
          <c:order val="1"/>
          <c:tx>
            <c:v>%DIVERSE - RES</c:v>
          </c:tx>
          <c:spPr>
            <a:ln w="34925" cap="rnd">
              <a:solidFill>
                <a:srgbClr val="ECC530"/>
              </a:solidFill>
              <a:round/>
            </a:ln>
            <a:effectLst/>
          </c:spPr>
          <c:marker>
            <c:symbol val="circle"/>
            <c:size val="5"/>
            <c:spPr>
              <a:solidFill>
                <a:schemeClr val="accent3"/>
              </a:solidFill>
              <a:ln w="9525">
                <a:solidFill>
                  <a:schemeClr val="accent3"/>
                </a:solidFill>
              </a:ln>
              <a:effectLst/>
            </c:spPr>
          </c:marker>
          <c:dLbls>
            <c:dLbl>
              <c:idx val="0"/>
              <c:layout>
                <c:manualLayout>
                  <c:x val="-8.7158633688905092E-3"/>
                  <c:y val="-6.1601636851645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816-4EBF-A0C1-086E73A435AB}"/>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816-4EBF-A0C1-086E73A435AB}"/>
                </c:ext>
              </c:extLst>
            </c:dLbl>
            <c:spPr>
              <a:noFill/>
              <a:ln>
                <a:noFill/>
              </a:ln>
              <a:effectLst/>
            </c:spPr>
            <c:txPr>
              <a:bodyPr rot="0" spcFirstLastPara="1" vertOverflow="ellipsis" vert="horz" wrap="square" anchor="ctr" anchorCtr="1"/>
              <a:lstStyle/>
              <a:p>
                <a:pPr>
                  <a:defRPr sz="1400" b="1" i="0" u="none" strike="noStrike" kern="1200" baseline="0">
                    <a:solidFill>
                      <a:sysClr val="windowText" lastClr="000000"/>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'CSU 10yr data'!$B$58:$K$58</c:f>
              <c:strCache>
                <c:ptCount val="10"/>
                <c:pt idx="0">
                  <c:v>FA2008</c:v>
                </c:pt>
                <c:pt idx="1">
                  <c:v>FA2009</c:v>
                </c:pt>
                <c:pt idx="2">
                  <c:v>FA2010</c:v>
                </c:pt>
                <c:pt idx="3">
                  <c:v>FA2011</c:v>
                </c:pt>
                <c:pt idx="4">
                  <c:v>FA2012</c:v>
                </c:pt>
                <c:pt idx="5">
                  <c:v>FA2013</c:v>
                </c:pt>
                <c:pt idx="6">
                  <c:v>FA2014</c:v>
                </c:pt>
                <c:pt idx="7">
                  <c:v>FA2015</c:v>
                </c:pt>
                <c:pt idx="8">
                  <c:v>FA2016</c:v>
                </c:pt>
                <c:pt idx="9">
                  <c:v>FA2017</c:v>
                </c:pt>
              </c:strCache>
            </c:strRef>
          </c:cat>
          <c:val>
            <c:numRef>
              <c:f>'CSU 10yr data'!$B$87:$K$87</c:f>
              <c:numCache>
                <c:formatCode>0%</c:formatCode>
                <c:ptCount val="10"/>
                <c:pt idx="0">
                  <c:v>0.14240506329113925</c:v>
                </c:pt>
                <c:pt idx="1">
                  <c:v>0.1605231866825208</c:v>
                </c:pt>
                <c:pt idx="2">
                  <c:v>0.17123481209381181</c:v>
                </c:pt>
                <c:pt idx="3">
                  <c:v>0.1980341139057531</c:v>
                </c:pt>
                <c:pt idx="4">
                  <c:v>0.20230360307147077</c:v>
                </c:pt>
                <c:pt idx="5">
                  <c:v>0.22225600486470051</c:v>
                </c:pt>
                <c:pt idx="6">
                  <c:v>0.22620558375634517</c:v>
                </c:pt>
                <c:pt idx="7">
                  <c:v>0.23461655046983934</c:v>
                </c:pt>
                <c:pt idx="8">
                  <c:v>0.26959619952494063</c:v>
                </c:pt>
                <c:pt idx="9">
                  <c:v>0.2961411905474125</c:v>
                </c:pt>
              </c:numCache>
            </c:numRef>
          </c:val>
          <c:smooth val="0"/>
          <c:extLst>
            <c:ext xmlns:c16="http://schemas.microsoft.com/office/drawing/2014/chart" uri="{C3380CC4-5D6E-409C-BE32-E72D297353CC}">
              <c16:uniqueId val="{00000005-F816-4EBF-A0C1-086E73A435AB}"/>
            </c:ext>
          </c:extLst>
        </c:ser>
        <c:dLbls>
          <c:showLegendKey val="0"/>
          <c:showVal val="0"/>
          <c:showCatName val="0"/>
          <c:showSerName val="0"/>
          <c:showPercent val="0"/>
          <c:showBubbleSize val="0"/>
        </c:dLbls>
        <c:marker val="1"/>
        <c:smooth val="0"/>
        <c:axId val="1786004512"/>
        <c:axId val="1786024064"/>
      </c:lineChart>
      <c:catAx>
        <c:axId val="1786004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1786024064"/>
        <c:crosses val="autoZero"/>
        <c:auto val="1"/>
        <c:lblAlgn val="ctr"/>
        <c:lblOffset val="100"/>
        <c:noMultiLvlLbl val="0"/>
      </c:catAx>
      <c:valAx>
        <c:axId val="1786024064"/>
        <c:scaling>
          <c:orientation val="minMax"/>
          <c:min val="0.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crossAx val="1786004512"/>
        <c:crosses val="autoZero"/>
        <c:crossBetween val="between"/>
      </c:valAx>
      <c:spPr>
        <a:noFill/>
        <a:ln>
          <a:noFill/>
        </a:ln>
        <a:effectLst/>
      </c:spPr>
    </c:plotArea>
    <c:legend>
      <c:legendPos val="b"/>
      <c:layout>
        <c:manualLayout>
          <c:xMode val="edge"/>
          <c:yMode val="edge"/>
          <c:x val="0.24514175675476732"/>
          <c:y val="0.10084862128897541"/>
          <c:w val="0.53493741750489276"/>
          <c:h val="5.6819528195779824E-2"/>
        </c:manualLayout>
      </c:layout>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456036745406818E-2"/>
          <c:y val="8.3333333333333329E-2"/>
          <c:w val="0.88776618547681552"/>
          <c:h val="0.80926727909011376"/>
        </c:manualLayout>
      </c:layout>
      <c:lineChart>
        <c:grouping val="standard"/>
        <c:varyColors val="0"/>
        <c:ser>
          <c:idx val="0"/>
          <c:order val="0"/>
          <c:tx>
            <c:strRef>
              <c:f>Index!$A$42</c:f>
              <c:strCache>
                <c:ptCount val="1"/>
                <c:pt idx="0">
                  <c:v>125+</c:v>
                </c:pt>
              </c:strCache>
            </c:strRef>
          </c:tx>
          <c:spPr>
            <a:ln w="28575" cap="rnd">
              <a:solidFill>
                <a:srgbClr val="1E4D2B"/>
              </a:solidFill>
              <a:round/>
            </a:ln>
            <a:effectLst/>
          </c:spPr>
          <c:marker>
            <c:symbol val="none"/>
          </c:marker>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51-4107-A2EF-33A5126A9F47}"/>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51-4107-A2EF-33A5126A9F4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Index!$B$41:$K$41</c:f>
              <c:strCache>
                <c:ptCount val="10"/>
                <c:pt idx="0">
                  <c:v>FA2008</c:v>
                </c:pt>
                <c:pt idx="1">
                  <c:v>FA2009</c:v>
                </c:pt>
                <c:pt idx="2">
                  <c:v>FA2010</c:v>
                </c:pt>
                <c:pt idx="3">
                  <c:v>FA2011</c:v>
                </c:pt>
                <c:pt idx="4">
                  <c:v>FA2012</c:v>
                </c:pt>
                <c:pt idx="5">
                  <c:v>FA2013</c:v>
                </c:pt>
                <c:pt idx="6">
                  <c:v>FA2014</c:v>
                </c:pt>
                <c:pt idx="7">
                  <c:v>FA2015</c:v>
                </c:pt>
                <c:pt idx="8">
                  <c:v>FA2016</c:v>
                </c:pt>
                <c:pt idx="9">
                  <c:v>FA2017</c:v>
                </c:pt>
              </c:strCache>
            </c:strRef>
          </c:cat>
          <c:val>
            <c:numRef>
              <c:f>Index!$B$42:$K$42</c:f>
              <c:numCache>
                <c:formatCode>0%</c:formatCode>
                <c:ptCount val="10"/>
                <c:pt idx="0">
                  <c:v>0.1891462306993642</c:v>
                </c:pt>
                <c:pt idx="1">
                  <c:v>0.21890315052508752</c:v>
                </c:pt>
                <c:pt idx="2">
                  <c:v>0.21712880143112701</c:v>
                </c:pt>
                <c:pt idx="3">
                  <c:v>0.23312611012433393</c:v>
                </c:pt>
                <c:pt idx="4">
                  <c:v>0.23393485915492956</c:v>
                </c:pt>
                <c:pt idx="5">
                  <c:v>0.23902768399729912</c:v>
                </c:pt>
                <c:pt idx="6">
                  <c:v>0.24557776246266944</c:v>
                </c:pt>
                <c:pt idx="7">
                  <c:v>0.24276968545492927</c:v>
                </c:pt>
                <c:pt idx="8">
                  <c:v>0.25625504439063762</c:v>
                </c:pt>
                <c:pt idx="9">
                  <c:v>0.26181024215958715</c:v>
                </c:pt>
              </c:numCache>
            </c:numRef>
          </c:val>
          <c:smooth val="0"/>
          <c:extLst>
            <c:ext xmlns:c16="http://schemas.microsoft.com/office/drawing/2014/chart" uri="{C3380CC4-5D6E-409C-BE32-E72D297353CC}">
              <c16:uniqueId val="{00000000-7451-4107-A2EF-33A5126A9F47}"/>
            </c:ext>
          </c:extLst>
        </c:ser>
        <c:dLbls>
          <c:showLegendKey val="0"/>
          <c:showVal val="0"/>
          <c:showCatName val="0"/>
          <c:showSerName val="0"/>
          <c:showPercent val="0"/>
          <c:showBubbleSize val="0"/>
        </c:dLbls>
        <c:smooth val="0"/>
        <c:axId val="2134512463"/>
        <c:axId val="2134508303"/>
      </c:lineChart>
      <c:catAx>
        <c:axId val="21345124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34508303"/>
        <c:crosses val="autoZero"/>
        <c:auto val="1"/>
        <c:lblAlgn val="ctr"/>
        <c:lblOffset val="100"/>
        <c:noMultiLvlLbl val="0"/>
      </c:catAx>
      <c:valAx>
        <c:axId val="2134508303"/>
        <c:scaling>
          <c:orientation val="minMax"/>
          <c:max val="0.30000000000000004"/>
          <c:min val="5.000000000000001E-2"/>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134512463"/>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385055388909113E-2"/>
          <c:y val="5.4806765741691826E-2"/>
          <c:w val="0.82296308978160415"/>
          <c:h val="0.83264652529458139"/>
        </c:manualLayout>
      </c:layout>
      <c:barChart>
        <c:barDir val="col"/>
        <c:grouping val="clustered"/>
        <c:varyColors val="0"/>
        <c:ser>
          <c:idx val="1"/>
          <c:order val="0"/>
          <c:tx>
            <c:strRef>
              <c:f>'CSU 10yr data'!$A$3</c:f>
              <c:strCache>
                <c:ptCount val="1"/>
                <c:pt idx="0">
                  <c:v>Admits</c:v>
                </c:pt>
              </c:strCache>
            </c:strRef>
          </c:tx>
          <c:spPr>
            <a:solidFill>
              <a:srgbClr val="1E4D2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7D-412D-A85D-AFF5AB0855C7}"/>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7D-412D-A85D-AFF5AB0855C7}"/>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'CSU 10yr data'!$B$1:$L$1</c:f>
              <c:strCache>
                <c:ptCount val="10"/>
                <c:pt idx="0">
                  <c:v>FA2008</c:v>
                </c:pt>
                <c:pt idx="1">
                  <c:v>FA2009</c:v>
                </c:pt>
                <c:pt idx="2">
                  <c:v>FA2010</c:v>
                </c:pt>
                <c:pt idx="3">
                  <c:v>FA2011</c:v>
                </c:pt>
                <c:pt idx="4">
                  <c:v>FA2012</c:v>
                </c:pt>
                <c:pt idx="5">
                  <c:v>FA2013</c:v>
                </c:pt>
                <c:pt idx="6">
                  <c:v>FA2014</c:v>
                </c:pt>
                <c:pt idx="7">
                  <c:v>FA2015</c:v>
                </c:pt>
                <c:pt idx="8">
                  <c:v>FA2016</c:v>
                </c:pt>
                <c:pt idx="9">
                  <c:v>FA2017</c:v>
                </c:pt>
              </c:strCache>
            </c:strRef>
          </c:cat>
          <c:val>
            <c:numRef>
              <c:f>'CSU 10yr data'!$B$3:$L$3</c:f>
              <c:numCache>
                <c:formatCode>General</c:formatCode>
                <c:ptCount val="10"/>
                <c:pt idx="0">
                  <c:v>10705</c:v>
                </c:pt>
                <c:pt idx="1">
                  <c:v>10977</c:v>
                </c:pt>
                <c:pt idx="2">
                  <c:v>11709</c:v>
                </c:pt>
                <c:pt idx="3">
                  <c:v>12565</c:v>
                </c:pt>
                <c:pt idx="4">
                  <c:v>13351</c:v>
                </c:pt>
                <c:pt idx="5">
                  <c:v>13916</c:v>
                </c:pt>
                <c:pt idx="6">
                  <c:v>13416</c:v>
                </c:pt>
                <c:pt idx="7">
                  <c:v>14997</c:v>
                </c:pt>
                <c:pt idx="8">
                  <c:v>16963</c:v>
                </c:pt>
                <c:pt idx="9">
                  <c:v>19029</c:v>
                </c:pt>
              </c:numCache>
            </c:numRef>
          </c:val>
          <c:extLst>
            <c:ext xmlns:c16="http://schemas.microsoft.com/office/drawing/2014/chart" uri="{C3380CC4-5D6E-409C-BE32-E72D297353CC}">
              <c16:uniqueId val="{00000005-C17D-412D-A85D-AFF5AB0855C7}"/>
            </c:ext>
          </c:extLst>
        </c:ser>
        <c:ser>
          <c:idx val="2"/>
          <c:order val="1"/>
          <c:tx>
            <c:strRef>
              <c:f>'CSU 10yr data'!$A$5</c:f>
              <c:strCache>
                <c:ptCount val="1"/>
                <c:pt idx="0">
                  <c:v>Enrolled</c:v>
                </c:pt>
              </c:strCache>
            </c:strRef>
          </c:tx>
          <c:spPr>
            <a:solidFill>
              <a:srgbClr val="ECC530"/>
            </a:solidFill>
            <a:ln>
              <a:noFill/>
            </a:ln>
            <a:effectLst/>
          </c:spPr>
          <c:invertIfNegative val="0"/>
          <c:dLbls>
            <c:dLbl>
              <c:idx val="0"/>
              <c:layout>
                <c:manualLayout>
                  <c:x val="1.64624186713142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7D-412D-A85D-AFF5AB0855C7}"/>
                </c:ext>
              </c:extLst>
            </c:dLbl>
            <c:dLbl>
              <c:idx val="9"/>
              <c:layout>
                <c:manualLayout>
                  <c:x val="1.2663398977934077E-2"/>
                  <c:y val="-5.44022562800336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17D-412D-A85D-AFF5AB0855C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'CSU 10yr data'!$B$1:$L$1</c:f>
              <c:strCache>
                <c:ptCount val="11"/>
                <c:pt idx="0">
                  <c:v>FA2008</c:v>
                </c:pt>
                <c:pt idx="1">
                  <c:v>FA2009</c:v>
                </c:pt>
                <c:pt idx="2">
                  <c:v>FA2010</c:v>
                </c:pt>
                <c:pt idx="3">
                  <c:v>FA2011</c:v>
                </c:pt>
                <c:pt idx="4">
                  <c:v>FA2012</c:v>
                </c:pt>
                <c:pt idx="5">
                  <c:v>FA2013</c:v>
                </c:pt>
                <c:pt idx="6">
                  <c:v>FA2014</c:v>
                </c:pt>
                <c:pt idx="7">
                  <c:v>FA2015</c:v>
                </c:pt>
                <c:pt idx="8">
                  <c:v>FA2016</c:v>
                </c:pt>
                <c:pt idx="9">
                  <c:v>FA2017</c:v>
                </c:pt>
                <c:pt idx="10">
                  <c:v>10Yr Inc</c:v>
                </c:pt>
              </c:strCache>
            </c:strRef>
          </c:cat>
          <c:val>
            <c:numRef>
              <c:f>'CSU 10yr data'!$B$5:$K$5</c:f>
              <c:numCache>
                <c:formatCode>General</c:formatCode>
                <c:ptCount val="10"/>
                <c:pt idx="0">
                  <c:v>4401</c:v>
                </c:pt>
                <c:pt idx="1">
                  <c:v>4285</c:v>
                </c:pt>
                <c:pt idx="2">
                  <c:v>4472</c:v>
                </c:pt>
                <c:pt idx="3">
                  <c:v>4504</c:v>
                </c:pt>
                <c:pt idx="4">
                  <c:v>4544</c:v>
                </c:pt>
                <c:pt idx="5">
                  <c:v>4443</c:v>
                </c:pt>
                <c:pt idx="6">
                  <c:v>4353</c:v>
                </c:pt>
                <c:pt idx="7">
                  <c:v>4737</c:v>
                </c:pt>
                <c:pt idx="8">
                  <c:v>4956</c:v>
                </c:pt>
                <c:pt idx="9">
                  <c:v>5038</c:v>
                </c:pt>
              </c:numCache>
            </c:numRef>
          </c:val>
          <c:extLst>
            <c:ext xmlns:c16="http://schemas.microsoft.com/office/drawing/2014/chart" uri="{C3380CC4-5D6E-409C-BE32-E72D297353CC}">
              <c16:uniqueId val="{00000008-C17D-412D-A85D-AFF5AB0855C7}"/>
            </c:ext>
          </c:extLst>
        </c:ser>
        <c:dLbls>
          <c:showLegendKey val="0"/>
          <c:showVal val="0"/>
          <c:showCatName val="0"/>
          <c:showSerName val="0"/>
          <c:showPercent val="0"/>
          <c:showBubbleSize val="0"/>
        </c:dLbls>
        <c:gapWidth val="219"/>
        <c:axId val="2059856143"/>
        <c:axId val="2059859471"/>
      </c:barChart>
      <c:catAx>
        <c:axId val="2059856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59859471"/>
        <c:crosses val="autoZero"/>
        <c:auto val="1"/>
        <c:lblAlgn val="ctr"/>
        <c:lblOffset val="100"/>
        <c:noMultiLvlLbl val="0"/>
      </c:catAx>
      <c:valAx>
        <c:axId val="2059859471"/>
        <c:scaling>
          <c:orientation val="minMax"/>
          <c:max val="25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59856143"/>
        <c:crosses val="autoZero"/>
        <c:crossBetween val="between"/>
        <c:majorUnit val="2500"/>
      </c:valAx>
      <c:spPr>
        <a:noFill/>
        <a:ln>
          <a:noFill/>
        </a:ln>
        <a:effectLst/>
      </c:spPr>
    </c:plotArea>
    <c:legend>
      <c:legendPos val="b"/>
      <c:layout>
        <c:manualLayout>
          <c:xMode val="edge"/>
          <c:yMode val="edge"/>
          <c:x val="0.26027155586958223"/>
          <c:y val="6.8023125344693153E-2"/>
          <c:w val="0.42812521711317159"/>
          <c:h val="4.075727896848791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385055388909113E-2"/>
          <c:y val="5.4806765741691826E-2"/>
          <c:w val="0.82296308978160415"/>
          <c:h val="0.83264652529458139"/>
        </c:manualLayout>
      </c:layout>
      <c:barChart>
        <c:barDir val="col"/>
        <c:grouping val="clustered"/>
        <c:varyColors val="0"/>
        <c:ser>
          <c:idx val="1"/>
          <c:order val="0"/>
          <c:tx>
            <c:strRef>
              <c:f>'CSU 10yr data'!$A$3</c:f>
              <c:strCache>
                <c:ptCount val="1"/>
                <c:pt idx="0">
                  <c:v>Admits</c:v>
                </c:pt>
              </c:strCache>
            </c:strRef>
          </c:tx>
          <c:spPr>
            <a:solidFill>
              <a:srgbClr val="1E4D2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17D-412D-A85D-AFF5AB0855C7}"/>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17D-412D-A85D-AFF5AB0855C7}"/>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'CSU 10yr data'!$B$1:$L$1</c:f>
              <c:strCache>
                <c:ptCount val="10"/>
                <c:pt idx="0">
                  <c:v>FA2008</c:v>
                </c:pt>
                <c:pt idx="1">
                  <c:v>FA2009</c:v>
                </c:pt>
                <c:pt idx="2">
                  <c:v>FA2010</c:v>
                </c:pt>
                <c:pt idx="3">
                  <c:v>FA2011</c:v>
                </c:pt>
                <c:pt idx="4">
                  <c:v>FA2012</c:v>
                </c:pt>
                <c:pt idx="5">
                  <c:v>FA2013</c:v>
                </c:pt>
                <c:pt idx="6">
                  <c:v>FA2014</c:v>
                </c:pt>
                <c:pt idx="7">
                  <c:v>FA2015</c:v>
                </c:pt>
                <c:pt idx="8">
                  <c:v>FA2016</c:v>
                </c:pt>
                <c:pt idx="9">
                  <c:v>FA2017</c:v>
                </c:pt>
              </c:strCache>
            </c:strRef>
          </c:cat>
          <c:val>
            <c:numRef>
              <c:f>'CSU 10yr data'!$B$3:$L$3</c:f>
              <c:numCache>
                <c:formatCode>General</c:formatCode>
                <c:ptCount val="10"/>
                <c:pt idx="0">
                  <c:v>10705</c:v>
                </c:pt>
                <c:pt idx="1">
                  <c:v>10977</c:v>
                </c:pt>
                <c:pt idx="2">
                  <c:v>11709</c:v>
                </c:pt>
                <c:pt idx="3">
                  <c:v>12565</c:v>
                </c:pt>
                <c:pt idx="4">
                  <c:v>13351</c:v>
                </c:pt>
                <c:pt idx="5">
                  <c:v>13916</c:v>
                </c:pt>
                <c:pt idx="6">
                  <c:v>13416</c:v>
                </c:pt>
                <c:pt idx="7">
                  <c:v>14997</c:v>
                </c:pt>
                <c:pt idx="8">
                  <c:v>16963</c:v>
                </c:pt>
                <c:pt idx="9">
                  <c:v>19029</c:v>
                </c:pt>
              </c:numCache>
            </c:numRef>
          </c:val>
          <c:extLst>
            <c:ext xmlns:c16="http://schemas.microsoft.com/office/drawing/2014/chart" uri="{C3380CC4-5D6E-409C-BE32-E72D297353CC}">
              <c16:uniqueId val="{00000005-C17D-412D-A85D-AFF5AB0855C7}"/>
            </c:ext>
          </c:extLst>
        </c:ser>
        <c:ser>
          <c:idx val="2"/>
          <c:order val="1"/>
          <c:tx>
            <c:strRef>
              <c:f>'CSU 10yr data'!$A$5</c:f>
              <c:strCache>
                <c:ptCount val="1"/>
                <c:pt idx="0">
                  <c:v>Enrolled</c:v>
                </c:pt>
              </c:strCache>
            </c:strRef>
          </c:tx>
          <c:spPr>
            <a:solidFill>
              <a:srgbClr val="ECC530"/>
            </a:solidFill>
            <a:ln>
              <a:noFill/>
            </a:ln>
            <a:effectLst/>
          </c:spPr>
          <c:invertIfNegative val="0"/>
          <c:dLbls>
            <c:dLbl>
              <c:idx val="0"/>
              <c:layout>
                <c:manualLayout>
                  <c:x val="1.646241867131427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17D-412D-A85D-AFF5AB0855C7}"/>
                </c:ext>
              </c:extLst>
            </c:dLbl>
            <c:dLbl>
              <c:idx val="9"/>
              <c:layout>
                <c:manualLayout>
                  <c:x val="1.2663398977934077E-2"/>
                  <c:y val="-5.440225628003368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17D-412D-A85D-AFF5AB0855C7}"/>
                </c:ext>
              </c:extLst>
            </c:dLbl>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'CSU 10yr data'!$B$1:$L$1</c:f>
              <c:strCache>
                <c:ptCount val="11"/>
                <c:pt idx="0">
                  <c:v>FA2008</c:v>
                </c:pt>
                <c:pt idx="1">
                  <c:v>FA2009</c:v>
                </c:pt>
                <c:pt idx="2">
                  <c:v>FA2010</c:v>
                </c:pt>
                <c:pt idx="3">
                  <c:v>FA2011</c:v>
                </c:pt>
                <c:pt idx="4">
                  <c:v>FA2012</c:v>
                </c:pt>
                <c:pt idx="5">
                  <c:v>FA2013</c:v>
                </c:pt>
                <c:pt idx="6">
                  <c:v>FA2014</c:v>
                </c:pt>
                <c:pt idx="7">
                  <c:v>FA2015</c:v>
                </c:pt>
                <c:pt idx="8">
                  <c:v>FA2016</c:v>
                </c:pt>
                <c:pt idx="9">
                  <c:v>FA2017</c:v>
                </c:pt>
                <c:pt idx="10">
                  <c:v>10Yr Inc</c:v>
                </c:pt>
              </c:strCache>
            </c:strRef>
          </c:cat>
          <c:val>
            <c:numRef>
              <c:f>'CSU 10yr data'!$B$5:$K$5</c:f>
              <c:numCache>
                <c:formatCode>General</c:formatCode>
                <c:ptCount val="10"/>
                <c:pt idx="0">
                  <c:v>4401</c:v>
                </c:pt>
                <c:pt idx="1">
                  <c:v>4285</c:v>
                </c:pt>
                <c:pt idx="2">
                  <c:v>4472</c:v>
                </c:pt>
                <c:pt idx="3">
                  <c:v>4504</c:v>
                </c:pt>
                <c:pt idx="4">
                  <c:v>4544</c:v>
                </c:pt>
                <c:pt idx="5">
                  <c:v>4443</c:v>
                </c:pt>
                <c:pt idx="6">
                  <c:v>4353</c:v>
                </c:pt>
                <c:pt idx="7">
                  <c:v>4737</c:v>
                </c:pt>
                <c:pt idx="8">
                  <c:v>4956</c:v>
                </c:pt>
                <c:pt idx="9">
                  <c:v>5038</c:v>
                </c:pt>
              </c:numCache>
            </c:numRef>
          </c:val>
          <c:extLst>
            <c:ext xmlns:c16="http://schemas.microsoft.com/office/drawing/2014/chart" uri="{C3380CC4-5D6E-409C-BE32-E72D297353CC}">
              <c16:uniqueId val="{00000008-C17D-412D-A85D-AFF5AB0855C7}"/>
            </c:ext>
          </c:extLst>
        </c:ser>
        <c:dLbls>
          <c:showLegendKey val="0"/>
          <c:showVal val="0"/>
          <c:showCatName val="0"/>
          <c:showSerName val="0"/>
          <c:showPercent val="0"/>
          <c:showBubbleSize val="0"/>
        </c:dLbls>
        <c:gapWidth val="219"/>
        <c:axId val="2059856143"/>
        <c:axId val="2059859471"/>
      </c:barChart>
      <c:lineChart>
        <c:grouping val="standard"/>
        <c:varyColors val="0"/>
        <c:ser>
          <c:idx val="3"/>
          <c:order val="2"/>
          <c:tx>
            <c:strRef>
              <c:f>'CSU 10yr data'!$A$11</c:f>
              <c:strCache>
                <c:ptCount val="1"/>
                <c:pt idx="0">
                  <c:v>Yield</c:v>
                </c:pt>
              </c:strCache>
            </c:strRef>
          </c:tx>
          <c:spPr>
            <a:ln w="34925" cap="rnd">
              <a:solidFill>
                <a:schemeClr val="accent3">
                  <a:lumMod val="75000"/>
                </a:schemeClr>
              </a:solidFill>
              <a:round/>
            </a:ln>
            <a:effectLst/>
          </c:spPr>
          <c:marker>
            <c:symbol val="none"/>
          </c:marker>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'CSU 10yr data'!$B$1:$L$1</c:f>
              <c:strCache>
                <c:ptCount val="11"/>
                <c:pt idx="0">
                  <c:v>FA2008</c:v>
                </c:pt>
                <c:pt idx="1">
                  <c:v>FA2009</c:v>
                </c:pt>
                <c:pt idx="2">
                  <c:v>FA2010</c:v>
                </c:pt>
                <c:pt idx="3">
                  <c:v>FA2011</c:v>
                </c:pt>
                <c:pt idx="4">
                  <c:v>FA2012</c:v>
                </c:pt>
                <c:pt idx="5">
                  <c:v>FA2013</c:v>
                </c:pt>
                <c:pt idx="6">
                  <c:v>FA2014</c:v>
                </c:pt>
                <c:pt idx="7">
                  <c:v>FA2015</c:v>
                </c:pt>
                <c:pt idx="8">
                  <c:v>FA2016</c:v>
                </c:pt>
                <c:pt idx="9">
                  <c:v>FA2017</c:v>
                </c:pt>
                <c:pt idx="10">
                  <c:v>10Yr Inc</c:v>
                </c:pt>
              </c:strCache>
            </c:strRef>
          </c:cat>
          <c:val>
            <c:numRef>
              <c:f>'CSU 10yr data'!$B$11:$K$11</c:f>
              <c:numCache>
                <c:formatCode>0%</c:formatCode>
                <c:ptCount val="10"/>
                <c:pt idx="0">
                  <c:v>0.41111630079402151</c:v>
                </c:pt>
                <c:pt idx="1">
                  <c:v>0.39036166530017308</c:v>
                </c:pt>
                <c:pt idx="2">
                  <c:v>0.38192843112135966</c:v>
                </c:pt>
                <c:pt idx="3">
                  <c:v>0.35845602865101472</c:v>
                </c:pt>
                <c:pt idx="4">
                  <c:v>0.34034903752527901</c:v>
                </c:pt>
                <c:pt idx="5">
                  <c:v>0.31927277953434896</c:v>
                </c:pt>
                <c:pt idx="6">
                  <c:v>0.32446332737030409</c:v>
                </c:pt>
                <c:pt idx="7">
                  <c:v>0.3158631726345269</c:v>
                </c:pt>
                <c:pt idx="8">
                  <c:v>0.29216530094912457</c:v>
                </c:pt>
                <c:pt idx="9">
                  <c:v>0.2647537968364076</c:v>
                </c:pt>
              </c:numCache>
            </c:numRef>
          </c:val>
          <c:smooth val="0"/>
          <c:extLst>
            <c:ext xmlns:c16="http://schemas.microsoft.com/office/drawing/2014/chart" uri="{C3380CC4-5D6E-409C-BE32-E72D297353CC}">
              <c16:uniqueId val="{00000009-C17D-412D-A85D-AFF5AB0855C7}"/>
            </c:ext>
          </c:extLst>
        </c:ser>
        <c:dLbls>
          <c:showLegendKey val="0"/>
          <c:showVal val="0"/>
          <c:showCatName val="0"/>
          <c:showSerName val="0"/>
          <c:showPercent val="0"/>
          <c:showBubbleSize val="0"/>
        </c:dLbls>
        <c:marker val="1"/>
        <c:smooth val="0"/>
        <c:axId val="289193871"/>
        <c:axId val="289201359"/>
      </c:lineChart>
      <c:catAx>
        <c:axId val="2059856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59859471"/>
        <c:crosses val="autoZero"/>
        <c:auto val="1"/>
        <c:lblAlgn val="ctr"/>
        <c:lblOffset val="100"/>
        <c:noMultiLvlLbl val="0"/>
      </c:catAx>
      <c:valAx>
        <c:axId val="2059859471"/>
        <c:scaling>
          <c:orientation val="minMax"/>
          <c:max val="2500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59856143"/>
        <c:crosses val="autoZero"/>
        <c:crossBetween val="between"/>
        <c:majorUnit val="2500"/>
      </c:valAx>
      <c:valAx>
        <c:axId val="289201359"/>
        <c:scaling>
          <c:orientation val="minMax"/>
          <c:min val="0.1"/>
        </c:scaling>
        <c:delete val="0"/>
        <c:axPos val="r"/>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89193871"/>
        <c:crosses val="max"/>
        <c:crossBetween val="between"/>
      </c:valAx>
      <c:catAx>
        <c:axId val="289193871"/>
        <c:scaling>
          <c:orientation val="minMax"/>
        </c:scaling>
        <c:delete val="1"/>
        <c:axPos val="b"/>
        <c:numFmt formatCode="General" sourceLinked="1"/>
        <c:majorTickMark val="out"/>
        <c:minorTickMark val="none"/>
        <c:tickLblPos val="nextTo"/>
        <c:crossAx val="289201359"/>
        <c:crosses val="autoZero"/>
        <c:auto val="1"/>
        <c:lblAlgn val="ctr"/>
        <c:lblOffset val="100"/>
        <c:noMultiLvlLbl val="0"/>
      </c:catAx>
      <c:spPr>
        <a:noFill/>
        <a:ln>
          <a:noFill/>
        </a:ln>
        <a:effectLst/>
      </c:spPr>
    </c:plotArea>
    <c:legend>
      <c:legendPos val="b"/>
      <c:layout>
        <c:manualLayout>
          <c:xMode val="edge"/>
          <c:yMode val="edge"/>
          <c:x val="0.26027155586958223"/>
          <c:y val="6.8023125344693153E-2"/>
          <c:w val="0.42812521711317159"/>
          <c:h val="4.0757278968487916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COA!$A$2</c:f>
              <c:strCache>
                <c:ptCount val="1"/>
                <c:pt idx="0">
                  <c:v>Tuition &amp; Fees</c:v>
                </c:pt>
              </c:strCache>
            </c:strRef>
          </c:tx>
          <c:spPr>
            <a:solidFill>
              <a:schemeClr val="accent1"/>
            </a:solidFill>
            <a:ln>
              <a:noFill/>
            </a:ln>
            <a:effectLst/>
          </c:spPr>
          <c:invertIfNegative val="0"/>
          <c:cat>
            <c:strRef>
              <c:f>COA!$B$1:$S$1</c:f>
              <c:strCache>
                <c:ptCount val="18"/>
                <c:pt idx="0">
                  <c:v>00-01</c:v>
                </c:pt>
                <c:pt idx="1">
                  <c:v>01-02</c:v>
                </c:pt>
                <c:pt idx="2">
                  <c:v>02-03</c:v>
                </c:pt>
                <c:pt idx="3">
                  <c:v>03-04</c:v>
                </c:pt>
                <c:pt idx="4">
                  <c:v>04-05</c:v>
                </c:pt>
                <c:pt idx="5">
                  <c:v>05-06</c:v>
                </c:pt>
                <c:pt idx="6">
                  <c:v>06-07</c:v>
                </c:pt>
                <c:pt idx="7">
                  <c:v>07-08</c:v>
                </c:pt>
                <c:pt idx="8">
                  <c:v>08-09</c:v>
                </c:pt>
                <c:pt idx="9">
                  <c:v>09-10</c:v>
                </c:pt>
                <c:pt idx="10">
                  <c:v>10-11</c:v>
                </c:pt>
                <c:pt idx="11">
                  <c:v>11-12</c:v>
                </c:pt>
                <c:pt idx="12">
                  <c:v>12-13</c:v>
                </c:pt>
                <c:pt idx="13">
                  <c:v>13-14</c:v>
                </c:pt>
                <c:pt idx="14">
                  <c:v>14-15</c:v>
                </c:pt>
                <c:pt idx="15">
                  <c:v>15-16</c:v>
                </c:pt>
                <c:pt idx="16">
                  <c:v>16-17</c:v>
                </c:pt>
                <c:pt idx="17">
                  <c:v>17-18</c:v>
                </c:pt>
              </c:strCache>
            </c:strRef>
          </c:cat>
          <c:val>
            <c:numRef>
              <c:f>COA!$B$2:$S$2</c:f>
              <c:numCache>
                <c:formatCode>_(* #,##0_);_(* \(#,##0\);_(* "-"??_);_(@_)</c:formatCode>
                <c:ptCount val="18"/>
                <c:pt idx="0">
                  <c:v>3133</c:v>
                </c:pt>
                <c:pt idx="1">
                  <c:v>3252</c:v>
                </c:pt>
                <c:pt idx="2">
                  <c:v>3435</c:v>
                </c:pt>
                <c:pt idx="3">
                  <c:v>3745</c:v>
                </c:pt>
                <c:pt idx="4">
                  <c:v>3790</c:v>
                </c:pt>
                <c:pt idx="5">
                  <c:v>4562</c:v>
                </c:pt>
                <c:pt idx="6">
                  <c:v>4716</c:v>
                </c:pt>
                <c:pt idx="7">
                  <c:v>5418</c:v>
                </c:pt>
                <c:pt idx="8">
                  <c:v>5870</c:v>
                </c:pt>
                <c:pt idx="9">
                  <c:v>6318</c:v>
                </c:pt>
                <c:pt idx="10">
                  <c:v>6986</c:v>
                </c:pt>
                <c:pt idx="11">
                  <c:v>8040</c:v>
                </c:pt>
                <c:pt idx="12">
                  <c:v>8608</c:v>
                </c:pt>
                <c:pt idx="13">
                  <c:v>9266</c:v>
                </c:pt>
                <c:pt idx="14">
                  <c:v>9886</c:v>
                </c:pt>
                <c:pt idx="15">
                  <c:v>10590</c:v>
                </c:pt>
                <c:pt idx="16">
                  <c:v>11080</c:v>
                </c:pt>
                <c:pt idx="17">
                  <c:v>11632</c:v>
                </c:pt>
              </c:numCache>
            </c:numRef>
          </c:val>
          <c:extLst>
            <c:ext xmlns:c16="http://schemas.microsoft.com/office/drawing/2014/chart" uri="{C3380CC4-5D6E-409C-BE32-E72D297353CC}">
              <c16:uniqueId val="{00000000-7D5B-4258-BE49-03E55C1FE401}"/>
            </c:ext>
          </c:extLst>
        </c:ser>
        <c:ser>
          <c:idx val="1"/>
          <c:order val="1"/>
          <c:tx>
            <c:strRef>
              <c:f>COA!$A$3</c:f>
              <c:strCache>
                <c:ptCount val="1"/>
                <c:pt idx="0">
                  <c:v>Housing &amp; Meals</c:v>
                </c:pt>
              </c:strCache>
            </c:strRef>
          </c:tx>
          <c:spPr>
            <a:solidFill>
              <a:schemeClr val="accent2"/>
            </a:solidFill>
            <a:ln>
              <a:noFill/>
            </a:ln>
            <a:effectLst/>
          </c:spPr>
          <c:invertIfNegative val="0"/>
          <c:cat>
            <c:strRef>
              <c:f>COA!$B$1:$S$1</c:f>
              <c:strCache>
                <c:ptCount val="18"/>
                <c:pt idx="0">
                  <c:v>00-01</c:v>
                </c:pt>
                <c:pt idx="1">
                  <c:v>01-02</c:v>
                </c:pt>
                <c:pt idx="2">
                  <c:v>02-03</c:v>
                </c:pt>
                <c:pt idx="3">
                  <c:v>03-04</c:v>
                </c:pt>
                <c:pt idx="4">
                  <c:v>04-05</c:v>
                </c:pt>
                <c:pt idx="5">
                  <c:v>05-06</c:v>
                </c:pt>
                <c:pt idx="6">
                  <c:v>06-07</c:v>
                </c:pt>
                <c:pt idx="7">
                  <c:v>07-08</c:v>
                </c:pt>
                <c:pt idx="8">
                  <c:v>08-09</c:v>
                </c:pt>
                <c:pt idx="9">
                  <c:v>09-10</c:v>
                </c:pt>
                <c:pt idx="10">
                  <c:v>10-11</c:v>
                </c:pt>
                <c:pt idx="11">
                  <c:v>11-12</c:v>
                </c:pt>
                <c:pt idx="12">
                  <c:v>12-13</c:v>
                </c:pt>
                <c:pt idx="13">
                  <c:v>13-14</c:v>
                </c:pt>
                <c:pt idx="14">
                  <c:v>14-15</c:v>
                </c:pt>
                <c:pt idx="15">
                  <c:v>15-16</c:v>
                </c:pt>
                <c:pt idx="16">
                  <c:v>16-17</c:v>
                </c:pt>
                <c:pt idx="17">
                  <c:v>17-18</c:v>
                </c:pt>
              </c:strCache>
            </c:strRef>
          </c:cat>
          <c:val>
            <c:numRef>
              <c:f>COA!$B$3:$S$3</c:f>
              <c:numCache>
                <c:formatCode>_(* #,##0_);_(* \(#,##0\);_(* "-"??_);_(@_)</c:formatCode>
                <c:ptCount val="18"/>
                <c:pt idx="0">
                  <c:v>5500</c:v>
                </c:pt>
                <c:pt idx="1">
                  <c:v>5670</c:v>
                </c:pt>
                <c:pt idx="2">
                  <c:v>5920</c:v>
                </c:pt>
                <c:pt idx="3">
                  <c:v>6045</c:v>
                </c:pt>
                <c:pt idx="4">
                  <c:v>6190</c:v>
                </c:pt>
                <c:pt idx="5">
                  <c:v>6500</c:v>
                </c:pt>
                <c:pt idx="6">
                  <c:v>6930</c:v>
                </c:pt>
                <c:pt idx="7">
                  <c:v>7920</c:v>
                </c:pt>
                <c:pt idx="8">
                  <c:v>8280</c:v>
                </c:pt>
                <c:pt idx="9">
                  <c:v>8346</c:v>
                </c:pt>
                <c:pt idx="10">
                  <c:v>9084</c:v>
                </c:pt>
                <c:pt idx="11">
                  <c:v>9528</c:v>
                </c:pt>
                <c:pt idx="12">
                  <c:v>9998</c:v>
                </c:pt>
                <c:pt idx="13">
                  <c:v>10504</c:v>
                </c:pt>
                <c:pt idx="14">
                  <c:v>11122</c:v>
                </c:pt>
                <c:pt idx="15">
                  <c:v>11526</c:v>
                </c:pt>
                <c:pt idx="16">
                  <c:v>11862</c:v>
                </c:pt>
                <c:pt idx="17">
                  <c:v>12208</c:v>
                </c:pt>
              </c:numCache>
            </c:numRef>
          </c:val>
          <c:extLst>
            <c:ext xmlns:c16="http://schemas.microsoft.com/office/drawing/2014/chart" uri="{C3380CC4-5D6E-409C-BE32-E72D297353CC}">
              <c16:uniqueId val="{00000001-7D5B-4258-BE49-03E55C1FE401}"/>
            </c:ext>
          </c:extLst>
        </c:ser>
        <c:ser>
          <c:idx val="2"/>
          <c:order val="2"/>
          <c:tx>
            <c:strRef>
              <c:f>COA!$A$4</c:f>
              <c:strCache>
                <c:ptCount val="1"/>
                <c:pt idx="0">
                  <c:v>Books &amp; Supplies</c:v>
                </c:pt>
              </c:strCache>
            </c:strRef>
          </c:tx>
          <c:spPr>
            <a:solidFill>
              <a:schemeClr val="accent3"/>
            </a:solidFill>
            <a:ln>
              <a:noFill/>
            </a:ln>
            <a:effectLst/>
          </c:spPr>
          <c:invertIfNegative val="0"/>
          <c:cat>
            <c:strRef>
              <c:f>COA!$B$1:$S$1</c:f>
              <c:strCache>
                <c:ptCount val="18"/>
                <c:pt idx="0">
                  <c:v>00-01</c:v>
                </c:pt>
                <c:pt idx="1">
                  <c:v>01-02</c:v>
                </c:pt>
                <c:pt idx="2">
                  <c:v>02-03</c:v>
                </c:pt>
                <c:pt idx="3">
                  <c:v>03-04</c:v>
                </c:pt>
                <c:pt idx="4">
                  <c:v>04-05</c:v>
                </c:pt>
                <c:pt idx="5">
                  <c:v>05-06</c:v>
                </c:pt>
                <c:pt idx="6">
                  <c:v>06-07</c:v>
                </c:pt>
                <c:pt idx="7">
                  <c:v>07-08</c:v>
                </c:pt>
                <c:pt idx="8">
                  <c:v>08-09</c:v>
                </c:pt>
                <c:pt idx="9">
                  <c:v>09-10</c:v>
                </c:pt>
                <c:pt idx="10">
                  <c:v>10-11</c:v>
                </c:pt>
                <c:pt idx="11">
                  <c:v>11-12</c:v>
                </c:pt>
                <c:pt idx="12">
                  <c:v>12-13</c:v>
                </c:pt>
                <c:pt idx="13">
                  <c:v>13-14</c:v>
                </c:pt>
                <c:pt idx="14">
                  <c:v>14-15</c:v>
                </c:pt>
                <c:pt idx="15">
                  <c:v>15-16</c:v>
                </c:pt>
                <c:pt idx="16">
                  <c:v>16-17</c:v>
                </c:pt>
                <c:pt idx="17">
                  <c:v>17-18</c:v>
                </c:pt>
              </c:strCache>
            </c:strRef>
          </c:cat>
          <c:val>
            <c:numRef>
              <c:f>COA!$B$4:$S$4</c:f>
              <c:numCache>
                <c:formatCode>_(* #,##0_);_(* \(#,##0\);_(* "-"??_);_(@_)</c:formatCode>
                <c:ptCount val="18"/>
                <c:pt idx="0">
                  <c:v>680</c:v>
                </c:pt>
                <c:pt idx="1">
                  <c:v>680</c:v>
                </c:pt>
                <c:pt idx="2">
                  <c:v>900</c:v>
                </c:pt>
                <c:pt idx="3">
                  <c:v>900</c:v>
                </c:pt>
                <c:pt idx="4">
                  <c:v>900</c:v>
                </c:pt>
                <c:pt idx="5">
                  <c:v>900</c:v>
                </c:pt>
                <c:pt idx="6">
                  <c:v>900</c:v>
                </c:pt>
                <c:pt idx="7">
                  <c:v>990</c:v>
                </c:pt>
                <c:pt idx="8">
                  <c:v>1126</c:v>
                </c:pt>
                <c:pt idx="9">
                  <c:v>1126</c:v>
                </c:pt>
                <c:pt idx="10">
                  <c:v>1126</c:v>
                </c:pt>
                <c:pt idx="11">
                  <c:v>1126</c:v>
                </c:pt>
                <c:pt idx="12">
                  <c:v>1126</c:v>
                </c:pt>
                <c:pt idx="13">
                  <c:v>1126</c:v>
                </c:pt>
                <c:pt idx="14">
                  <c:v>1140</c:v>
                </c:pt>
                <c:pt idx="15">
                  <c:v>1140</c:v>
                </c:pt>
                <c:pt idx="16">
                  <c:v>1200</c:v>
                </c:pt>
                <c:pt idx="17">
                  <c:v>1200</c:v>
                </c:pt>
              </c:numCache>
            </c:numRef>
          </c:val>
          <c:extLst>
            <c:ext xmlns:c16="http://schemas.microsoft.com/office/drawing/2014/chart" uri="{C3380CC4-5D6E-409C-BE32-E72D297353CC}">
              <c16:uniqueId val="{00000002-7D5B-4258-BE49-03E55C1FE401}"/>
            </c:ext>
          </c:extLst>
        </c:ser>
        <c:ser>
          <c:idx val="3"/>
          <c:order val="3"/>
          <c:tx>
            <c:strRef>
              <c:f>COA!$A$5</c:f>
              <c:strCache>
                <c:ptCount val="1"/>
                <c:pt idx="0">
                  <c:v>Transportation*</c:v>
                </c:pt>
              </c:strCache>
            </c:strRef>
          </c:tx>
          <c:spPr>
            <a:solidFill>
              <a:schemeClr val="accent4"/>
            </a:solidFill>
            <a:ln>
              <a:noFill/>
            </a:ln>
            <a:effectLst/>
          </c:spPr>
          <c:invertIfNegative val="0"/>
          <c:cat>
            <c:strRef>
              <c:f>COA!$B$1:$S$1</c:f>
              <c:strCache>
                <c:ptCount val="18"/>
                <c:pt idx="0">
                  <c:v>00-01</c:v>
                </c:pt>
                <c:pt idx="1">
                  <c:v>01-02</c:v>
                </c:pt>
                <c:pt idx="2">
                  <c:v>02-03</c:v>
                </c:pt>
                <c:pt idx="3">
                  <c:v>03-04</c:v>
                </c:pt>
                <c:pt idx="4">
                  <c:v>04-05</c:v>
                </c:pt>
                <c:pt idx="5">
                  <c:v>05-06</c:v>
                </c:pt>
                <c:pt idx="6">
                  <c:v>06-07</c:v>
                </c:pt>
                <c:pt idx="7">
                  <c:v>07-08</c:v>
                </c:pt>
                <c:pt idx="8">
                  <c:v>08-09</c:v>
                </c:pt>
                <c:pt idx="9">
                  <c:v>09-10</c:v>
                </c:pt>
                <c:pt idx="10">
                  <c:v>10-11</c:v>
                </c:pt>
                <c:pt idx="11">
                  <c:v>11-12</c:v>
                </c:pt>
                <c:pt idx="12">
                  <c:v>12-13</c:v>
                </c:pt>
                <c:pt idx="13">
                  <c:v>13-14</c:v>
                </c:pt>
                <c:pt idx="14">
                  <c:v>14-15</c:v>
                </c:pt>
                <c:pt idx="15">
                  <c:v>15-16</c:v>
                </c:pt>
                <c:pt idx="16">
                  <c:v>16-17</c:v>
                </c:pt>
                <c:pt idx="17">
                  <c:v>17-18</c:v>
                </c:pt>
              </c:strCache>
            </c:strRef>
          </c:cat>
          <c:val>
            <c:numRef>
              <c:f>COA!$B$5:$S$5</c:f>
              <c:numCache>
                <c:formatCode>General</c:formatCode>
                <c:ptCount val="18"/>
                <c:pt idx="13" formatCode="_(* #,##0_);_(* \(#,##0\);_(* &quot;-&quot;??_);_(@_)">
                  <c:v>674</c:v>
                </c:pt>
                <c:pt idx="14" formatCode="_(* #,##0_);_(* \(#,##0\);_(* &quot;-&quot;??_);_(@_)">
                  <c:v>674</c:v>
                </c:pt>
                <c:pt idx="15" formatCode="_(* #,##0_);_(* \(#,##0\);_(* &quot;-&quot;??_);_(@_)">
                  <c:v>674</c:v>
                </c:pt>
                <c:pt idx="16" formatCode="_(* #,##0_);_(* \(#,##0\);_(* &quot;-&quot;??_);_(@_)">
                  <c:v>900</c:v>
                </c:pt>
                <c:pt idx="17" formatCode="_(* #,##0_);_(* \(#,##0\);_(* &quot;-&quot;??_);_(@_)">
                  <c:v>900</c:v>
                </c:pt>
              </c:numCache>
            </c:numRef>
          </c:val>
          <c:extLst>
            <c:ext xmlns:c16="http://schemas.microsoft.com/office/drawing/2014/chart" uri="{C3380CC4-5D6E-409C-BE32-E72D297353CC}">
              <c16:uniqueId val="{00000003-7D5B-4258-BE49-03E55C1FE401}"/>
            </c:ext>
          </c:extLst>
        </c:ser>
        <c:ser>
          <c:idx val="4"/>
          <c:order val="4"/>
          <c:tx>
            <c:strRef>
              <c:f>COA!$A$6</c:f>
              <c:strCache>
                <c:ptCount val="1"/>
                <c:pt idx="0">
                  <c:v>Other Educational Costs</c:v>
                </c:pt>
              </c:strCache>
            </c:strRef>
          </c:tx>
          <c:spPr>
            <a:solidFill>
              <a:schemeClr val="accent5"/>
            </a:solidFill>
            <a:ln>
              <a:noFill/>
            </a:ln>
            <a:effectLst/>
          </c:spPr>
          <c:invertIfNegative val="0"/>
          <c:cat>
            <c:strRef>
              <c:f>COA!$B$1:$S$1</c:f>
              <c:strCache>
                <c:ptCount val="18"/>
                <c:pt idx="0">
                  <c:v>00-01</c:v>
                </c:pt>
                <c:pt idx="1">
                  <c:v>01-02</c:v>
                </c:pt>
                <c:pt idx="2">
                  <c:v>02-03</c:v>
                </c:pt>
                <c:pt idx="3">
                  <c:v>03-04</c:v>
                </c:pt>
                <c:pt idx="4">
                  <c:v>04-05</c:v>
                </c:pt>
                <c:pt idx="5">
                  <c:v>05-06</c:v>
                </c:pt>
                <c:pt idx="6">
                  <c:v>06-07</c:v>
                </c:pt>
                <c:pt idx="7">
                  <c:v>07-08</c:v>
                </c:pt>
                <c:pt idx="8">
                  <c:v>08-09</c:v>
                </c:pt>
                <c:pt idx="9">
                  <c:v>09-10</c:v>
                </c:pt>
                <c:pt idx="10">
                  <c:v>10-11</c:v>
                </c:pt>
                <c:pt idx="11">
                  <c:v>11-12</c:v>
                </c:pt>
                <c:pt idx="12">
                  <c:v>12-13</c:v>
                </c:pt>
                <c:pt idx="13">
                  <c:v>13-14</c:v>
                </c:pt>
                <c:pt idx="14">
                  <c:v>14-15</c:v>
                </c:pt>
                <c:pt idx="15">
                  <c:v>15-16</c:v>
                </c:pt>
                <c:pt idx="16">
                  <c:v>16-17</c:v>
                </c:pt>
                <c:pt idx="17">
                  <c:v>17-18</c:v>
                </c:pt>
              </c:strCache>
            </c:strRef>
          </c:cat>
          <c:val>
            <c:numRef>
              <c:f>COA!$B$6:$S$6</c:f>
              <c:numCache>
                <c:formatCode>_(* #,##0_);_(* \(#,##0\);_(* "-"??_);_(@_)</c:formatCode>
                <c:ptCount val="18"/>
                <c:pt idx="0">
                  <c:v>2400</c:v>
                </c:pt>
                <c:pt idx="1">
                  <c:v>2400</c:v>
                </c:pt>
                <c:pt idx="2">
                  <c:v>2000</c:v>
                </c:pt>
                <c:pt idx="3">
                  <c:v>2000</c:v>
                </c:pt>
                <c:pt idx="4">
                  <c:v>2000</c:v>
                </c:pt>
                <c:pt idx="5">
                  <c:v>2115</c:v>
                </c:pt>
                <c:pt idx="6">
                  <c:v>2142</c:v>
                </c:pt>
                <c:pt idx="7">
                  <c:v>2142</c:v>
                </c:pt>
                <c:pt idx="8">
                  <c:v>2142</c:v>
                </c:pt>
                <c:pt idx="9">
                  <c:v>2232</c:v>
                </c:pt>
                <c:pt idx="10">
                  <c:v>2232</c:v>
                </c:pt>
                <c:pt idx="11">
                  <c:v>2232</c:v>
                </c:pt>
                <c:pt idx="12">
                  <c:v>2232</c:v>
                </c:pt>
                <c:pt idx="13">
                  <c:v>1314</c:v>
                </c:pt>
                <c:pt idx="14">
                  <c:v>1332</c:v>
                </c:pt>
                <c:pt idx="15">
                  <c:v>1360</c:v>
                </c:pt>
                <c:pt idx="16">
                  <c:v>1360</c:v>
                </c:pt>
                <c:pt idx="17">
                  <c:v>1360</c:v>
                </c:pt>
              </c:numCache>
            </c:numRef>
          </c:val>
          <c:extLst>
            <c:ext xmlns:c16="http://schemas.microsoft.com/office/drawing/2014/chart" uri="{C3380CC4-5D6E-409C-BE32-E72D297353CC}">
              <c16:uniqueId val="{00000004-7D5B-4258-BE49-03E55C1FE401}"/>
            </c:ext>
          </c:extLst>
        </c:ser>
        <c:dLbls>
          <c:showLegendKey val="0"/>
          <c:showVal val="0"/>
          <c:showCatName val="0"/>
          <c:showSerName val="0"/>
          <c:showPercent val="0"/>
          <c:showBubbleSize val="0"/>
        </c:dLbls>
        <c:gapWidth val="150"/>
        <c:overlap val="100"/>
        <c:axId val="-283594048"/>
        <c:axId val="-283591728"/>
      </c:barChart>
      <c:catAx>
        <c:axId val="-2835940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283591728"/>
        <c:crosses val="autoZero"/>
        <c:auto val="1"/>
        <c:lblAlgn val="ctr"/>
        <c:lblOffset val="100"/>
        <c:noMultiLvlLbl val="0"/>
      </c:catAx>
      <c:valAx>
        <c:axId val="-283591728"/>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2835940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lumMod val="75000"/>
            </a:schemeClr>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600" dirty="0"/>
              <a:t>Cost of</a:t>
            </a:r>
            <a:r>
              <a:rPr lang="en-US" sz="1600" baseline="0" dirty="0"/>
              <a:t> Attendance Components </a:t>
            </a:r>
            <a:r>
              <a:rPr lang="en-US" sz="1600" baseline="0" dirty="0" smtClean="0"/>
              <a:t>2000-2001 </a:t>
            </a:r>
            <a:r>
              <a:rPr lang="en-US" sz="1600" baseline="0" dirty="0"/>
              <a:t>through </a:t>
            </a:r>
            <a:r>
              <a:rPr lang="en-US" sz="1600" baseline="0" dirty="0" smtClean="0"/>
              <a:t>2017-2018</a:t>
            </a:r>
            <a:endParaRPr lang="en-US" sz="1600" dirty="0"/>
          </a:p>
        </c:rich>
      </c:tx>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COA!$A$2</c:f>
              <c:strCache>
                <c:ptCount val="1"/>
                <c:pt idx="0">
                  <c:v>Tuition &amp; Fees</c:v>
                </c:pt>
              </c:strCache>
            </c:strRef>
          </c:tx>
          <c:spPr>
            <a:ln w="28575" cap="rnd">
              <a:solidFill>
                <a:schemeClr val="accent6"/>
              </a:solidFill>
              <a:round/>
            </a:ln>
            <a:effectLst/>
          </c:spPr>
          <c:marker>
            <c:symbol val="none"/>
          </c:marker>
          <c:cat>
            <c:strRef>
              <c:f>COA!$B$1:$S$1</c:f>
              <c:strCache>
                <c:ptCount val="18"/>
                <c:pt idx="0">
                  <c:v>00-01</c:v>
                </c:pt>
                <c:pt idx="1">
                  <c:v>01-02</c:v>
                </c:pt>
                <c:pt idx="2">
                  <c:v>02-03</c:v>
                </c:pt>
                <c:pt idx="3">
                  <c:v>03-04</c:v>
                </c:pt>
                <c:pt idx="4">
                  <c:v>04-05</c:v>
                </c:pt>
                <c:pt idx="5">
                  <c:v>05-06</c:v>
                </c:pt>
                <c:pt idx="6">
                  <c:v>06-07</c:v>
                </c:pt>
                <c:pt idx="7">
                  <c:v>07-08</c:v>
                </c:pt>
                <c:pt idx="8">
                  <c:v>08-09</c:v>
                </c:pt>
                <c:pt idx="9">
                  <c:v>09-10</c:v>
                </c:pt>
                <c:pt idx="10">
                  <c:v>10-11</c:v>
                </c:pt>
                <c:pt idx="11">
                  <c:v>11-12</c:v>
                </c:pt>
                <c:pt idx="12">
                  <c:v>12-13</c:v>
                </c:pt>
                <c:pt idx="13">
                  <c:v>13-14</c:v>
                </c:pt>
                <c:pt idx="14">
                  <c:v>14-15</c:v>
                </c:pt>
                <c:pt idx="15">
                  <c:v>15-16</c:v>
                </c:pt>
                <c:pt idx="16">
                  <c:v>16-17</c:v>
                </c:pt>
                <c:pt idx="17">
                  <c:v>17-18</c:v>
                </c:pt>
              </c:strCache>
            </c:strRef>
          </c:cat>
          <c:val>
            <c:numRef>
              <c:f>COA!$B$2:$S$2</c:f>
              <c:numCache>
                <c:formatCode>_(* #,##0_);_(* \(#,##0\);_(* "-"??_);_(@_)</c:formatCode>
                <c:ptCount val="18"/>
                <c:pt idx="0">
                  <c:v>3133</c:v>
                </c:pt>
                <c:pt idx="1">
                  <c:v>3252</c:v>
                </c:pt>
                <c:pt idx="2">
                  <c:v>3435</c:v>
                </c:pt>
                <c:pt idx="3">
                  <c:v>3745</c:v>
                </c:pt>
                <c:pt idx="4">
                  <c:v>3790</c:v>
                </c:pt>
                <c:pt idx="5">
                  <c:v>4562</c:v>
                </c:pt>
                <c:pt idx="6">
                  <c:v>4716</c:v>
                </c:pt>
                <c:pt idx="7">
                  <c:v>5418</c:v>
                </c:pt>
                <c:pt idx="8">
                  <c:v>5870</c:v>
                </c:pt>
                <c:pt idx="9">
                  <c:v>6318</c:v>
                </c:pt>
                <c:pt idx="10">
                  <c:v>6986</c:v>
                </c:pt>
                <c:pt idx="11">
                  <c:v>8040</c:v>
                </c:pt>
                <c:pt idx="12">
                  <c:v>8608</c:v>
                </c:pt>
                <c:pt idx="13">
                  <c:v>9266</c:v>
                </c:pt>
                <c:pt idx="14">
                  <c:v>9886</c:v>
                </c:pt>
                <c:pt idx="15">
                  <c:v>10590</c:v>
                </c:pt>
                <c:pt idx="16">
                  <c:v>11080</c:v>
                </c:pt>
                <c:pt idx="17">
                  <c:v>11632</c:v>
                </c:pt>
              </c:numCache>
            </c:numRef>
          </c:val>
          <c:smooth val="0"/>
          <c:extLst>
            <c:ext xmlns:c16="http://schemas.microsoft.com/office/drawing/2014/chart" uri="{C3380CC4-5D6E-409C-BE32-E72D297353CC}">
              <c16:uniqueId val="{00000000-6CCE-440B-9160-42B916A386B9}"/>
            </c:ext>
          </c:extLst>
        </c:ser>
        <c:ser>
          <c:idx val="1"/>
          <c:order val="1"/>
          <c:tx>
            <c:strRef>
              <c:f>COA!$A$3</c:f>
              <c:strCache>
                <c:ptCount val="1"/>
                <c:pt idx="0">
                  <c:v>Housing &amp; Meals</c:v>
                </c:pt>
              </c:strCache>
            </c:strRef>
          </c:tx>
          <c:spPr>
            <a:ln w="28575" cap="rnd">
              <a:solidFill>
                <a:schemeClr val="accent5"/>
              </a:solidFill>
              <a:round/>
            </a:ln>
            <a:effectLst/>
          </c:spPr>
          <c:marker>
            <c:symbol val="none"/>
          </c:marker>
          <c:cat>
            <c:strRef>
              <c:f>COA!$B$1:$S$1</c:f>
              <c:strCache>
                <c:ptCount val="18"/>
                <c:pt idx="0">
                  <c:v>00-01</c:v>
                </c:pt>
                <c:pt idx="1">
                  <c:v>01-02</c:v>
                </c:pt>
                <c:pt idx="2">
                  <c:v>02-03</c:v>
                </c:pt>
                <c:pt idx="3">
                  <c:v>03-04</c:v>
                </c:pt>
                <c:pt idx="4">
                  <c:v>04-05</c:v>
                </c:pt>
                <c:pt idx="5">
                  <c:v>05-06</c:v>
                </c:pt>
                <c:pt idx="6">
                  <c:v>06-07</c:v>
                </c:pt>
                <c:pt idx="7">
                  <c:v>07-08</c:v>
                </c:pt>
                <c:pt idx="8">
                  <c:v>08-09</c:v>
                </c:pt>
                <c:pt idx="9">
                  <c:v>09-10</c:v>
                </c:pt>
                <c:pt idx="10">
                  <c:v>10-11</c:v>
                </c:pt>
                <c:pt idx="11">
                  <c:v>11-12</c:v>
                </c:pt>
                <c:pt idx="12">
                  <c:v>12-13</c:v>
                </c:pt>
                <c:pt idx="13">
                  <c:v>13-14</c:v>
                </c:pt>
                <c:pt idx="14">
                  <c:v>14-15</c:v>
                </c:pt>
                <c:pt idx="15">
                  <c:v>15-16</c:v>
                </c:pt>
                <c:pt idx="16">
                  <c:v>16-17</c:v>
                </c:pt>
                <c:pt idx="17">
                  <c:v>17-18</c:v>
                </c:pt>
              </c:strCache>
            </c:strRef>
          </c:cat>
          <c:val>
            <c:numRef>
              <c:f>COA!$B$3:$S$3</c:f>
              <c:numCache>
                <c:formatCode>_(* #,##0_);_(* \(#,##0\);_(* "-"??_);_(@_)</c:formatCode>
                <c:ptCount val="18"/>
                <c:pt idx="0">
                  <c:v>5500</c:v>
                </c:pt>
                <c:pt idx="1">
                  <c:v>5670</c:v>
                </c:pt>
                <c:pt idx="2">
                  <c:v>5920</c:v>
                </c:pt>
                <c:pt idx="3">
                  <c:v>6045</c:v>
                </c:pt>
                <c:pt idx="4">
                  <c:v>6190</c:v>
                </c:pt>
                <c:pt idx="5">
                  <c:v>6500</c:v>
                </c:pt>
                <c:pt idx="6">
                  <c:v>6930</c:v>
                </c:pt>
                <c:pt idx="7">
                  <c:v>7920</c:v>
                </c:pt>
                <c:pt idx="8">
                  <c:v>8280</c:v>
                </c:pt>
                <c:pt idx="9">
                  <c:v>8346</c:v>
                </c:pt>
                <c:pt idx="10">
                  <c:v>9084</c:v>
                </c:pt>
                <c:pt idx="11">
                  <c:v>9528</c:v>
                </c:pt>
                <c:pt idx="12">
                  <c:v>9998</c:v>
                </c:pt>
                <c:pt idx="13">
                  <c:v>10504</c:v>
                </c:pt>
                <c:pt idx="14">
                  <c:v>11122</c:v>
                </c:pt>
                <c:pt idx="15">
                  <c:v>11526</c:v>
                </c:pt>
                <c:pt idx="16">
                  <c:v>11862</c:v>
                </c:pt>
                <c:pt idx="17">
                  <c:v>12208</c:v>
                </c:pt>
              </c:numCache>
            </c:numRef>
          </c:val>
          <c:smooth val="0"/>
          <c:extLst>
            <c:ext xmlns:c16="http://schemas.microsoft.com/office/drawing/2014/chart" uri="{C3380CC4-5D6E-409C-BE32-E72D297353CC}">
              <c16:uniqueId val="{00000001-6CCE-440B-9160-42B916A386B9}"/>
            </c:ext>
          </c:extLst>
        </c:ser>
        <c:ser>
          <c:idx val="2"/>
          <c:order val="2"/>
          <c:tx>
            <c:strRef>
              <c:f>COA!$A$4</c:f>
              <c:strCache>
                <c:ptCount val="1"/>
                <c:pt idx="0">
                  <c:v>Books &amp; Supplies</c:v>
                </c:pt>
              </c:strCache>
            </c:strRef>
          </c:tx>
          <c:spPr>
            <a:ln w="28575" cap="rnd">
              <a:solidFill>
                <a:schemeClr val="accent4"/>
              </a:solidFill>
              <a:round/>
            </a:ln>
            <a:effectLst/>
          </c:spPr>
          <c:marker>
            <c:symbol val="none"/>
          </c:marker>
          <c:cat>
            <c:strRef>
              <c:f>COA!$B$1:$S$1</c:f>
              <c:strCache>
                <c:ptCount val="18"/>
                <c:pt idx="0">
                  <c:v>00-01</c:v>
                </c:pt>
                <c:pt idx="1">
                  <c:v>01-02</c:v>
                </c:pt>
                <c:pt idx="2">
                  <c:v>02-03</c:v>
                </c:pt>
                <c:pt idx="3">
                  <c:v>03-04</c:v>
                </c:pt>
                <c:pt idx="4">
                  <c:v>04-05</c:v>
                </c:pt>
                <c:pt idx="5">
                  <c:v>05-06</c:v>
                </c:pt>
                <c:pt idx="6">
                  <c:v>06-07</c:v>
                </c:pt>
                <c:pt idx="7">
                  <c:v>07-08</c:v>
                </c:pt>
                <c:pt idx="8">
                  <c:v>08-09</c:v>
                </c:pt>
                <c:pt idx="9">
                  <c:v>09-10</c:v>
                </c:pt>
                <c:pt idx="10">
                  <c:v>10-11</c:v>
                </c:pt>
                <c:pt idx="11">
                  <c:v>11-12</c:v>
                </c:pt>
                <c:pt idx="12">
                  <c:v>12-13</c:v>
                </c:pt>
                <c:pt idx="13">
                  <c:v>13-14</c:v>
                </c:pt>
                <c:pt idx="14">
                  <c:v>14-15</c:v>
                </c:pt>
                <c:pt idx="15">
                  <c:v>15-16</c:v>
                </c:pt>
                <c:pt idx="16">
                  <c:v>16-17</c:v>
                </c:pt>
                <c:pt idx="17">
                  <c:v>17-18</c:v>
                </c:pt>
              </c:strCache>
            </c:strRef>
          </c:cat>
          <c:val>
            <c:numRef>
              <c:f>COA!$B$4:$S$4</c:f>
              <c:numCache>
                <c:formatCode>_(* #,##0_);_(* \(#,##0\);_(* "-"??_);_(@_)</c:formatCode>
                <c:ptCount val="18"/>
                <c:pt idx="0">
                  <c:v>680</c:v>
                </c:pt>
                <c:pt idx="1">
                  <c:v>680</c:v>
                </c:pt>
                <c:pt idx="2">
                  <c:v>900</c:v>
                </c:pt>
                <c:pt idx="3">
                  <c:v>900</c:v>
                </c:pt>
                <c:pt idx="4">
                  <c:v>900</c:v>
                </c:pt>
                <c:pt idx="5">
                  <c:v>900</c:v>
                </c:pt>
                <c:pt idx="6">
                  <c:v>900</c:v>
                </c:pt>
                <c:pt idx="7">
                  <c:v>990</c:v>
                </c:pt>
                <c:pt idx="8">
                  <c:v>1126</c:v>
                </c:pt>
                <c:pt idx="9">
                  <c:v>1126</c:v>
                </c:pt>
                <c:pt idx="10">
                  <c:v>1126</c:v>
                </c:pt>
                <c:pt idx="11">
                  <c:v>1126</c:v>
                </c:pt>
                <c:pt idx="12">
                  <c:v>1126</c:v>
                </c:pt>
                <c:pt idx="13">
                  <c:v>1126</c:v>
                </c:pt>
                <c:pt idx="14">
                  <c:v>1140</c:v>
                </c:pt>
                <c:pt idx="15">
                  <c:v>1140</c:v>
                </c:pt>
                <c:pt idx="16">
                  <c:v>1200</c:v>
                </c:pt>
                <c:pt idx="17">
                  <c:v>1200</c:v>
                </c:pt>
              </c:numCache>
            </c:numRef>
          </c:val>
          <c:smooth val="0"/>
          <c:extLst>
            <c:ext xmlns:c16="http://schemas.microsoft.com/office/drawing/2014/chart" uri="{C3380CC4-5D6E-409C-BE32-E72D297353CC}">
              <c16:uniqueId val="{00000002-6CCE-440B-9160-42B916A386B9}"/>
            </c:ext>
          </c:extLst>
        </c:ser>
        <c:ser>
          <c:idx val="3"/>
          <c:order val="3"/>
          <c:tx>
            <c:strRef>
              <c:f>COA!$A$5</c:f>
              <c:strCache>
                <c:ptCount val="1"/>
                <c:pt idx="0">
                  <c:v>Transportation*</c:v>
                </c:pt>
              </c:strCache>
            </c:strRef>
          </c:tx>
          <c:spPr>
            <a:ln w="28575" cap="rnd">
              <a:solidFill>
                <a:schemeClr val="accent6">
                  <a:lumMod val="60000"/>
                </a:schemeClr>
              </a:solidFill>
              <a:round/>
            </a:ln>
            <a:effectLst/>
          </c:spPr>
          <c:marker>
            <c:symbol val="none"/>
          </c:marker>
          <c:cat>
            <c:strRef>
              <c:f>COA!$B$1:$S$1</c:f>
              <c:strCache>
                <c:ptCount val="18"/>
                <c:pt idx="0">
                  <c:v>00-01</c:v>
                </c:pt>
                <c:pt idx="1">
                  <c:v>01-02</c:v>
                </c:pt>
                <c:pt idx="2">
                  <c:v>02-03</c:v>
                </c:pt>
                <c:pt idx="3">
                  <c:v>03-04</c:v>
                </c:pt>
                <c:pt idx="4">
                  <c:v>04-05</c:v>
                </c:pt>
                <c:pt idx="5">
                  <c:v>05-06</c:v>
                </c:pt>
                <c:pt idx="6">
                  <c:v>06-07</c:v>
                </c:pt>
                <c:pt idx="7">
                  <c:v>07-08</c:v>
                </c:pt>
                <c:pt idx="8">
                  <c:v>08-09</c:v>
                </c:pt>
                <c:pt idx="9">
                  <c:v>09-10</c:v>
                </c:pt>
                <c:pt idx="10">
                  <c:v>10-11</c:v>
                </c:pt>
                <c:pt idx="11">
                  <c:v>11-12</c:v>
                </c:pt>
                <c:pt idx="12">
                  <c:v>12-13</c:v>
                </c:pt>
                <c:pt idx="13">
                  <c:v>13-14</c:v>
                </c:pt>
                <c:pt idx="14">
                  <c:v>14-15</c:v>
                </c:pt>
                <c:pt idx="15">
                  <c:v>15-16</c:v>
                </c:pt>
                <c:pt idx="16">
                  <c:v>16-17</c:v>
                </c:pt>
                <c:pt idx="17">
                  <c:v>17-18</c:v>
                </c:pt>
              </c:strCache>
            </c:strRef>
          </c:cat>
          <c:val>
            <c:numRef>
              <c:f>COA!$B$5:$S$5</c:f>
              <c:numCache>
                <c:formatCode>General</c:formatCode>
                <c:ptCount val="18"/>
                <c:pt idx="13" formatCode="_(* #,##0_);_(* \(#,##0\);_(* &quot;-&quot;??_);_(@_)">
                  <c:v>674</c:v>
                </c:pt>
                <c:pt idx="14" formatCode="_(* #,##0_);_(* \(#,##0\);_(* &quot;-&quot;??_);_(@_)">
                  <c:v>674</c:v>
                </c:pt>
                <c:pt idx="15" formatCode="_(* #,##0_);_(* \(#,##0\);_(* &quot;-&quot;??_);_(@_)">
                  <c:v>674</c:v>
                </c:pt>
                <c:pt idx="16" formatCode="_(* #,##0_);_(* \(#,##0\);_(* &quot;-&quot;??_);_(@_)">
                  <c:v>900</c:v>
                </c:pt>
                <c:pt idx="17" formatCode="_(* #,##0_);_(* \(#,##0\);_(* &quot;-&quot;??_);_(@_)">
                  <c:v>900</c:v>
                </c:pt>
              </c:numCache>
            </c:numRef>
          </c:val>
          <c:smooth val="0"/>
          <c:extLst>
            <c:ext xmlns:c16="http://schemas.microsoft.com/office/drawing/2014/chart" uri="{C3380CC4-5D6E-409C-BE32-E72D297353CC}">
              <c16:uniqueId val="{00000003-6CCE-440B-9160-42B916A386B9}"/>
            </c:ext>
          </c:extLst>
        </c:ser>
        <c:ser>
          <c:idx val="4"/>
          <c:order val="4"/>
          <c:tx>
            <c:strRef>
              <c:f>COA!$A$6</c:f>
              <c:strCache>
                <c:ptCount val="1"/>
                <c:pt idx="0">
                  <c:v>Other Educational Costs</c:v>
                </c:pt>
              </c:strCache>
            </c:strRef>
          </c:tx>
          <c:spPr>
            <a:ln w="28575" cap="rnd">
              <a:solidFill>
                <a:schemeClr val="accent5">
                  <a:lumMod val="60000"/>
                </a:schemeClr>
              </a:solidFill>
              <a:round/>
            </a:ln>
            <a:effectLst/>
          </c:spPr>
          <c:marker>
            <c:symbol val="none"/>
          </c:marker>
          <c:cat>
            <c:strRef>
              <c:f>COA!$B$1:$S$1</c:f>
              <c:strCache>
                <c:ptCount val="18"/>
                <c:pt idx="0">
                  <c:v>00-01</c:v>
                </c:pt>
                <c:pt idx="1">
                  <c:v>01-02</c:v>
                </c:pt>
                <c:pt idx="2">
                  <c:v>02-03</c:v>
                </c:pt>
                <c:pt idx="3">
                  <c:v>03-04</c:v>
                </c:pt>
                <c:pt idx="4">
                  <c:v>04-05</c:v>
                </c:pt>
                <c:pt idx="5">
                  <c:v>05-06</c:v>
                </c:pt>
                <c:pt idx="6">
                  <c:v>06-07</c:v>
                </c:pt>
                <c:pt idx="7">
                  <c:v>07-08</c:v>
                </c:pt>
                <c:pt idx="8">
                  <c:v>08-09</c:v>
                </c:pt>
                <c:pt idx="9">
                  <c:v>09-10</c:v>
                </c:pt>
                <c:pt idx="10">
                  <c:v>10-11</c:v>
                </c:pt>
                <c:pt idx="11">
                  <c:v>11-12</c:v>
                </c:pt>
                <c:pt idx="12">
                  <c:v>12-13</c:v>
                </c:pt>
                <c:pt idx="13">
                  <c:v>13-14</c:v>
                </c:pt>
                <c:pt idx="14">
                  <c:v>14-15</c:v>
                </c:pt>
                <c:pt idx="15">
                  <c:v>15-16</c:v>
                </c:pt>
                <c:pt idx="16">
                  <c:v>16-17</c:v>
                </c:pt>
                <c:pt idx="17">
                  <c:v>17-18</c:v>
                </c:pt>
              </c:strCache>
            </c:strRef>
          </c:cat>
          <c:val>
            <c:numRef>
              <c:f>COA!$B$6:$S$6</c:f>
              <c:numCache>
                <c:formatCode>_(* #,##0_);_(* \(#,##0\);_(* "-"??_);_(@_)</c:formatCode>
                <c:ptCount val="18"/>
                <c:pt idx="0">
                  <c:v>2400</c:v>
                </c:pt>
                <c:pt idx="1">
                  <c:v>2400</c:v>
                </c:pt>
                <c:pt idx="2">
                  <c:v>2000</c:v>
                </c:pt>
                <c:pt idx="3">
                  <c:v>2000</c:v>
                </c:pt>
                <c:pt idx="4">
                  <c:v>2000</c:v>
                </c:pt>
                <c:pt idx="5">
                  <c:v>2115</c:v>
                </c:pt>
                <c:pt idx="6">
                  <c:v>2142</c:v>
                </c:pt>
                <c:pt idx="7">
                  <c:v>2142</c:v>
                </c:pt>
                <c:pt idx="8">
                  <c:v>2142</c:v>
                </c:pt>
                <c:pt idx="9">
                  <c:v>2232</c:v>
                </c:pt>
                <c:pt idx="10">
                  <c:v>2232</c:v>
                </c:pt>
                <c:pt idx="11">
                  <c:v>2232</c:v>
                </c:pt>
                <c:pt idx="12">
                  <c:v>2232</c:v>
                </c:pt>
                <c:pt idx="13">
                  <c:v>1314</c:v>
                </c:pt>
                <c:pt idx="14">
                  <c:v>1332</c:v>
                </c:pt>
                <c:pt idx="15">
                  <c:v>1360</c:v>
                </c:pt>
                <c:pt idx="16">
                  <c:v>1360</c:v>
                </c:pt>
                <c:pt idx="17">
                  <c:v>1360</c:v>
                </c:pt>
              </c:numCache>
            </c:numRef>
          </c:val>
          <c:smooth val="0"/>
          <c:extLst>
            <c:ext xmlns:c16="http://schemas.microsoft.com/office/drawing/2014/chart" uri="{C3380CC4-5D6E-409C-BE32-E72D297353CC}">
              <c16:uniqueId val="{00000004-6CCE-440B-9160-42B916A386B9}"/>
            </c:ext>
          </c:extLst>
        </c:ser>
        <c:dLbls>
          <c:showLegendKey val="0"/>
          <c:showVal val="0"/>
          <c:showCatName val="0"/>
          <c:showSerName val="0"/>
          <c:showPercent val="0"/>
          <c:showBubbleSize val="0"/>
        </c:dLbls>
        <c:smooth val="0"/>
        <c:axId val="-306014288"/>
        <c:axId val="-305959488"/>
      </c:lineChart>
      <c:catAx>
        <c:axId val="-306014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b" anchorCtr="0"/>
          <a:lstStyle/>
          <a:p>
            <a:pPr>
              <a:defRPr sz="1000" b="0" i="0" u="none" strike="noStrike" kern="1200" baseline="0">
                <a:solidFill>
                  <a:schemeClr val="tx1">
                    <a:lumMod val="65000"/>
                    <a:lumOff val="35000"/>
                  </a:schemeClr>
                </a:solidFill>
                <a:latin typeface="+mn-lt"/>
                <a:ea typeface="+mn-ea"/>
                <a:cs typeface="+mn-cs"/>
              </a:defRPr>
            </a:pPr>
            <a:endParaRPr lang="en-US"/>
          </a:p>
        </c:txPr>
        <c:crossAx val="-305959488"/>
        <c:crosses val="autoZero"/>
        <c:auto val="1"/>
        <c:lblAlgn val="ctr"/>
        <c:lblOffset val="100"/>
        <c:noMultiLvlLbl val="0"/>
      </c:catAx>
      <c:valAx>
        <c:axId val="-305959488"/>
        <c:scaling>
          <c:orientation val="minMax"/>
        </c:scaling>
        <c:delete val="0"/>
        <c:axPos val="l"/>
        <c:majorGridlines>
          <c:spPr>
            <a:ln w="9525" cap="flat" cmpd="sng" algn="ctr">
              <a:solidFill>
                <a:schemeClr val="tx1"/>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60142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2006-2007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775B-47BA-BD48-9229B472D419}"/>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775B-47BA-BD48-9229B472D419}"/>
              </c:ext>
            </c:extLst>
          </c:dPt>
          <c:cat>
            <c:strRef>
              <c:f>'Select rprawrd'!$E$1:$F$1</c:f>
              <c:strCache>
                <c:ptCount val="2"/>
                <c:pt idx="0">
                  <c:v>MERIT</c:v>
                </c:pt>
                <c:pt idx="1">
                  <c:v>NEED</c:v>
                </c:pt>
              </c:strCache>
            </c:strRef>
          </c:cat>
          <c:val>
            <c:numRef>
              <c:f>'Select rprawrd'!$E$2:$F$2</c:f>
              <c:numCache>
                <c:formatCode>0%</c:formatCode>
                <c:ptCount val="2"/>
                <c:pt idx="0">
                  <c:v>0.70867824881586594</c:v>
                </c:pt>
                <c:pt idx="1">
                  <c:v>0.291321751184134</c:v>
                </c:pt>
              </c:numCache>
            </c:numRef>
          </c:val>
          <c:extLst>
            <c:ext xmlns:c16="http://schemas.microsoft.com/office/drawing/2014/chart" uri="{C3380CC4-5D6E-409C-BE32-E72D297353CC}">
              <c16:uniqueId val="{00000004-775B-47BA-BD48-9229B472D419}"/>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2007-2008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7494-412D-ADA5-1158D9CEE25D}"/>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7494-412D-ADA5-1158D9CEE25D}"/>
              </c:ext>
            </c:extLst>
          </c:dPt>
          <c:cat>
            <c:strRef>
              <c:f>'Select rprawrd'!$E$1:$F$1</c:f>
              <c:strCache>
                <c:ptCount val="2"/>
                <c:pt idx="0">
                  <c:v>MERIT</c:v>
                </c:pt>
                <c:pt idx="1">
                  <c:v>NEED</c:v>
                </c:pt>
              </c:strCache>
            </c:strRef>
          </c:cat>
          <c:val>
            <c:numRef>
              <c:f>'Select rprawrd'!$E$3:$F$3</c:f>
              <c:numCache>
                <c:formatCode>0%</c:formatCode>
                <c:ptCount val="2"/>
                <c:pt idx="0">
                  <c:v>0.60170385814356697</c:v>
                </c:pt>
                <c:pt idx="1">
                  <c:v>0.39829614185643297</c:v>
                </c:pt>
              </c:numCache>
            </c:numRef>
          </c:val>
          <c:extLst>
            <c:ext xmlns:c16="http://schemas.microsoft.com/office/drawing/2014/chart" uri="{C3380CC4-5D6E-409C-BE32-E72D297353CC}">
              <c16:uniqueId val="{00000004-7494-412D-ADA5-1158D9CEE25D}"/>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2008-2009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CE17-4F9F-85D9-11AB905912CE}"/>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CE17-4F9F-85D9-11AB905912CE}"/>
              </c:ext>
            </c:extLst>
          </c:dPt>
          <c:cat>
            <c:strRef>
              <c:f>'Select rprawrd'!$E$1:$F$1</c:f>
              <c:strCache>
                <c:ptCount val="2"/>
                <c:pt idx="0">
                  <c:v>MERIT</c:v>
                </c:pt>
                <c:pt idx="1">
                  <c:v>NEED</c:v>
                </c:pt>
              </c:strCache>
            </c:strRef>
          </c:cat>
          <c:val>
            <c:numRef>
              <c:f>'Select rprawrd'!$E$4:$F$4</c:f>
              <c:numCache>
                <c:formatCode>0%</c:formatCode>
                <c:ptCount val="2"/>
                <c:pt idx="0">
                  <c:v>0.59921476867392443</c:v>
                </c:pt>
                <c:pt idx="1">
                  <c:v>0.40078523132607569</c:v>
                </c:pt>
              </c:numCache>
            </c:numRef>
          </c:val>
          <c:extLst>
            <c:ext xmlns:c16="http://schemas.microsoft.com/office/drawing/2014/chart" uri="{C3380CC4-5D6E-409C-BE32-E72D297353CC}">
              <c16:uniqueId val="{00000004-CE17-4F9F-85D9-11AB905912C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445930560049858"/>
          <c:y val="3.050780003815454E-2"/>
          <c:w val="0.82218458993995613"/>
          <c:h val="0.88066847393067116"/>
        </c:manualLayout>
      </c:layout>
      <c:lineChart>
        <c:grouping val="standard"/>
        <c:varyColors val="0"/>
        <c:ser>
          <c:idx val="0"/>
          <c:order val="0"/>
          <c:tx>
            <c:strRef>
              <c:f>'[Chart in Microsoft PowerPoint]Nation'!$J$52</c:f>
              <c:strCache>
                <c:ptCount val="1"/>
                <c:pt idx="0">
                  <c:v>White</c:v>
                </c:pt>
              </c:strCache>
            </c:strRef>
          </c:tx>
          <c:spPr>
            <a:ln w="76200" cap="rnd">
              <a:solidFill>
                <a:schemeClr val="accent1"/>
              </a:solidFill>
              <a:round/>
            </a:ln>
            <a:effectLst/>
          </c:spPr>
          <c:marker>
            <c:symbol val="none"/>
          </c:marker>
          <c:dLbls>
            <c:dLbl>
              <c:idx val="4"/>
              <c:layout>
                <c:manualLayout>
                  <c:x val="-3.961996188832561E-2"/>
                  <c:y val="6.3623494859557636E-2"/>
                </c:manualLayout>
              </c:layout>
              <c:tx>
                <c:rich>
                  <a:bodyPr rot="0" spcFirstLastPara="1" vertOverflow="ellipsis" vert="horz" wrap="square" anchor="ctr" anchorCtr="1"/>
                  <a:lstStyle/>
                  <a:p>
                    <a:pPr>
                      <a:defRPr sz="2000" b="1" i="0" u="none" strike="noStrike" kern="1200" baseline="0">
                        <a:solidFill>
                          <a:schemeClr val="accent1">
                            <a:lumMod val="75000"/>
                          </a:schemeClr>
                        </a:solidFill>
                        <a:latin typeface="Calibri" panose="020F0502020204030204" pitchFamily="34" charset="0"/>
                        <a:ea typeface="+mn-ea"/>
                        <a:cs typeface="+mn-cs"/>
                      </a:defRPr>
                    </a:pPr>
                    <a:fld id="{7F3F6B2C-7F8D-4E4A-B959-4576145CD2A2}" type="SERIESNAME">
                      <a:rPr lang="en-US" sz="2400"/>
                      <a:pPr>
                        <a:defRPr sz="2000" b="1">
                          <a:solidFill>
                            <a:schemeClr val="accent1">
                              <a:lumMod val="75000"/>
                            </a:schemeClr>
                          </a:solidFill>
                        </a:defRPr>
                      </a:pPr>
                      <a:t>[SERIES NAME]</a:t>
                    </a:fld>
                    <a:endParaRPr lang="en-US"/>
                  </a:p>
                </c:rich>
              </c:tx>
              <c:spPr>
                <a:noFill/>
                <a:ln>
                  <a:noFill/>
                </a:ln>
                <a:effectLst/>
              </c:spPr>
              <c:txPr>
                <a:bodyPr rot="0" spcFirstLastPara="1" vertOverflow="ellipsis" vert="horz" wrap="square" anchor="ctr" anchorCtr="1"/>
                <a:lstStyle/>
                <a:p>
                  <a:pPr>
                    <a:defRPr sz="2000" b="1" i="0" u="none" strike="noStrike" kern="1200" baseline="0">
                      <a:solidFill>
                        <a:schemeClr val="accent1">
                          <a:lumMod val="75000"/>
                        </a:schemeClr>
                      </a:solidFill>
                      <a:latin typeface="Calibri" panose="020F0502020204030204" pitchFamily="34" charset="0"/>
                      <a:ea typeface="+mn-ea"/>
                      <a:cs typeface="+mn-cs"/>
                    </a:defRPr>
                  </a:pPr>
                  <a:endParaRPr lang="en-US"/>
                </a:p>
              </c:txPr>
              <c:showLegendKey val="0"/>
              <c:showVal val="0"/>
              <c:showCatName val="0"/>
              <c:showSerName val="1"/>
              <c:showPercent val="0"/>
              <c:showBubbleSize val="0"/>
              <c:extLst>
                <c:ext xmlns:c15="http://schemas.microsoft.com/office/drawing/2012/chart" uri="{CE6537A1-D6FC-4f65-9D91-7224C49458BB}">
                  <c15:layout>
                    <c:manualLayout>
                      <c:w val="0.13017497812773404"/>
                      <c:h val="6.9770503655942243E-2"/>
                    </c:manualLayout>
                  </c15:layout>
                  <c15:dlblFieldTable/>
                  <c15:showDataLabelsRange val="0"/>
                </c:ext>
                <c:ext xmlns:c16="http://schemas.microsoft.com/office/drawing/2014/chart" uri="{C3380CC4-5D6E-409C-BE32-E72D297353CC}">
                  <c16:uniqueId val="{00000000-B67E-40D4-8F7F-B8F119665FD5}"/>
                </c:ext>
              </c:extLst>
            </c:dLbl>
            <c:dLbl>
              <c:idx val="11"/>
              <c:tx>
                <c:rich>
                  <a:bodyPr rot="0" spcFirstLastPara="1" vertOverflow="ellipsis" vert="horz" wrap="square" anchor="ctr" anchorCtr="1"/>
                  <a:lstStyle/>
                  <a:p>
                    <a:pPr>
                      <a:defRPr sz="2000" b="1" i="0" u="none" strike="noStrike" kern="1200" baseline="0">
                        <a:solidFill>
                          <a:schemeClr val="accent1">
                            <a:lumMod val="75000"/>
                          </a:schemeClr>
                        </a:solidFill>
                        <a:latin typeface="Calibri" panose="020F0502020204030204" pitchFamily="34" charset="0"/>
                        <a:ea typeface="+mn-ea"/>
                        <a:cs typeface="+mn-cs"/>
                      </a:defRPr>
                    </a:pPr>
                    <a:fld id="{0074A4A4-1AC6-4490-A9EC-057BFBFB8070}" type="VALUE">
                      <a:rPr lang="en-US" sz="2400"/>
                      <a:pPr>
                        <a:defRPr sz="2000" b="1">
                          <a:solidFill>
                            <a:schemeClr val="accent1">
                              <a:lumMod val="75000"/>
                            </a:schemeClr>
                          </a:solidFill>
                        </a:defRPr>
                      </a:pPr>
                      <a:t>[VALUE]</a:t>
                    </a:fld>
                    <a:endParaRPr lang="en-US"/>
                  </a:p>
                </c:rich>
              </c:tx>
              <c:spPr>
                <a:noFill/>
                <a:ln>
                  <a:noFill/>
                </a:ln>
                <a:effectLst/>
              </c:spPr>
              <c:txPr>
                <a:bodyPr rot="0" spcFirstLastPara="1" vertOverflow="ellipsis" vert="horz" wrap="square" anchor="ctr" anchorCtr="1"/>
                <a:lstStyle/>
                <a:p>
                  <a:pPr>
                    <a:defRPr sz="2000" b="1" i="0" u="none" strike="noStrike" kern="1200" baseline="0">
                      <a:solidFill>
                        <a:schemeClr val="accent1">
                          <a:lumMod val="7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67E-40D4-8F7F-B8F119665FD5}"/>
                </c:ext>
              </c:extLst>
            </c:dLbl>
            <c:dLbl>
              <c:idx val="18"/>
              <c:tx>
                <c:rich>
                  <a:bodyPr rot="0" spcFirstLastPara="1" vertOverflow="ellipsis" vert="horz" wrap="square" anchor="ctr" anchorCtr="1"/>
                  <a:lstStyle/>
                  <a:p>
                    <a:pPr>
                      <a:defRPr sz="2000" b="1" i="0" u="none" strike="noStrike" kern="1200" baseline="0">
                        <a:solidFill>
                          <a:schemeClr val="accent1">
                            <a:lumMod val="75000"/>
                          </a:schemeClr>
                        </a:solidFill>
                        <a:latin typeface="Calibri" panose="020F0502020204030204" pitchFamily="34" charset="0"/>
                        <a:ea typeface="+mn-ea"/>
                        <a:cs typeface="+mn-cs"/>
                      </a:defRPr>
                    </a:pPr>
                    <a:fld id="{5115CDE4-26CD-4440-9702-50AF9CF53175}" type="VALUE">
                      <a:rPr lang="en-US" sz="2400"/>
                      <a:pPr>
                        <a:defRPr sz="2000" b="1">
                          <a:solidFill>
                            <a:schemeClr val="accent1">
                              <a:lumMod val="75000"/>
                            </a:schemeClr>
                          </a:solidFill>
                        </a:defRPr>
                      </a:pPr>
                      <a:t>[VALUE]</a:t>
                    </a:fld>
                    <a:endParaRPr lang="en-US"/>
                  </a:p>
                </c:rich>
              </c:tx>
              <c:spPr>
                <a:noFill/>
                <a:ln>
                  <a:noFill/>
                </a:ln>
                <a:effectLst/>
              </c:spPr>
              <c:txPr>
                <a:bodyPr rot="0" spcFirstLastPara="1" vertOverflow="ellipsis" vert="horz" wrap="square" anchor="ctr" anchorCtr="1"/>
                <a:lstStyle/>
                <a:p>
                  <a:pPr>
                    <a:defRPr sz="2000" b="1" i="0" u="none" strike="noStrike" kern="1200" baseline="0">
                      <a:solidFill>
                        <a:schemeClr val="accent1">
                          <a:lumMod val="75000"/>
                        </a:schemeClr>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B67E-40D4-8F7F-B8F119665FD5}"/>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'[Chart in Microsoft PowerPoint]Nation'!$A$53:$A$71</c:f>
              <c:strCache>
                <c:ptCount val="19"/>
                <c:pt idx="0">
                  <c:v>2013-14</c:v>
                </c:pt>
                <c:pt idx="1">
                  <c:v>2014-15</c:v>
                </c:pt>
                <c:pt idx="2">
                  <c:v>2015-16</c:v>
                </c:pt>
                <c:pt idx="3">
                  <c:v>2016-17</c:v>
                </c:pt>
                <c:pt idx="4">
                  <c:v>2017-18</c:v>
                </c:pt>
                <c:pt idx="5">
                  <c:v>2018-19</c:v>
                </c:pt>
                <c:pt idx="6">
                  <c:v>2019-20</c:v>
                </c:pt>
                <c:pt idx="7">
                  <c:v>2020-21</c:v>
                </c:pt>
                <c:pt idx="8">
                  <c:v>2021-22</c:v>
                </c:pt>
                <c:pt idx="9">
                  <c:v>2022-23</c:v>
                </c:pt>
                <c:pt idx="10">
                  <c:v>2023-24</c:v>
                </c:pt>
                <c:pt idx="11">
                  <c:v>2024-25</c:v>
                </c:pt>
                <c:pt idx="12">
                  <c:v>2025-26</c:v>
                </c:pt>
                <c:pt idx="13">
                  <c:v>2026-27</c:v>
                </c:pt>
                <c:pt idx="14">
                  <c:v>2027-28</c:v>
                </c:pt>
                <c:pt idx="15">
                  <c:v>2028-29</c:v>
                </c:pt>
                <c:pt idx="16">
                  <c:v>2029-30</c:v>
                </c:pt>
                <c:pt idx="17">
                  <c:v>2030-31</c:v>
                </c:pt>
                <c:pt idx="18">
                  <c:v>2031-32</c:v>
                </c:pt>
              </c:strCache>
            </c:strRef>
          </c:cat>
          <c:val>
            <c:numRef>
              <c:f>'[Chart in Microsoft PowerPoint]Nation'!$J$53:$J$71</c:f>
              <c:numCache>
                <c:formatCode>#,##0</c:formatCode>
                <c:ptCount val="19"/>
                <c:pt idx="0">
                  <c:v>1807917.4203236236</c:v>
                </c:pt>
                <c:pt idx="1">
                  <c:v>1776322.1060252709</c:v>
                </c:pt>
                <c:pt idx="2">
                  <c:v>1773222.0826929107</c:v>
                </c:pt>
                <c:pt idx="3">
                  <c:v>1757321.5071258319</c:v>
                </c:pt>
                <c:pt idx="4">
                  <c:v>1769884.8986421132</c:v>
                </c:pt>
                <c:pt idx="5">
                  <c:v>1754284.0870807243</c:v>
                </c:pt>
                <c:pt idx="6">
                  <c:v>1720563.2988889699</c:v>
                </c:pt>
                <c:pt idx="7">
                  <c:v>1724511.7872273701</c:v>
                </c:pt>
                <c:pt idx="8">
                  <c:v>1719195.183344831</c:v>
                </c:pt>
                <c:pt idx="9">
                  <c:v>1704187.064305054</c:v>
                </c:pt>
                <c:pt idx="10">
                  <c:v>1711951.8244608189</c:v>
                </c:pt>
                <c:pt idx="11">
                  <c:v>1724971.5331376463</c:v>
                </c:pt>
                <c:pt idx="12">
                  <c:v>1690414.294837445</c:v>
                </c:pt>
                <c:pt idx="13">
                  <c:v>1648371.8212520112</c:v>
                </c:pt>
                <c:pt idx="14">
                  <c:v>1609588.9178129362</c:v>
                </c:pt>
                <c:pt idx="15">
                  <c:v>1584150.3266852915</c:v>
                </c:pt>
                <c:pt idx="16">
                  <c:v>1575819.6663321124</c:v>
                </c:pt>
                <c:pt idx="17">
                  <c:v>1572108.2286416464</c:v>
                </c:pt>
                <c:pt idx="18">
                  <c:v>1586896.1628990178</c:v>
                </c:pt>
              </c:numCache>
            </c:numRef>
          </c:val>
          <c:smooth val="0"/>
          <c:extLst>
            <c:ext xmlns:c16="http://schemas.microsoft.com/office/drawing/2014/chart" uri="{C3380CC4-5D6E-409C-BE32-E72D297353CC}">
              <c16:uniqueId val="{00000003-B67E-40D4-8F7F-B8F119665FD5}"/>
            </c:ext>
          </c:extLst>
        </c:ser>
        <c:ser>
          <c:idx val="1"/>
          <c:order val="1"/>
          <c:tx>
            <c:strRef>
              <c:f>'[Chart in Microsoft PowerPoint]Nation'!$K$52</c:f>
              <c:strCache>
                <c:ptCount val="1"/>
                <c:pt idx="0">
                  <c:v>Non-White</c:v>
                </c:pt>
              </c:strCache>
            </c:strRef>
          </c:tx>
          <c:spPr>
            <a:ln w="76200" cap="rnd">
              <a:solidFill>
                <a:schemeClr val="tx1"/>
              </a:solidFill>
              <a:prstDash val="solid"/>
              <a:round/>
            </a:ln>
            <a:effectLst/>
          </c:spPr>
          <c:marker>
            <c:symbol val="none"/>
          </c:marker>
          <c:dLbls>
            <c:dLbl>
              <c:idx val="0"/>
              <c:layout>
                <c:manualLayout>
                  <c:x val="-8.4288969746436695E-4"/>
                  <c:y val="8.6226213184129874E-2"/>
                </c:manualLayout>
              </c:layout>
              <c:tx>
                <c:rich>
                  <a:bodyPr/>
                  <a:lstStyle/>
                  <a:p>
                    <a:fld id="{65E8E31D-00AD-47C2-9445-704A451A1FF4}" type="SERIESNAME">
                      <a:rPr lang="en-US" sz="2400"/>
                      <a:pPr/>
                      <a:t>[SERIES NAME]</a:t>
                    </a:fld>
                    <a:endParaRPr lang="en-US"/>
                  </a:p>
                </c:rich>
              </c:tx>
              <c:dLblPos val="r"/>
              <c:showLegendKey val="0"/>
              <c:showVal val="0"/>
              <c:showCatName val="0"/>
              <c:showSerName val="1"/>
              <c:showPercent val="0"/>
              <c:showBubbleSize val="0"/>
              <c:extLst>
                <c:ext xmlns:c15="http://schemas.microsoft.com/office/drawing/2012/chart" uri="{CE6537A1-D6FC-4f65-9D91-7224C49458BB}">
                  <c15:layout>
                    <c:manualLayout>
                      <c:w val="0.18159050324188927"/>
                      <c:h val="6.9770503655942243E-2"/>
                    </c:manualLayout>
                  </c15:layout>
                  <c15:dlblFieldTable/>
                  <c15:showDataLabelsRange val="0"/>
                </c:ext>
                <c:ext xmlns:c16="http://schemas.microsoft.com/office/drawing/2014/chart" uri="{C3380CC4-5D6E-409C-BE32-E72D297353CC}">
                  <c16:uniqueId val="{00000004-B67E-40D4-8F7F-B8F119665FD5}"/>
                </c:ext>
              </c:extLst>
            </c:dLbl>
            <c:dLbl>
              <c:idx val="11"/>
              <c:layout>
                <c:manualLayout>
                  <c:x val="-4.0026201121880933E-2"/>
                  <c:y val="6.5272315996530827E-2"/>
                </c:manualLayout>
              </c:layout>
              <c:tx>
                <c:rich>
                  <a:bodyPr/>
                  <a:lstStyle/>
                  <a:p>
                    <a:fld id="{D0B2537F-5645-4CD8-AB46-61FC9AAEB615}" type="VALUE">
                      <a:rPr lang="en-US" sz="2400"/>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layout>
                    <c:manualLayout>
                      <c:w val="0.11605377312586058"/>
                      <c:h val="8.2189966318199234E-2"/>
                    </c:manualLayout>
                  </c15:layout>
                  <c15:dlblFieldTable/>
                  <c15:showDataLabelsRange val="0"/>
                </c:ext>
                <c:ext xmlns:c16="http://schemas.microsoft.com/office/drawing/2014/chart" uri="{C3380CC4-5D6E-409C-BE32-E72D297353CC}">
                  <c16:uniqueId val="{00000005-B67E-40D4-8F7F-B8F119665FD5}"/>
                </c:ext>
              </c:extLst>
            </c:dLbl>
            <c:dLbl>
              <c:idx val="18"/>
              <c:layout>
                <c:manualLayout>
                  <c:x val="-3.3691559103057322E-2"/>
                  <c:y val="6.9242572289224133E-2"/>
                </c:manualLayout>
              </c:layout>
              <c:tx>
                <c:rich>
                  <a:bodyPr/>
                  <a:lstStyle/>
                  <a:p>
                    <a:fld id="{25A1B97D-DB98-421A-BA6D-E69EC5875FE4}" type="VALUE">
                      <a:rPr lang="en-US" sz="2400"/>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layout>
                    <c:manualLayout>
                      <c:w val="0.12780186723234938"/>
                      <c:h val="6.9770503655942243E-2"/>
                    </c:manualLayout>
                  </c15:layout>
                  <c15:dlblFieldTable/>
                  <c15:showDataLabelsRange val="0"/>
                </c:ext>
                <c:ext xmlns:c16="http://schemas.microsoft.com/office/drawing/2014/chart" uri="{C3380CC4-5D6E-409C-BE32-E72D297353CC}">
                  <c16:uniqueId val="{00000006-B67E-40D4-8F7F-B8F119665FD5}"/>
                </c:ext>
              </c:extLst>
            </c:dLbl>
            <c:spPr>
              <a:noFill/>
              <a:ln>
                <a:noFill/>
              </a:ln>
              <a:effectLst/>
            </c:spPr>
            <c:txPr>
              <a:bodyPr rot="0" spcFirstLastPara="1" vertOverflow="ellipsis" vert="horz" wrap="square" anchor="ctr" anchorCtr="1"/>
              <a:lstStyle/>
              <a:p>
                <a:pPr>
                  <a:defRPr sz="2000" b="1"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strRef>
              <c:f>'[Chart in Microsoft PowerPoint]Nation'!$A$53:$A$71</c:f>
              <c:strCache>
                <c:ptCount val="19"/>
                <c:pt idx="0">
                  <c:v>2013-14</c:v>
                </c:pt>
                <c:pt idx="1">
                  <c:v>2014-15</c:v>
                </c:pt>
                <c:pt idx="2">
                  <c:v>2015-16</c:v>
                </c:pt>
                <c:pt idx="3">
                  <c:v>2016-17</c:v>
                </c:pt>
                <c:pt idx="4">
                  <c:v>2017-18</c:v>
                </c:pt>
                <c:pt idx="5">
                  <c:v>2018-19</c:v>
                </c:pt>
                <c:pt idx="6">
                  <c:v>2019-20</c:v>
                </c:pt>
                <c:pt idx="7">
                  <c:v>2020-21</c:v>
                </c:pt>
                <c:pt idx="8">
                  <c:v>2021-22</c:v>
                </c:pt>
                <c:pt idx="9">
                  <c:v>2022-23</c:v>
                </c:pt>
                <c:pt idx="10">
                  <c:v>2023-24</c:v>
                </c:pt>
                <c:pt idx="11">
                  <c:v>2024-25</c:v>
                </c:pt>
                <c:pt idx="12">
                  <c:v>2025-26</c:v>
                </c:pt>
                <c:pt idx="13">
                  <c:v>2026-27</c:v>
                </c:pt>
                <c:pt idx="14">
                  <c:v>2027-28</c:v>
                </c:pt>
                <c:pt idx="15">
                  <c:v>2028-29</c:v>
                </c:pt>
                <c:pt idx="16">
                  <c:v>2029-30</c:v>
                </c:pt>
                <c:pt idx="17">
                  <c:v>2030-31</c:v>
                </c:pt>
                <c:pt idx="18">
                  <c:v>2031-32</c:v>
                </c:pt>
              </c:strCache>
            </c:strRef>
          </c:cat>
          <c:val>
            <c:numRef>
              <c:f>'[Chart in Microsoft PowerPoint]Nation'!$K$53:$K$71</c:f>
              <c:numCache>
                <c:formatCode>#,##0</c:formatCode>
                <c:ptCount val="19"/>
                <c:pt idx="0">
                  <c:v>1336274.9354524843</c:v>
                </c:pt>
                <c:pt idx="1">
                  <c:v>1352599.1091922654</c:v>
                </c:pt>
                <c:pt idx="2">
                  <c:v>1364476.608495709</c:v>
                </c:pt>
                <c:pt idx="3">
                  <c:v>1361853.131691799</c:v>
                </c:pt>
                <c:pt idx="4">
                  <c:v>1430381.4877315431</c:v>
                </c:pt>
                <c:pt idx="5">
                  <c:v>1453086.9252853447</c:v>
                </c:pt>
                <c:pt idx="6">
                  <c:v>1454346.2401390814</c:v>
                </c:pt>
                <c:pt idx="7">
                  <c:v>1475628.5536637111</c:v>
                </c:pt>
                <c:pt idx="8">
                  <c:v>1496914.2657743741</c:v>
                </c:pt>
                <c:pt idx="9">
                  <c:v>1535943.7113194657</c:v>
                </c:pt>
                <c:pt idx="10">
                  <c:v>1585872.6513390471</c:v>
                </c:pt>
                <c:pt idx="11">
                  <c:v>1623991.311453118</c:v>
                </c:pt>
                <c:pt idx="12">
                  <c:v>1622664.7974945488</c:v>
                </c:pt>
                <c:pt idx="13">
                  <c:v>1572340.793710412</c:v>
                </c:pt>
                <c:pt idx="14">
                  <c:v>1503396.8242906043</c:v>
                </c:pt>
                <c:pt idx="15">
                  <c:v>1467703.2647060552</c:v>
                </c:pt>
                <c:pt idx="16">
                  <c:v>1475712.3068817521</c:v>
                </c:pt>
                <c:pt idx="17">
                  <c:v>1466970.0254531661</c:v>
                </c:pt>
                <c:pt idx="18">
                  <c:v>1495605.5934521768</c:v>
                </c:pt>
              </c:numCache>
            </c:numRef>
          </c:val>
          <c:smooth val="0"/>
          <c:extLst>
            <c:ext xmlns:c16="http://schemas.microsoft.com/office/drawing/2014/chart" uri="{C3380CC4-5D6E-409C-BE32-E72D297353CC}">
              <c16:uniqueId val="{00000007-B67E-40D4-8F7F-B8F119665FD5}"/>
            </c:ext>
          </c:extLst>
        </c:ser>
        <c:dLbls>
          <c:showLegendKey val="0"/>
          <c:showVal val="0"/>
          <c:showCatName val="0"/>
          <c:showSerName val="0"/>
          <c:showPercent val="0"/>
          <c:showBubbleSize val="0"/>
        </c:dLbls>
        <c:smooth val="0"/>
        <c:axId val="847855672"/>
        <c:axId val="562711768"/>
      </c:lineChart>
      <c:catAx>
        <c:axId val="8478556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mn-cs"/>
              </a:defRPr>
            </a:pPr>
            <a:endParaRPr lang="en-US"/>
          </a:p>
        </c:txPr>
        <c:crossAx val="562711768"/>
        <c:crosses val="autoZero"/>
        <c:auto val="1"/>
        <c:lblAlgn val="ctr"/>
        <c:lblOffset val="100"/>
        <c:tickLblSkip val="3"/>
        <c:noMultiLvlLbl val="0"/>
      </c:catAx>
      <c:valAx>
        <c:axId val="562711768"/>
        <c:scaling>
          <c:orientation val="minMax"/>
          <c:max val="2100000"/>
          <c:min val="110000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mn-cs"/>
              </a:defRPr>
            </a:pPr>
            <a:endParaRPr lang="en-US"/>
          </a:p>
        </c:txPr>
        <c:crossAx val="847855672"/>
        <c:crosses val="autoZero"/>
        <c:crossBetween val="between"/>
        <c:majorUnit val="250000"/>
        <c:dispUnits>
          <c:builtInUnit val="thousands"/>
          <c:dispUnitsLbl>
            <c:layout>
              <c:manualLayout>
                <c:xMode val="edge"/>
                <c:yMode val="edge"/>
                <c:x val="1.06544901065449E-2"/>
                <c:y val="0.37153402887881765"/>
              </c:manualLayout>
            </c:layout>
            <c:spPr>
              <a:noFill/>
              <a:ln>
                <a:noFill/>
              </a:ln>
              <a:effectLst/>
            </c:spPr>
            <c:txPr>
              <a:bodyPr rot="-54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dispUnitsLbl>
        </c:dispUnits>
      </c:valAx>
      <c:spPr>
        <a:noFill/>
        <a:ln>
          <a:noFill/>
        </a:ln>
        <a:effectLst/>
      </c:spPr>
    </c:plotArea>
    <c:plotVisOnly val="1"/>
    <c:dispBlanksAs val="gap"/>
    <c:showDLblsOverMax val="0"/>
  </c:chart>
  <c:spPr>
    <a:noFill/>
    <a:ln>
      <a:noFill/>
    </a:ln>
    <a:effectLst/>
  </c:spPr>
  <c:txPr>
    <a:bodyPr/>
    <a:lstStyle/>
    <a:p>
      <a:pPr>
        <a:defRPr sz="1200">
          <a:latin typeface="Calibri" panose="020F050202020403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2009-2010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59B2-48EE-A34D-8586BDD61C11}"/>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59B2-48EE-A34D-8586BDD61C11}"/>
              </c:ext>
            </c:extLst>
          </c:dPt>
          <c:cat>
            <c:strRef>
              <c:f>'Select rprawrd'!$E$1:$F$1</c:f>
              <c:strCache>
                <c:ptCount val="2"/>
                <c:pt idx="0">
                  <c:v>MERIT</c:v>
                </c:pt>
                <c:pt idx="1">
                  <c:v>NEED</c:v>
                </c:pt>
              </c:strCache>
            </c:strRef>
          </c:cat>
          <c:val>
            <c:numRef>
              <c:f>'Select rprawrd'!$E$5:$F$5</c:f>
              <c:numCache>
                <c:formatCode>0%</c:formatCode>
                <c:ptCount val="2"/>
                <c:pt idx="0">
                  <c:v>0.57520688657101715</c:v>
                </c:pt>
                <c:pt idx="1">
                  <c:v>0.42479311342898296</c:v>
                </c:pt>
              </c:numCache>
            </c:numRef>
          </c:val>
          <c:extLst>
            <c:ext xmlns:c16="http://schemas.microsoft.com/office/drawing/2014/chart" uri="{C3380CC4-5D6E-409C-BE32-E72D297353CC}">
              <c16:uniqueId val="{00000004-59B2-48EE-A34D-8586BDD61C1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2010-2011</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8FA2-4BA2-B92A-B1EE90D6B5A1}"/>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8FA2-4BA2-B92A-B1EE90D6B5A1}"/>
              </c:ext>
            </c:extLst>
          </c:dPt>
          <c:cat>
            <c:strRef>
              <c:f>'Select rprawrd'!$E$1:$F$1</c:f>
              <c:strCache>
                <c:ptCount val="2"/>
                <c:pt idx="0">
                  <c:v>MERIT</c:v>
                </c:pt>
                <c:pt idx="1">
                  <c:v>NEED</c:v>
                </c:pt>
              </c:strCache>
            </c:strRef>
          </c:cat>
          <c:val>
            <c:numRef>
              <c:f>'Select rprawrd'!$E$6:$F$6</c:f>
              <c:numCache>
                <c:formatCode>0%</c:formatCode>
                <c:ptCount val="2"/>
                <c:pt idx="0">
                  <c:v>0.54760684754571987</c:v>
                </c:pt>
                <c:pt idx="1">
                  <c:v>0.45239315245428002</c:v>
                </c:pt>
              </c:numCache>
            </c:numRef>
          </c:val>
          <c:extLst>
            <c:ext xmlns:c16="http://schemas.microsoft.com/office/drawing/2014/chart" uri="{C3380CC4-5D6E-409C-BE32-E72D297353CC}">
              <c16:uniqueId val="{00000004-8FA2-4BA2-B92A-B1EE90D6B5A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2011-2012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EB40-4EBA-AC6C-5576F1E00DEF}"/>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EB40-4EBA-AC6C-5576F1E00DEF}"/>
              </c:ext>
            </c:extLst>
          </c:dPt>
          <c:cat>
            <c:strRef>
              <c:f>'Select rprawrd'!$E$1:$F$1</c:f>
              <c:strCache>
                <c:ptCount val="2"/>
                <c:pt idx="0">
                  <c:v>MERIT</c:v>
                </c:pt>
                <c:pt idx="1">
                  <c:v>NEED</c:v>
                </c:pt>
              </c:strCache>
            </c:strRef>
          </c:cat>
          <c:val>
            <c:numRef>
              <c:f>'Select rprawrd'!$E$7:$F$7</c:f>
              <c:numCache>
                <c:formatCode>0%</c:formatCode>
                <c:ptCount val="2"/>
                <c:pt idx="0">
                  <c:v>0.49226460116645543</c:v>
                </c:pt>
                <c:pt idx="1">
                  <c:v>0.50773539883354457</c:v>
                </c:pt>
              </c:numCache>
            </c:numRef>
          </c:val>
          <c:extLst>
            <c:ext xmlns:c16="http://schemas.microsoft.com/office/drawing/2014/chart" uri="{C3380CC4-5D6E-409C-BE32-E72D297353CC}">
              <c16:uniqueId val="{00000004-EB40-4EBA-AC6C-5576F1E00DE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2012-2013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65A5-482D-80E4-B88187A4EC1F}"/>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65A5-482D-80E4-B88187A4EC1F}"/>
              </c:ext>
            </c:extLst>
          </c:dPt>
          <c:cat>
            <c:strRef>
              <c:f>'Select rprawrd'!$E$1:$F$1</c:f>
              <c:strCache>
                <c:ptCount val="2"/>
                <c:pt idx="0">
                  <c:v>MERIT</c:v>
                </c:pt>
                <c:pt idx="1">
                  <c:v>NEED</c:v>
                </c:pt>
              </c:strCache>
            </c:strRef>
          </c:cat>
          <c:val>
            <c:numRef>
              <c:f>'Select rprawrd'!$E$8:$F$8</c:f>
              <c:numCache>
                <c:formatCode>0%</c:formatCode>
                <c:ptCount val="2"/>
                <c:pt idx="0">
                  <c:v>0.46343560781550336</c:v>
                </c:pt>
                <c:pt idx="1">
                  <c:v>0.53656439218449681</c:v>
                </c:pt>
              </c:numCache>
            </c:numRef>
          </c:val>
          <c:extLst>
            <c:ext xmlns:c16="http://schemas.microsoft.com/office/drawing/2014/chart" uri="{C3380CC4-5D6E-409C-BE32-E72D297353CC}">
              <c16:uniqueId val="{00000004-65A5-482D-80E4-B88187A4EC1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2013-2014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8E0F-4223-9A86-8837EFD43F10}"/>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8E0F-4223-9A86-8837EFD43F10}"/>
              </c:ext>
            </c:extLst>
          </c:dPt>
          <c:cat>
            <c:strRef>
              <c:f>'Select rprawrd'!$E$1:$F$1</c:f>
              <c:strCache>
                <c:ptCount val="2"/>
                <c:pt idx="0">
                  <c:v>MERIT</c:v>
                </c:pt>
                <c:pt idx="1">
                  <c:v>NEED</c:v>
                </c:pt>
              </c:strCache>
            </c:strRef>
          </c:cat>
          <c:val>
            <c:numRef>
              <c:f>'Select rprawrd'!$E$9:$F$9</c:f>
              <c:numCache>
                <c:formatCode>0%</c:formatCode>
                <c:ptCount val="2"/>
                <c:pt idx="0">
                  <c:v>0.52919502959413645</c:v>
                </c:pt>
                <c:pt idx="1">
                  <c:v>0.4708049704058635</c:v>
                </c:pt>
              </c:numCache>
            </c:numRef>
          </c:val>
          <c:extLst>
            <c:ext xmlns:c16="http://schemas.microsoft.com/office/drawing/2014/chart" uri="{C3380CC4-5D6E-409C-BE32-E72D297353CC}">
              <c16:uniqueId val="{00000004-8E0F-4223-9A86-8837EFD43F10}"/>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2014-2015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6903-41BD-9AB7-DAAB21BEA501}"/>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6903-41BD-9AB7-DAAB21BEA501}"/>
              </c:ext>
            </c:extLst>
          </c:dPt>
          <c:cat>
            <c:strRef>
              <c:f>'Select rprawrd'!$E$1:$F$1</c:f>
              <c:strCache>
                <c:ptCount val="2"/>
                <c:pt idx="0">
                  <c:v>MERIT</c:v>
                </c:pt>
                <c:pt idx="1">
                  <c:v>NEED</c:v>
                </c:pt>
              </c:strCache>
            </c:strRef>
          </c:cat>
          <c:val>
            <c:numRef>
              <c:f>'Select rprawrd'!$E$10:$F$10</c:f>
              <c:numCache>
                <c:formatCode>0%</c:formatCode>
                <c:ptCount val="2"/>
                <c:pt idx="0">
                  <c:v>0.54566423057241675</c:v>
                </c:pt>
                <c:pt idx="1">
                  <c:v>0.45433576942758336</c:v>
                </c:pt>
              </c:numCache>
            </c:numRef>
          </c:val>
          <c:extLst>
            <c:ext xmlns:c16="http://schemas.microsoft.com/office/drawing/2014/chart" uri="{C3380CC4-5D6E-409C-BE32-E72D297353CC}">
              <c16:uniqueId val="{00000004-6903-41BD-9AB7-DAAB21BEA501}"/>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2015-2016</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7BBD-4195-A7A0-F6393973162A}"/>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7BBD-4195-A7A0-F6393973162A}"/>
              </c:ext>
            </c:extLst>
          </c:dPt>
          <c:cat>
            <c:strRef>
              <c:f>'Select rprawrd'!$E$1:$F$1</c:f>
              <c:strCache>
                <c:ptCount val="2"/>
                <c:pt idx="0">
                  <c:v>MERIT</c:v>
                </c:pt>
                <c:pt idx="1">
                  <c:v>NEED</c:v>
                </c:pt>
              </c:strCache>
            </c:strRef>
          </c:cat>
          <c:val>
            <c:numRef>
              <c:f>'Select rprawrd'!$E$11:$F$11</c:f>
              <c:numCache>
                <c:formatCode>0%</c:formatCode>
                <c:ptCount val="2"/>
                <c:pt idx="0">
                  <c:v>0.55995607655857327</c:v>
                </c:pt>
                <c:pt idx="1">
                  <c:v>0.44004392344142662</c:v>
                </c:pt>
              </c:numCache>
            </c:numRef>
          </c:val>
          <c:extLst>
            <c:ext xmlns:c16="http://schemas.microsoft.com/office/drawing/2014/chart" uri="{C3380CC4-5D6E-409C-BE32-E72D297353CC}">
              <c16:uniqueId val="{00000004-7BBD-4195-A7A0-F6393973162A}"/>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2016-2017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1-9646-4355-9527-964687F5E284}"/>
              </c:ext>
            </c:extLst>
          </c:dPt>
          <c:dPt>
            <c:idx val="1"/>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3-9646-4355-9527-964687F5E284}"/>
              </c:ext>
            </c:extLst>
          </c:dPt>
          <c:cat>
            <c:strRef>
              <c:f>'Select rprawrd'!$E$1:$F$1</c:f>
              <c:strCache>
                <c:ptCount val="2"/>
                <c:pt idx="0">
                  <c:v>MERIT</c:v>
                </c:pt>
                <c:pt idx="1">
                  <c:v>NEED</c:v>
                </c:pt>
              </c:strCache>
            </c:strRef>
          </c:cat>
          <c:val>
            <c:numRef>
              <c:f>'Select rprawrd'!$E$12:$F$12</c:f>
              <c:numCache>
                <c:formatCode>0%</c:formatCode>
                <c:ptCount val="2"/>
                <c:pt idx="0">
                  <c:v>0.56818010151422083</c:v>
                </c:pt>
                <c:pt idx="1">
                  <c:v>0.43181989848577923</c:v>
                </c:pt>
              </c:numCache>
            </c:numRef>
          </c:val>
          <c:extLst>
            <c:ext xmlns:c16="http://schemas.microsoft.com/office/drawing/2014/chart" uri="{C3380CC4-5D6E-409C-BE32-E72D297353CC}">
              <c16:uniqueId val="{00000004-9646-4355-9527-964687F5E28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'Select rprawrd'!$B$1</c:f>
              <c:strCache>
                <c:ptCount val="1"/>
                <c:pt idx="0">
                  <c:v>ALL LOANS</c:v>
                </c:pt>
              </c:strCache>
            </c:strRef>
          </c:tx>
          <c:spPr>
            <a:solidFill>
              <a:schemeClr val="accent1"/>
            </a:solidFill>
            <a:ln>
              <a:noFill/>
            </a:ln>
            <a:effectLst/>
          </c:spPr>
          <c:invertIfNegative val="0"/>
          <c:cat>
            <c:strRef>
              <c:f>'Select rprawrd'!$A$2:$A$12</c:f>
              <c:strCache>
                <c:ptCount val="11"/>
                <c:pt idx="0">
                  <c:v>0607</c:v>
                </c:pt>
                <c:pt idx="1">
                  <c:v>0708</c:v>
                </c:pt>
                <c:pt idx="2">
                  <c:v>0809</c:v>
                </c:pt>
                <c:pt idx="3">
                  <c:v>0910</c:v>
                </c:pt>
                <c:pt idx="4">
                  <c:v>1011</c:v>
                </c:pt>
                <c:pt idx="5">
                  <c:v>1112</c:v>
                </c:pt>
                <c:pt idx="6">
                  <c:v>1213</c:v>
                </c:pt>
                <c:pt idx="7">
                  <c:v>1314</c:v>
                </c:pt>
                <c:pt idx="8">
                  <c:v>1415</c:v>
                </c:pt>
                <c:pt idx="9">
                  <c:v>1516</c:v>
                </c:pt>
                <c:pt idx="10">
                  <c:v>1617</c:v>
                </c:pt>
              </c:strCache>
            </c:strRef>
          </c:cat>
          <c:val>
            <c:numRef>
              <c:f>'Select rprawrd'!$B$2:$B$12</c:f>
              <c:numCache>
                <c:formatCode>"$"#,##0</c:formatCode>
                <c:ptCount val="11"/>
                <c:pt idx="0">
                  <c:v>102551931.41</c:v>
                </c:pt>
                <c:pt idx="1">
                  <c:v>109608903.73999999</c:v>
                </c:pt>
                <c:pt idx="2">
                  <c:v>128131279.79000001</c:v>
                </c:pt>
                <c:pt idx="3">
                  <c:v>146224809.00999999</c:v>
                </c:pt>
                <c:pt idx="4">
                  <c:v>158578309.41999999</c:v>
                </c:pt>
                <c:pt idx="5">
                  <c:v>172917880.24000001</c:v>
                </c:pt>
                <c:pt idx="6">
                  <c:v>170029315.66</c:v>
                </c:pt>
                <c:pt idx="7">
                  <c:v>169405281</c:v>
                </c:pt>
                <c:pt idx="8">
                  <c:v>175344037.31999999</c:v>
                </c:pt>
                <c:pt idx="9">
                  <c:v>185008486</c:v>
                </c:pt>
                <c:pt idx="10">
                  <c:v>198968186</c:v>
                </c:pt>
              </c:numCache>
            </c:numRef>
          </c:val>
          <c:extLst>
            <c:ext xmlns:c16="http://schemas.microsoft.com/office/drawing/2014/chart" uri="{C3380CC4-5D6E-409C-BE32-E72D297353CC}">
              <c16:uniqueId val="{00000000-D967-4DCE-AEAB-F4146C68B572}"/>
            </c:ext>
          </c:extLst>
        </c:ser>
        <c:dLbls>
          <c:showLegendKey val="0"/>
          <c:showVal val="0"/>
          <c:showCatName val="0"/>
          <c:showSerName val="0"/>
          <c:showPercent val="0"/>
          <c:showBubbleSize val="0"/>
        </c:dLbls>
        <c:gapWidth val="219"/>
        <c:overlap val="-27"/>
        <c:axId val="244027903"/>
        <c:axId val="244032063"/>
      </c:barChart>
      <c:catAx>
        <c:axId val="24402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032063"/>
        <c:crosses val="autoZero"/>
        <c:auto val="1"/>
        <c:lblAlgn val="ctr"/>
        <c:lblOffset val="100"/>
        <c:noMultiLvlLbl val="0"/>
      </c:catAx>
      <c:valAx>
        <c:axId val="24403206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0279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'Select rprawrd'!$C$1</c:f>
              <c:strCache>
                <c:ptCount val="1"/>
                <c:pt idx="0">
                  <c:v>FED STUDENT</c:v>
                </c:pt>
              </c:strCache>
            </c:strRef>
          </c:tx>
          <c:spPr>
            <a:solidFill>
              <a:schemeClr val="accent1"/>
            </a:solidFill>
            <a:ln>
              <a:noFill/>
            </a:ln>
            <a:effectLst/>
          </c:spPr>
          <c:invertIfNegative val="0"/>
          <c:cat>
            <c:strRef>
              <c:f>'Select rprawrd'!$A$2:$A$12</c:f>
              <c:strCache>
                <c:ptCount val="11"/>
                <c:pt idx="0">
                  <c:v>0607</c:v>
                </c:pt>
                <c:pt idx="1">
                  <c:v>0708</c:v>
                </c:pt>
                <c:pt idx="2">
                  <c:v>0809</c:v>
                </c:pt>
                <c:pt idx="3">
                  <c:v>0910</c:v>
                </c:pt>
                <c:pt idx="4">
                  <c:v>1011</c:v>
                </c:pt>
                <c:pt idx="5">
                  <c:v>1112</c:v>
                </c:pt>
                <c:pt idx="6">
                  <c:v>1213</c:v>
                </c:pt>
                <c:pt idx="7">
                  <c:v>1314</c:v>
                </c:pt>
                <c:pt idx="8">
                  <c:v>1415</c:v>
                </c:pt>
                <c:pt idx="9">
                  <c:v>1516</c:v>
                </c:pt>
                <c:pt idx="10">
                  <c:v>1617</c:v>
                </c:pt>
              </c:strCache>
            </c:strRef>
          </c:cat>
          <c:val>
            <c:numRef>
              <c:f>'Select rprawrd'!$C$2:$C$12</c:f>
              <c:numCache>
                <c:formatCode>"$"#,##0</c:formatCode>
                <c:ptCount val="11"/>
                <c:pt idx="0">
                  <c:v>36638196</c:v>
                </c:pt>
                <c:pt idx="1">
                  <c:v>40713273</c:v>
                </c:pt>
                <c:pt idx="2">
                  <c:v>53365246</c:v>
                </c:pt>
                <c:pt idx="3">
                  <c:v>60804745</c:v>
                </c:pt>
                <c:pt idx="4">
                  <c:v>65727720</c:v>
                </c:pt>
                <c:pt idx="5">
                  <c:v>69675944</c:v>
                </c:pt>
                <c:pt idx="6">
                  <c:v>68685675</c:v>
                </c:pt>
                <c:pt idx="7">
                  <c:v>65982802</c:v>
                </c:pt>
                <c:pt idx="8">
                  <c:v>65098941</c:v>
                </c:pt>
                <c:pt idx="9">
                  <c:v>65035980</c:v>
                </c:pt>
                <c:pt idx="10">
                  <c:v>66495116</c:v>
                </c:pt>
              </c:numCache>
            </c:numRef>
          </c:val>
          <c:extLst>
            <c:ext xmlns:c16="http://schemas.microsoft.com/office/drawing/2014/chart" uri="{C3380CC4-5D6E-409C-BE32-E72D297353CC}">
              <c16:uniqueId val="{00000000-3A55-4229-B05F-40595C3B0745}"/>
            </c:ext>
          </c:extLst>
        </c:ser>
        <c:dLbls>
          <c:showLegendKey val="0"/>
          <c:showVal val="0"/>
          <c:showCatName val="0"/>
          <c:showSerName val="0"/>
          <c:showPercent val="0"/>
          <c:showBubbleSize val="0"/>
        </c:dLbls>
        <c:gapWidth val="219"/>
        <c:overlap val="-27"/>
        <c:axId val="244027903"/>
        <c:axId val="244032063"/>
      </c:barChart>
      <c:catAx>
        <c:axId val="24402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032063"/>
        <c:crosses val="autoZero"/>
        <c:auto val="1"/>
        <c:lblAlgn val="ctr"/>
        <c:lblOffset val="100"/>
        <c:noMultiLvlLbl val="0"/>
      </c:catAx>
      <c:valAx>
        <c:axId val="24403206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0279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cked"/>
        <c:varyColors val="0"/>
        <c:ser>
          <c:idx val="2"/>
          <c:order val="0"/>
          <c:spPr>
            <a:solidFill>
              <a:schemeClr val="accent5">
                <a:lumMod val="60000"/>
                <a:lumOff val="40000"/>
              </a:schemeClr>
            </a:solidFill>
          </c:spPr>
          <c:cat>
            <c:numRef>
              <c:f>'2016 Charts'!$B$5:$B$37</c:f>
              <c:numCache>
                <c:formatCode>yyyy</c:formatCode>
                <c:ptCount val="33"/>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pt idx="29">
                  <c:v>47119</c:v>
                </c:pt>
                <c:pt idx="30">
                  <c:v>47484</c:v>
                </c:pt>
                <c:pt idx="31">
                  <c:v>47849</c:v>
                </c:pt>
                <c:pt idx="32">
                  <c:v>48214</c:v>
                </c:pt>
              </c:numCache>
            </c:numRef>
          </c:cat>
          <c:val>
            <c:numRef>
              <c:f>'2016 Charts'!$E$5:$E$37</c:f>
              <c:numCache>
                <c:formatCode>#,##0</c:formatCode>
                <c:ptCount val="33"/>
                <c:pt idx="0">
                  <c:v>26138.129746229999</c:v>
                </c:pt>
                <c:pt idx="1">
                  <c:v>26901.198045199999</c:v>
                </c:pt>
                <c:pt idx="2">
                  <c:v>27391.481050099999</c:v>
                </c:pt>
                <c:pt idx="3">
                  <c:v>28331.452758569998</c:v>
                </c:pt>
                <c:pt idx="4">
                  <c:v>30455.619532189998</c:v>
                </c:pt>
                <c:pt idx="5">
                  <c:v>29185</c:v>
                </c:pt>
                <c:pt idx="6">
                  <c:v>30598</c:v>
                </c:pt>
                <c:pt idx="7">
                  <c:v>32062</c:v>
                </c:pt>
                <c:pt idx="8">
                  <c:v>32356.670545319546</c:v>
                </c:pt>
                <c:pt idx="9">
                  <c:v>34352.173120003536</c:v>
                </c:pt>
                <c:pt idx="10">
                  <c:v>33444.140342770792</c:v>
                </c:pt>
                <c:pt idx="11">
                  <c:v>33223.783481105485</c:v>
                </c:pt>
                <c:pt idx="12">
                  <c:v>31947.256878045027</c:v>
                </c:pt>
              </c:numCache>
            </c:numRef>
          </c:val>
          <c:extLst>
            <c:ext xmlns:c16="http://schemas.microsoft.com/office/drawing/2014/chart" uri="{C3380CC4-5D6E-409C-BE32-E72D297353CC}">
              <c16:uniqueId val="{00000000-75A5-4212-8AC8-D86A7020AAF3}"/>
            </c:ext>
          </c:extLst>
        </c:ser>
        <c:ser>
          <c:idx val="3"/>
          <c:order val="1"/>
          <c:spPr>
            <a:solidFill>
              <a:schemeClr val="accent5"/>
            </a:solidFill>
          </c:spPr>
          <c:cat>
            <c:numRef>
              <c:f>'2016 Charts'!$B$5:$B$37</c:f>
              <c:numCache>
                <c:formatCode>yyyy</c:formatCode>
                <c:ptCount val="33"/>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pt idx="29">
                  <c:v>47119</c:v>
                </c:pt>
                <c:pt idx="30">
                  <c:v>47484</c:v>
                </c:pt>
                <c:pt idx="31">
                  <c:v>47849</c:v>
                </c:pt>
                <c:pt idx="32">
                  <c:v>48214</c:v>
                </c:pt>
              </c:numCache>
            </c:numRef>
          </c:cat>
          <c:val>
            <c:numRef>
              <c:f>'2016 Charts'!$F$5:$F$37</c:f>
              <c:numCache>
                <c:formatCode>General</c:formatCode>
                <c:ptCount val="33"/>
                <c:pt idx="13" formatCode="#,##0">
                  <c:v>31947.256878045027</c:v>
                </c:pt>
                <c:pt idx="14" formatCode="#,##0">
                  <c:v>30876.918379421742</c:v>
                </c:pt>
                <c:pt idx="15" formatCode="#,##0">
                  <c:v>30099.177573963007</c:v>
                </c:pt>
                <c:pt idx="16" formatCode="#,##0">
                  <c:v>30167.045711594812</c:v>
                </c:pt>
                <c:pt idx="17" formatCode="#,##0">
                  <c:v>29300.453703428295</c:v>
                </c:pt>
                <c:pt idx="18" formatCode="#,##0">
                  <c:v>29050.099737618926</c:v>
                </c:pt>
                <c:pt idx="19" formatCode="#,##0">
                  <c:v>28138.772713501457</c:v>
                </c:pt>
                <c:pt idx="20" formatCode="#,##0">
                  <c:v>27458.35644504636</c:v>
                </c:pt>
                <c:pt idx="21" formatCode="#,##0">
                  <c:v>26662.310017400439</c:v>
                </c:pt>
                <c:pt idx="22" formatCode="#,##0">
                  <c:v>26268.285366513108</c:v>
                </c:pt>
                <c:pt idx="23" formatCode="#,##0">
                  <c:v>25878.242570482656</c:v>
                </c:pt>
                <c:pt idx="24" formatCode="#,##0">
                  <c:v>25711.13949333494</c:v>
                </c:pt>
                <c:pt idx="25" formatCode="#,##0">
                  <c:v>25399.094967499474</c:v>
                </c:pt>
                <c:pt idx="26" formatCode="#,##0">
                  <c:v>26743.710976236849</c:v>
                </c:pt>
                <c:pt idx="27" formatCode="#,##0">
                  <c:v>26105.555846825337</c:v>
                </c:pt>
                <c:pt idx="28" formatCode="#,##0">
                  <c:v>24817.41393932782</c:v>
                </c:pt>
                <c:pt idx="29" formatCode="#,##0">
                  <c:v>23784.541920440133</c:v>
                </c:pt>
                <c:pt idx="30" formatCode="#,##0">
                  <c:v>23617.815491577439</c:v>
                </c:pt>
                <c:pt idx="31" formatCode="#,##0">
                  <c:v>23481.261644335369</c:v>
                </c:pt>
                <c:pt idx="32" formatCode="#,##0">
                  <c:v>22860.005297137577</c:v>
                </c:pt>
              </c:numCache>
            </c:numRef>
          </c:val>
          <c:extLst>
            <c:ext xmlns:c16="http://schemas.microsoft.com/office/drawing/2014/chart" uri="{C3380CC4-5D6E-409C-BE32-E72D297353CC}">
              <c16:uniqueId val="{00000001-75A5-4212-8AC8-D86A7020AAF3}"/>
            </c:ext>
          </c:extLst>
        </c:ser>
        <c:ser>
          <c:idx val="4"/>
          <c:order val="2"/>
          <c:spPr>
            <a:solidFill>
              <a:schemeClr val="accent4"/>
            </a:solidFill>
          </c:spPr>
          <c:cat>
            <c:numRef>
              <c:f>'2016 Charts'!$B$5:$B$37</c:f>
              <c:numCache>
                <c:formatCode>yyyy</c:formatCode>
                <c:ptCount val="33"/>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pt idx="29">
                  <c:v>47119</c:v>
                </c:pt>
                <c:pt idx="30">
                  <c:v>47484</c:v>
                </c:pt>
                <c:pt idx="31">
                  <c:v>47849</c:v>
                </c:pt>
                <c:pt idx="32">
                  <c:v>48214</c:v>
                </c:pt>
              </c:numCache>
            </c:numRef>
          </c:cat>
          <c:val>
            <c:numRef>
              <c:f>'2016 Charts'!$G$5:$G$37</c:f>
              <c:numCache>
                <c:formatCode>#,##0</c:formatCode>
                <c:ptCount val="33"/>
                <c:pt idx="0">
                  <c:v>126851.8563748</c:v>
                </c:pt>
                <c:pt idx="1">
                  <c:v>132042.66019689999</c:v>
                </c:pt>
                <c:pt idx="2">
                  <c:v>135096.04463339999</c:v>
                </c:pt>
                <c:pt idx="3">
                  <c:v>137811.5435651</c:v>
                </c:pt>
                <c:pt idx="4">
                  <c:v>142554.9631617</c:v>
                </c:pt>
                <c:pt idx="5">
                  <c:v>150747</c:v>
                </c:pt>
                <c:pt idx="6">
                  <c:v>153826</c:v>
                </c:pt>
                <c:pt idx="7">
                  <c:v>159646</c:v>
                </c:pt>
                <c:pt idx="8">
                  <c:v>167391.92655241277</c:v>
                </c:pt>
                <c:pt idx="9">
                  <c:v>168950.66557983228</c:v>
                </c:pt>
                <c:pt idx="10">
                  <c:v>172300.33303492019</c:v>
                </c:pt>
                <c:pt idx="11">
                  <c:v>177803.76556079267</c:v>
                </c:pt>
                <c:pt idx="12">
                  <c:v>183686.38721917986</c:v>
                </c:pt>
              </c:numCache>
            </c:numRef>
          </c:val>
          <c:extLst>
            <c:ext xmlns:c16="http://schemas.microsoft.com/office/drawing/2014/chart" uri="{C3380CC4-5D6E-409C-BE32-E72D297353CC}">
              <c16:uniqueId val="{00000002-75A5-4212-8AC8-D86A7020AAF3}"/>
            </c:ext>
          </c:extLst>
        </c:ser>
        <c:ser>
          <c:idx val="5"/>
          <c:order val="3"/>
          <c:spPr>
            <a:solidFill>
              <a:schemeClr val="accent4">
                <a:lumMod val="75000"/>
              </a:schemeClr>
            </a:solidFill>
          </c:spPr>
          <c:cat>
            <c:numRef>
              <c:f>'2016 Charts'!$B$5:$B$37</c:f>
              <c:numCache>
                <c:formatCode>yyyy</c:formatCode>
                <c:ptCount val="33"/>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pt idx="29">
                  <c:v>47119</c:v>
                </c:pt>
                <c:pt idx="30">
                  <c:v>47484</c:v>
                </c:pt>
                <c:pt idx="31">
                  <c:v>47849</c:v>
                </c:pt>
                <c:pt idx="32">
                  <c:v>48214</c:v>
                </c:pt>
              </c:numCache>
            </c:numRef>
          </c:cat>
          <c:val>
            <c:numRef>
              <c:f>'2016 Charts'!$H$5:$H$37</c:f>
              <c:numCache>
                <c:formatCode>General</c:formatCode>
                <c:ptCount val="33"/>
                <c:pt idx="13" formatCode="#,##0">
                  <c:v>183686.38721917986</c:v>
                </c:pt>
                <c:pt idx="14" formatCode="#,##0">
                  <c:v>184913.04130925619</c:v>
                </c:pt>
                <c:pt idx="15" formatCode="#,##0">
                  <c:v>185255.36043002459</c:v>
                </c:pt>
                <c:pt idx="16" formatCode="#,##0">
                  <c:v>183076.59539804701</c:v>
                </c:pt>
                <c:pt idx="17" formatCode="#,##0">
                  <c:v>183382.93531499954</c:v>
                </c:pt>
                <c:pt idx="18" formatCode="#,##0">
                  <c:v>196796.39932033088</c:v>
                </c:pt>
                <c:pt idx="19" formatCode="#,##0">
                  <c:v>196622.40952265993</c:v>
                </c:pt>
                <c:pt idx="20" formatCode="#,##0">
                  <c:v>198352.59280859647</c:v>
                </c:pt>
                <c:pt idx="21" formatCode="#,##0">
                  <c:v>206195.78435257752</c:v>
                </c:pt>
                <c:pt idx="22" formatCode="#,##0">
                  <c:v>209398.67047416538</c:v>
                </c:pt>
                <c:pt idx="23" formatCode="#,##0">
                  <c:v>208631.94375096951</c:v>
                </c:pt>
                <c:pt idx="24" formatCode="#,##0">
                  <c:v>207925.00603227879</c:v>
                </c:pt>
                <c:pt idx="25" formatCode="#,##0">
                  <c:v>209493.50275405365</c:v>
                </c:pt>
                <c:pt idx="26" formatCode="#,##0">
                  <c:v>220735.55632915808</c:v>
                </c:pt>
                <c:pt idx="27" formatCode="#,##0">
                  <c:v>219500.60640624558</c:v>
                </c:pt>
                <c:pt idx="28" formatCode="#,##0">
                  <c:v>214917.88990988382</c:v>
                </c:pt>
                <c:pt idx="29" formatCode="#,##0">
                  <c:v>215234.23436782119</c:v>
                </c:pt>
                <c:pt idx="30" formatCode="#,##0">
                  <c:v>230598.90137065214</c:v>
                </c:pt>
                <c:pt idx="31" formatCode="#,##0">
                  <c:v>226829.74866935291</c:v>
                </c:pt>
                <c:pt idx="32" formatCode="#,##0">
                  <c:v>241213.91563205107</c:v>
                </c:pt>
              </c:numCache>
            </c:numRef>
          </c:val>
          <c:extLst>
            <c:ext xmlns:c16="http://schemas.microsoft.com/office/drawing/2014/chart" uri="{C3380CC4-5D6E-409C-BE32-E72D297353CC}">
              <c16:uniqueId val="{00000003-75A5-4212-8AC8-D86A7020AAF3}"/>
            </c:ext>
          </c:extLst>
        </c:ser>
        <c:ser>
          <c:idx val="6"/>
          <c:order val="4"/>
          <c:spPr>
            <a:solidFill>
              <a:schemeClr val="accent3"/>
            </a:solidFill>
          </c:spPr>
          <c:cat>
            <c:numRef>
              <c:f>'2016 Charts'!$B$5:$B$37</c:f>
              <c:numCache>
                <c:formatCode>yyyy</c:formatCode>
                <c:ptCount val="33"/>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pt idx="29">
                  <c:v>47119</c:v>
                </c:pt>
                <c:pt idx="30">
                  <c:v>47484</c:v>
                </c:pt>
                <c:pt idx="31">
                  <c:v>47849</c:v>
                </c:pt>
                <c:pt idx="32">
                  <c:v>48214</c:v>
                </c:pt>
              </c:numCache>
            </c:numRef>
          </c:cat>
          <c:val>
            <c:numRef>
              <c:f>'2016 Charts'!$I$5:$I$37</c:f>
              <c:numCache>
                <c:formatCode>#,##0</c:formatCode>
                <c:ptCount val="33"/>
                <c:pt idx="0">
                  <c:v>336176.40161339007</c:v>
                </c:pt>
                <c:pt idx="1">
                  <c:v>345430.12358512997</c:v>
                </c:pt>
                <c:pt idx="2">
                  <c:v>358387.12513350003</c:v>
                </c:pt>
                <c:pt idx="3">
                  <c:v>371971.58498809999</c:v>
                </c:pt>
                <c:pt idx="4">
                  <c:v>384728.16441309999</c:v>
                </c:pt>
                <c:pt idx="5">
                  <c:v>391122</c:v>
                </c:pt>
                <c:pt idx="6">
                  <c:v>408750</c:v>
                </c:pt>
                <c:pt idx="7">
                  <c:v>431944</c:v>
                </c:pt>
                <c:pt idx="8">
                  <c:v>452820.10490981542</c:v>
                </c:pt>
                <c:pt idx="9">
                  <c:v>475306.49566963146</c:v>
                </c:pt>
                <c:pt idx="10">
                  <c:v>480975.70709103689</c:v>
                </c:pt>
                <c:pt idx="11">
                  <c:v>478928.76677626022</c:v>
                </c:pt>
                <c:pt idx="12">
                  <c:v>474246.6954127847</c:v>
                </c:pt>
              </c:numCache>
            </c:numRef>
          </c:val>
          <c:extLst>
            <c:ext xmlns:c16="http://schemas.microsoft.com/office/drawing/2014/chart" uri="{C3380CC4-5D6E-409C-BE32-E72D297353CC}">
              <c16:uniqueId val="{00000004-75A5-4212-8AC8-D86A7020AAF3}"/>
            </c:ext>
          </c:extLst>
        </c:ser>
        <c:ser>
          <c:idx val="7"/>
          <c:order val="5"/>
          <c:spPr>
            <a:solidFill>
              <a:schemeClr val="accent3">
                <a:lumMod val="75000"/>
              </a:schemeClr>
            </a:solidFill>
          </c:spPr>
          <c:cat>
            <c:numRef>
              <c:f>'2016 Charts'!$B$5:$B$37</c:f>
              <c:numCache>
                <c:formatCode>yyyy</c:formatCode>
                <c:ptCount val="33"/>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pt idx="29">
                  <c:v>47119</c:v>
                </c:pt>
                <c:pt idx="30">
                  <c:v>47484</c:v>
                </c:pt>
                <c:pt idx="31">
                  <c:v>47849</c:v>
                </c:pt>
                <c:pt idx="32">
                  <c:v>48214</c:v>
                </c:pt>
              </c:numCache>
            </c:numRef>
          </c:cat>
          <c:val>
            <c:numRef>
              <c:f>'2016 Charts'!$J$5:$J$37</c:f>
              <c:numCache>
                <c:formatCode>General</c:formatCode>
                <c:ptCount val="33"/>
                <c:pt idx="13" formatCode="#,##0">
                  <c:v>474246.6954127847</c:v>
                </c:pt>
                <c:pt idx="14" formatCode="#,##0">
                  <c:v>466230.90127878112</c:v>
                </c:pt>
                <c:pt idx="15" formatCode="#,##0">
                  <c:v>464404.67578009417</c:v>
                </c:pt>
                <c:pt idx="16" formatCode="#,##0">
                  <c:v>459572.31945838837</c:v>
                </c:pt>
                <c:pt idx="17" formatCode="#,##0">
                  <c:v>450543.28356914327</c:v>
                </c:pt>
                <c:pt idx="18" formatCode="#,##0">
                  <c:v>465040.30254560395</c:v>
                </c:pt>
                <c:pt idx="19" formatCode="#,##0">
                  <c:v>461071.90494197875</c:v>
                </c:pt>
                <c:pt idx="20" formatCode="#,##0">
                  <c:v>450628.91058730311</c:v>
                </c:pt>
                <c:pt idx="21" formatCode="#,##0">
                  <c:v>441955.33022802166</c:v>
                </c:pt>
                <c:pt idx="22" formatCode="#,##0">
                  <c:v>438763.12944611273</c:v>
                </c:pt>
                <c:pt idx="23" formatCode="#,##0">
                  <c:v>445157.31439391652</c:v>
                </c:pt>
                <c:pt idx="24" formatCode="#,##0">
                  <c:v>457765.31866180635</c:v>
                </c:pt>
                <c:pt idx="25" formatCode="#,##0">
                  <c:v>471322.84576430067</c:v>
                </c:pt>
                <c:pt idx="26" formatCode="#,##0">
                  <c:v>472456.5446676804</c:v>
                </c:pt>
                <c:pt idx="27" formatCode="#,##0">
                  <c:v>460941.24124744331</c:v>
                </c:pt>
                <c:pt idx="28" formatCode="#,##0">
                  <c:v>445577.09563537093</c:v>
                </c:pt>
                <c:pt idx="29" formatCode="#,##0">
                  <c:v>434637.50366478332</c:v>
                </c:pt>
                <c:pt idx="30" formatCode="#,##0">
                  <c:v>436117.42586164607</c:v>
                </c:pt>
                <c:pt idx="31" formatCode="#,##0">
                  <c:v>436682.43330351193</c:v>
                </c:pt>
                <c:pt idx="32" formatCode="#,##0">
                  <c:v>440374.40562330827</c:v>
                </c:pt>
              </c:numCache>
            </c:numRef>
          </c:val>
          <c:extLst>
            <c:ext xmlns:c16="http://schemas.microsoft.com/office/drawing/2014/chart" uri="{C3380CC4-5D6E-409C-BE32-E72D297353CC}">
              <c16:uniqueId val="{00000005-75A5-4212-8AC8-D86A7020AAF3}"/>
            </c:ext>
          </c:extLst>
        </c:ser>
        <c:ser>
          <c:idx val="8"/>
          <c:order val="6"/>
          <c:spPr>
            <a:solidFill>
              <a:schemeClr val="accent2">
                <a:lumMod val="60000"/>
                <a:lumOff val="40000"/>
              </a:schemeClr>
            </a:solidFill>
          </c:spPr>
          <c:cat>
            <c:numRef>
              <c:f>'2016 Charts'!$B$5:$B$37</c:f>
              <c:numCache>
                <c:formatCode>yyyy</c:formatCode>
                <c:ptCount val="33"/>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pt idx="29">
                  <c:v>47119</c:v>
                </c:pt>
                <c:pt idx="30">
                  <c:v>47484</c:v>
                </c:pt>
                <c:pt idx="31">
                  <c:v>47849</c:v>
                </c:pt>
                <c:pt idx="32">
                  <c:v>48214</c:v>
                </c:pt>
              </c:numCache>
            </c:numRef>
          </c:cat>
          <c:val>
            <c:numRef>
              <c:f>'2016 Charts'!$K$5:$K$37</c:f>
              <c:numCache>
                <c:formatCode>#,##0</c:formatCode>
                <c:ptCount val="33"/>
                <c:pt idx="0">
                  <c:v>296776.07124913001</c:v>
                </c:pt>
                <c:pt idx="1">
                  <c:v>314122.10675372998</c:v>
                </c:pt>
                <c:pt idx="2">
                  <c:v>338416.46643959999</c:v>
                </c:pt>
                <c:pt idx="3">
                  <c:v>359400.7296128</c:v>
                </c:pt>
                <c:pt idx="4">
                  <c:v>380735.80131399998</c:v>
                </c:pt>
                <c:pt idx="5">
                  <c:v>387257</c:v>
                </c:pt>
                <c:pt idx="6">
                  <c:v>404958</c:v>
                </c:pt>
                <c:pt idx="7">
                  <c:v>449346</c:v>
                </c:pt>
                <c:pt idx="8">
                  <c:v>481698</c:v>
                </c:pt>
                <c:pt idx="9">
                  <c:v>545518</c:v>
                </c:pt>
                <c:pt idx="10">
                  <c:v>583907</c:v>
                </c:pt>
                <c:pt idx="11">
                  <c:v>608726</c:v>
                </c:pt>
                <c:pt idx="12">
                  <c:v>640413</c:v>
                </c:pt>
              </c:numCache>
            </c:numRef>
          </c:val>
          <c:extLst>
            <c:ext xmlns:c16="http://schemas.microsoft.com/office/drawing/2014/chart" uri="{C3380CC4-5D6E-409C-BE32-E72D297353CC}">
              <c16:uniqueId val="{00000006-75A5-4212-8AC8-D86A7020AAF3}"/>
            </c:ext>
          </c:extLst>
        </c:ser>
        <c:ser>
          <c:idx val="9"/>
          <c:order val="7"/>
          <c:spPr>
            <a:solidFill>
              <a:schemeClr val="accent2"/>
            </a:solidFill>
          </c:spPr>
          <c:cat>
            <c:numRef>
              <c:f>'2016 Charts'!$B$5:$B$37</c:f>
              <c:numCache>
                <c:formatCode>yyyy</c:formatCode>
                <c:ptCount val="33"/>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pt idx="29">
                  <c:v>47119</c:v>
                </c:pt>
                <c:pt idx="30">
                  <c:v>47484</c:v>
                </c:pt>
                <c:pt idx="31">
                  <c:v>47849</c:v>
                </c:pt>
                <c:pt idx="32">
                  <c:v>48214</c:v>
                </c:pt>
              </c:numCache>
            </c:numRef>
          </c:cat>
          <c:val>
            <c:numRef>
              <c:f>'2016 Charts'!$L$5:$L$37</c:f>
              <c:numCache>
                <c:formatCode>General</c:formatCode>
                <c:ptCount val="33"/>
                <c:pt idx="13" formatCode="#,##0">
                  <c:v>640413</c:v>
                </c:pt>
                <c:pt idx="14" formatCode="#,##0">
                  <c:v>654254.07448502525</c:v>
                </c:pt>
                <c:pt idx="15" formatCode="#,##0">
                  <c:v>672839.89540818369</c:v>
                </c:pt>
                <c:pt idx="16" formatCode="#,##0">
                  <c:v>691660.64792767901</c:v>
                </c:pt>
                <c:pt idx="17" formatCode="#,##0">
                  <c:v>698626.45910422783</c:v>
                </c:pt>
                <c:pt idx="18" formatCode="#,##0">
                  <c:v>739494.68612798932</c:v>
                </c:pt>
                <c:pt idx="19" formatCode="#,##0">
                  <c:v>767253.83810720453</c:v>
                </c:pt>
                <c:pt idx="20" formatCode="#,##0">
                  <c:v>777906.38029813545</c:v>
                </c:pt>
                <c:pt idx="21" formatCode="#,##0">
                  <c:v>800815.1290657114</c:v>
                </c:pt>
                <c:pt idx="22" formatCode="#,##0">
                  <c:v>822484.18048758293</c:v>
                </c:pt>
                <c:pt idx="23" formatCode="#,##0">
                  <c:v>856276.21060409688</c:v>
                </c:pt>
                <c:pt idx="24" formatCode="#,##0">
                  <c:v>894471.18715162715</c:v>
                </c:pt>
                <c:pt idx="25" formatCode="#,##0">
                  <c:v>917775.86796726438</c:v>
                </c:pt>
                <c:pt idx="26" formatCode="#,##0">
                  <c:v>902728.98552147346</c:v>
                </c:pt>
                <c:pt idx="27" formatCode="#,##0">
                  <c:v>865793.39020989777</c:v>
                </c:pt>
                <c:pt idx="28" formatCode="#,##0">
                  <c:v>818084.42480602162</c:v>
                </c:pt>
                <c:pt idx="29" formatCode="#,##0">
                  <c:v>794046.98475301068</c:v>
                </c:pt>
                <c:pt idx="30" formatCode="#,##0">
                  <c:v>785378.16415787651</c:v>
                </c:pt>
                <c:pt idx="31" formatCode="#,##0">
                  <c:v>779976.58183596598</c:v>
                </c:pt>
                <c:pt idx="32" formatCode="#,##0">
                  <c:v>791157.26689967979</c:v>
                </c:pt>
              </c:numCache>
            </c:numRef>
          </c:val>
          <c:extLst>
            <c:ext xmlns:c16="http://schemas.microsoft.com/office/drawing/2014/chart" uri="{C3380CC4-5D6E-409C-BE32-E72D297353CC}">
              <c16:uniqueId val="{00000007-75A5-4212-8AC8-D86A7020AAF3}"/>
            </c:ext>
          </c:extLst>
        </c:ser>
        <c:ser>
          <c:idx val="10"/>
          <c:order val="8"/>
          <c:spPr>
            <a:solidFill>
              <a:schemeClr val="accent1">
                <a:lumMod val="60000"/>
                <a:lumOff val="40000"/>
              </a:schemeClr>
            </a:solidFill>
          </c:spPr>
          <c:cat>
            <c:numRef>
              <c:f>'2016 Charts'!$B$5:$B$37</c:f>
              <c:numCache>
                <c:formatCode>yyyy</c:formatCode>
                <c:ptCount val="33"/>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pt idx="29">
                  <c:v>47119</c:v>
                </c:pt>
                <c:pt idx="30">
                  <c:v>47484</c:v>
                </c:pt>
                <c:pt idx="31">
                  <c:v>47849</c:v>
                </c:pt>
                <c:pt idx="32">
                  <c:v>48214</c:v>
                </c:pt>
              </c:numCache>
            </c:numRef>
          </c:cat>
          <c:val>
            <c:numRef>
              <c:f>'2016 Charts'!$M$5:$M$37</c:f>
              <c:numCache>
                <c:formatCode>#,##0</c:formatCode>
                <c:ptCount val="33"/>
                <c:pt idx="0">
                  <c:v>1782494.6555920001</c:v>
                </c:pt>
                <c:pt idx="1">
                  <c:v>1800225.662029</c:v>
                </c:pt>
                <c:pt idx="2">
                  <c:v>1855841.7739200001</c:v>
                </c:pt>
                <c:pt idx="3">
                  <c:v>1856119.1136099999</c:v>
                </c:pt>
                <c:pt idx="4">
                  <c:v>1851094.9574800001</c:v>
                </c:pt>
                <c:pt idx="5">
                  <c:v>1852128</c:v>
                </c:pt>
                <c:pt idx="6">
                  <c:v>1871929</c:v>
                </c:pt>
                <c:pt idx="7">
                  <c:v>1902881</c:v>
                </c:pt>
                <c:pt idx="8">
                  <c:v>1889673.4590514023</c:v>
                </c:pt>
                <c:pt idx="9">
                  <c:v>1884693.6656305327</c:v>
                </c:pt>
                <c:pt idx="10">
                  <c:v>1873457.8195312722</c:v>
                </c:pt>
                <c:pt idx="11">
                  <c:v>1850483.6841818416</c:v>
                </c:pt>
                <c:pt idx="12">
                  <c:v>1838950.6604899904</c:v>
                </c:pt>
              </c:numCache>
            </c:numRef>
          </c:val>
          <c:extLst>
            <c:ext xmlns:c16="http://schemas.microsoft.com/office/drawing/2014/chart" uri="{C3380CC4-5D6E-409C-BE32-E72D297353CC}">
              <c16:uniqueId val="{00000008-75A5-4212-8AC8-D86A7020AAF3}"/>
            </c:ext>
          </c:extLst>
        </c:ser>
        <c:ser>
          <c:idx val="11"/>
          <c:order val="9"/>
          <c:spPr>
            <a:solidFill>
              <a:schemeClr val="accent1"/>
            </a:solidFill>
          </c:spPr>
          <c:cat>
            <c:numRef>
              <c:f>'2016 Charts'!$B$5:$B$37</c:f>
              <c:numCache>
                <c:formatCode>yyyy</c:formatCode>
                <c:ptCount val="33"/>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pt idx="29">
                  <c:v>47119</c:v>
                </c:pt>
                <c:pt idx="30">
                  <c:v>47484</c:v>
                </c:pt>
                <c:pt idx="31">
                  <c:v>47849</c:v>
                </c:pt>
                <c:pt idx="32">
                  <c:v>48214</c:v>
                </c:pt>
              </c:numCache>
            </c:numRef>
          </c:cat>
          <c:val>
            <c:numRef>
              <c:f>'2016 Charts'!$N$5:$N$37</c:f>
              <c:numCache>
                <c:formatCode>General</c:formatCode>
                <c:ptCount val="33"/>
                <c:pt idx="13" formatCode="#,##0">
                  <c:v>1838950.6604899904</c:v>
                </c:pt>
                <c:pt idx="14" formatCode="#,##0">
                  <c:v>1807917.4203236236</c:v>
                </c:pt>
                <c:pt idx="15" formatCode="#,##0">
                  <c:v>1776322.1060252709</c:v>
                </c:pt>
                <c:pt idx="16" formatCode="#,##0">
                  <c:v>1773222.0826929107</c:v>
                </c:pt>
                <c:pt idx="17" formatCode="#,##0">
                  <c:v>1757321.5071258319</c:v>
                </c:pt>
                <c:pt idx="18" formatCode="#,##0">
                  <c:v>1769884.8986421132</c:v>
                </c:pt>
                <c:pt idx="19" formatCode="#,##0">
                  <c:v>1754284.0870807243</c:v>
                </c:pt>
                <c:pt idx="20" formatCode="#,##0">
                  <c:v>1720563.2988889699</c:v>
                </c:pt>
                <c:pt idx="21" formatCode="#,##0">
                  <c:v>1724511.7872273701</c:v>
                </c:pt>
                <c:pt idx="22" formatCode="#,##0">
                  <c:v>1719195.183344831</c:v>
                </c:pt>
                <c:pt idx="23" formatCode="#,##0">
                  <c:v>1704187.064305054</c:v>
                </c:pt>
                <c:pt idx="24" formatCode="#,##0">
                  <c:v>1711951.8244608189</c:v>
                </c:pt>
                <c:pt idx="25" formatCode="#,##0">
                  <c:v>1724971.5331376463</c:v>
                </c:pt>
                <c:pt idx="26" formatCode="#,##0">
                  <c:v>1690414.294837445</c:v>
                </c:pt>
                <c:pt idx="27" formatCode="#,##0">
                  <c:v>1648371.8212520112</c:v>
                </c:pt>
                <c:pt idx="28" formatCode="#,##0">
                  <c:v>1609588.9178129362</c:v>
                </c:pt>
                <c:pt idx="29" formatCode="#,##0">
                  <c:v>1584150.3266852915</c:v>
                </c:pt>
                <c:pt idx="30" formatCode="#,##0">
                  <c:v>1575819.6663321124</c:v>
                </c:pt>
                <c:pt idx="31" formatCode="#,##0">
                  <c:v>1572108.2286416464</c:v>
                </c:pt>
                <c:pt idx="32" formatCode="#,##0">
                  <c:v>1586896.1628990178</c:v>
                </c:pt>
              </c:numCache>
            </c:numRef>
          </c:val>
          <c:extLst>
            <c:ext xmlns:c16="http://schemas.microsoft.com/office/drawing/2014/chart" uri="{C3380CC4-5D6E-409C-BE32-E72D297353CC}">
              <c16:uniqueId val="{00000009-75A5-4212-8AC8-D86A7020AAF3}"/>
            </c:ext>
          </c:extLst>
        </c:ser>
        <c:dLbls>
          <c:showLegendKey val="0"/>
          <c:showVal val="0"/>
          <c:showCatName val="0"/>
          <c:showSerName val="0"/>
          <c:showPercent val="0"/>
          <c:showBubbleSize val="0"/>
        </c:dLbls>
        <c:axId val="112264704"/>
        <c:axId val="112266240"/>
      </c:areaChart>
      <c:lineChart>
        <c:grouping val="standard"/>
        <c:varyColors val="0"/>
        <c:ser>
          <c:idx val="12"/>
          <c:order val="10"/>
          <c:spPr>
            <a:ln>
              <a:noFill/>
            </a:ln>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75A5-4212-8AC8-D86A7020AAF3}"/>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5A5-4212-8AC8-D86A7020AAF3}"/>
                </c:ext>
              </c:extLst>
            </c:dLbl>
            <c:spPr>
              <a:noFill/>
              <a:ln>
                <a:noFill/>
              </a:ln>
              <a:effectLst/>
            </c:spPr>
            <c:txPr>
              <a:bodyPr wrap="square" lIns="38100" tIns="19050" rIns="38100" bIns="19050" anchor="ctr">
                <a:spAutoFit/>
              </a:bodyPr>
              <a:lstStyle/>
              <a:p>
                <a:pPr>
                  <a:defRPr sz="20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'2016 Charts'!$B$5:$B$37</c:f>
              <c:numCache>
                <c:formatCode>yyyy</c:formatCode>
                <c:ptCount val="33"/>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pt idx="29">
                  <c:v>47119</c:v>
                </c:pt>
                <c:pt idx="30">
                  <c:v>47484</c:v>
                </c:pt>
                <c:pt idx="31">
                  <c:v>47849</c:v>
                </c:pt>
                <c:pt idx="32">
                  <c:v>48214</c:v>
                </c:pt>
              </c:numCache>
            </c:numRef>
          </c:cat>
          <c:val>
            <c:numRef>
              <c:f>'2016 Charts'!$O$5:$O$37</c:f>
              <c:numCache>
                <c:formatCode>#,##0</c:formatCode>
                <c:ptCount val="33"/>
                <c:pt idx="0">
                  <c:v>2849243.11457555</c:v>
                </c:pt>
                <c:pt idx="1">
                  <c:v>2907862.7506099599</c:v>
                </c:pt>
                <c:pt idx="2">
                  <c:v>3014419.8911766</c:v>
                </c:pt>
                <c:pt idx="3">
                  <c:v>3053675.42453457</c:v>
                </c:pt>
                <c:pt idx="4">
                  <c:v>3085737.5059009902</c:v>
                </c:pt>
                <c:pt idx="5">
                  <c:v>3112538</c:v>
                </c:pt>
                <c:pt idx="6">
                  <c:v>3173120</c:v>
                </c:pt>
                <c:pt idx="7">
                  <c:v>3289979</c:v>
                </c:pt>
                <c:pt idx="8">
                  <c:v>3332873.1610589502</c:v>
                </c:pt>
                <c:pt idx="9">
                  <c:v>3421490</c:v>
                </c:pt>
                <c:pt idx="10">
                  <c:v>3446253</c:v>
                </c:pt>
                <c:pt idx="11">
                  <c:v>3452773.5742269894</c:v>
                </c:pt>
                <c:pt idx="12">
                  <c:v>3466875.1127693425</c:v>
                </c:pt>
              </c:numCache>
            </c:numRef>
          </c:val>
          <c:smooth val="0"/>
          <c:extLst>
            <c:ext xmlns:c16="http://schemas.microsoft.com/office/drawing/2014/chart" uri="{C3380CC4-5D6E-409C-BE32-E72D297353CC}">
              <c16:uniqueId val="{0000000E-75A5-4212-8AC8-D86A7020AAF3}"/>
            </c:ext>
          </c:extLst>
        </c:ser>
        <c:ser>
          <c:idx val="13"/>
          <c:order val="11"/>
          <c:spPr>
            <a:ln>
              <a:noFill/>
            </a:ln>
          </c:spPr>
          <c:marker>
            <c:symbol val="none"/>
          </c:marker>
          <c:dLbls>
            <c:dLbl>
              <c:idx val="2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5A5-4212-8AC8-D86A7020AAF3}"/>
                </c:ext>
              </c:extLst>
            </c:dLbl>
            <c:dLbl>
              <c:idx val="32"/>
              <c:layout>
                <c:manualLayout>
                  <c:x val="-4.7619047619047623E-3"/>
                  <c:y val="-4.03225806451612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75A5-4212-8AC8-D86A7020AAF3}"/>
                </c:ext>
              </c:extLst>
            </c:dLbl>
            <c:spPr>
              <a:noFill/>
              <a:ln>
                <a:noFill/>
              </a:ln>
              <a:effectLst/>
            </c:spPr>
            <c:txPr>
              <a:bodyPr wrap="square" lIns="38100" tIns="19050" rIns="38100" bIns="19050" anchor="ctr">
                <a:spAutoFit/>
              </a:bodyPr>
              <a:lstStyle/>
              <a:p>
                <a:pPr>
                  <a:defRPr sz="2000" b="1"/>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'2016 Charts'!$B$5:$B$37</c:f>
              <c:numCache>
                <c:formatCode>yyyy</c:formatCode>
                <c:ptCount val="33"/>
                <c:pt idx="0">
                  <c:v>36892</c:v>
                </c:pt>
                <c:pt idx="1">
                  <c:v>37257</c:v>
                </c:pt>
                <c:pt idx="2">
                  <c:v>37622</c:v>
                </c:pt>
                <c:pt idx="3">
                  <c:v>37987</c:v>
                </c:pt>
                <c:pt idx="4">
                  <c:v>38353</c:v>
                </c:pt>
                <c:pt idx="5">
                  <c:v>38718</c:v>
                </c:pt>
                <c:pt idx="6">
                  <c:v>39083</c:v>
                </c:pt>
                <c:pt idx="7">
                  <c:v>39448</c:v>
                </c:pt>
                <c:pt idx="8">
                  <c:v>39814</c:v>
                </c:pt>
                <c:pt idx="9">
                  <c:v>40179</c:v>
                </c:pt>
                <c:pt idx="10">
                  <c:v>40544</c:v>
                </c:pt>
                <c:pt idx="11">
                  <c:v>40909</c:v>
                </c:pt>
                <c:pt idx="12">
                  <c:v>41275</c:v>
                </c:pt>
                <c:pt idx="13">
                  <c:v>41275</c:v>
                </c:pt>
                <c:pt idx="14">
                  <c:v>41640</c:v>
                </c:pt>
                <c:pt idx="15">
                  <c:v>42005</c:v>
                </c:pt>
                <c:pt idx="16">
                  <c:v>42370</c:v>
                </c:pt>
                <c:pt idx="17">
                  <c:v>42736</c:v>
                </c:pt>
                <c:pt idx="18">
                  <c:v>43101</c:v>
                </c:pt>
                <c:pt idx="19">
                  <c:v>43466</c:v>
                </c:pt>
                <c:pt idx="20">
                  <c:v>43831</c:v>
                </c:pt>
                <c:pt idx="21">
                  <c:v>44197</c:v>
                </c:pt>
                <c:pt idx="22">
                  <c:v>44562</c:v>
                </c:pt>
                <c:pt idx="23">
                  <c:v>44927</c:v>
                </c:pt>
                <c:pt idx="24">
                  <c:v>45292</c:v>
                </c:pt>
                <c:pt idx="25">
                  <c:v>45658</c:v>
                </c:pt>
                <c:pt idx="26">
                  <c:v>46023</c:v>
                </c:pt>
                <c:pt idx="27">
                  <c:v>46388</c:v>
                </c:pt>
                <c:pt idx="28">
                  <c:v>46753</c:v>
                </c:pt>
                <c:pt idx="29">
                  <c:v>47119</c:v>
                </c:pt>
                <c:pt idx="30">
                  <c:v>47484</c:v>
                </c:pt>
                <c:pt idx="31">
                  <c:v>47849</c:v>
                </c:pt>
                <c:pt idx="32">
                  <c:v>48214</c:v>
                </c:pt>
              </c:numCache>
            </c:numRef>
          </c:cat>
          <c:val>
            <c:numRef>
              <c:f>'2016 Charts'!$P$5:$P$37</c:f>
              <c:numCache>
                <c:formatCode>0%</c:formatCode>
                <c:ptCount val="33"/>
                <c:pt idx="1">
                  <c:v>2.0573757196967968E-2</c:v>
                </c:pt>
                <c:pt idx="2">
                  <c:v>3.6644487620431265E-2</c:v>
                </c:pt>
                <c:pt idx="3">
                  <c:v>1.3022583042552771E-2</c:v>
                </c:pt>
                <c:pt idx="4">
                  <c:v>1.0499505320316516E-2</c:v>
                </c:pt>
                <c:pt idx="5">
                  <c:v>8.68527995260715E-3</c:v>
                </c:pt>
                <c:pt idx="6">
                  <c:v>1.9463858754495522E-2</c:v>
                </c:pt>
                <c:pt idx="7">
                  <c:v>3.6827790943928962E-2</c:v>
                </c:pt>
                <c:pt idx="8">
                  <c:v>1.3037822143834532E-2</c:v>
                </c:pt>
                <c:pt idx="9">
                  <c:v>2.6588722300159073E-2</c:v>
                </c:pt>
                <c:pt idx="10">
                  <c:v>7.2374900993426028E-3</c:v>
                </c:pt>
                <c:pt idx="11">
                  <c:v>1.8920764746492846E-3</c:v>
                </c:pt>
                <c:pt idx="12">
                  <c:v>4.084119111549267E-3</c:v>
                </c:pt>
                <c:pt idx="13" formatCode="#,##0">
                  <c:v>3466875.1127693425</c:v>
                </c:pt>
                <c:pt idx="14" formatCode="#,##0">
                  <c:v>3434935.8463088321</c:v>
                </c:pt>
                <c:pt idx="15" formatCode="#,##0">
                  <c:v>3415351.1344214175</c:v>
                </c:pt>
                <c:pt idx="16" formatCode="#,##0">
                  <c:v>3411785.5846563475</c:v>
                </c:pt>
                <c:pt idx="17" formatCode="#,##0">
                  <c:v>3386198.506478372</c:v>
                </c:pt>
                <c:pt idx="18" formatCode="#,##0">
                  <c:v>3461813.1372163091</c:v>
                </c:pt>
                <c:pt idx="19" formatCode="#,##0">
                  <c:v>3459455.9065333363</c:v>
                </c:pt>
                <c:pt idx="20" formatCode="#,##0">
                  <c:v>3416797.0770348087</c:v>
                </c:pt>
                <c:pt idx="21" formatCode="#,##0">
                  <c:v>3435388.1927254135</c:v>
                </c:pt>
                <c:pt idx="22" formatCode="#,##0">
                  <c:v>3443880.6918522501</c:v>
                </c:pt>
                <c:pt idx="23" formatCode="#,##0">
                  <c:v>3458331.5255029639</c:v>
                </c:pt>
                <c:pt idx="24" formatCode="#,##0">
                  <c:v>3538724.0857567517</c:v>
                </c:pt>
                <c:pt idx="25" formatCode="#,##0">
                  <c:v>3592701.4843724826</c:v>
                </c:pt>
                <c:pt idx="26" formatCode="#,##0">
                  <c:v>3550549.3614234142</c:v>
                </c:pt>
                <c:pt idx="27" formatCode="#,##0">
                  <c:v>3450059.9894079259</c:v>
                </c:pt>
                <c:pt idx="28" formatCode="#,##0">
                  <c:v>3334738.2919720653</c:v>
                </c:pt>
                <c:pt idx="29" formatCode="#,##0">
                  <c:v>3272603.9059426961</c:v>
                </c:pt>
                <c:pt idx="30" formatCode="#,##0">
                  <c:v>3272220.855174398</c:v>
                </c:pt>
                <c:pt idx="31" formatCode="#,##0">
                  <c:v>3258248.7110859123</c:v>
                </c:pt>
                <c:pt idx="32" formatCode="#,##0">
                  <c:v>3304589.2305403212</c:v>
                </c:pt>
              </c:numCache>
            </c:numRef>
          </c:val>
          <c:smooth val="0"/>
          <c:extLst>
            <c:ext xmlns:c16="http://schemas.microsoft.com/office/drawing/2014/chart" uri="{C3380CC4-5D6E-409C-BE32-E72D297353CC}">
              <c16:uniqueId val="{00000010-75A5-4212-8AC8-D86A7020AAF3}"/>
            </c:ext>
          </c:extLst>
        </c:ser>
        <c:dLbls>
          <c:showLegendKey val="0"/>
          <c:showVal val="0"/>
          <c:showCatName val="0"/>
          <c:showSerName val="0"/>
          <c:showPercent val="0"/>
          <c:showBubbleSize val="0"/>
        </c:dLbls>
        <c:marker val="1"/>
        <c:smooth val="0"/>
        <c:axId val="112264704"/>
        <c:axId val="112266240"/>
      </c:lineChart>
      <c:dateAx>
        <c:axId val="112264704"/>
        <c:scaling>
          <c:orientation val="minMax"/>
        </c:scaling>
        <c:delete val="0"/>
        <c:axPos val="b"/>
        <c:numFmt formatCode="yyyy" sourceLinked="0"/>
        <c:majorTickMark val="out"/>
        <c:minorTickMark val="none"/>
        <c:tickLblPos val="nextTo"/>
        <c:txPr>
          <a:bodyPr/>
          <a:lstStyle/>
          <a:p>
            <a:pPr>
              <a:defRPr sz="1800">
                <a:solidFill>
                  <a:schemeClr val="tx1"/>
                </a:solidFill>
              </a:defRPr>
            </a:pPr>
            <a:endParaRPr lang="en-US"/>
          </a:p>
        </c:txPr>
        <c:crossAx val="112266240"/>
        <c:crosses val="autoZero"/>
        <c:auto val="1"/>
        <c:lblOffset val="100"/>
        <c:baseTimeUnit val="days"/>
        <c:majorUnit val="5"/>
        <c:majorTimeUnit val="years"/>
      </c:dateAx>
      <c:valAx>
        <c:axId val="112266240"/>
        <c:scaling>
          <c:orientation val="minMax"/>
        </c:scaling>
        <c:delete val="1"/>
        <c:axPos val="l"/>
        <c:numFmt formatCode="#,##0" sourceLinked="1"/>
        <c:majorTickMark val="out"/>
        <c:minorTickMark val="none"/>
        <c:tickLblPos val="none"/>
        <c:crossAx val="112264704"/>
        <c:crosses val="autoZero"/>
        <c:crossBetween val="midCat"/>
      </c:valAx>
    </c:plotArea>
    <c:plotVisOnly val="1"/>
    <c:dispBlanksAs val="gap"/>
    <c:showDLblsOverMax val="0"/>
  </c:chart>
  <c:spPr>
    <a:ln>
      <a:noFill/>
    </a:ln>
  </c:spPr>
  <c:txPr>
    <a:bodyPr/>
    <a:lstStyle/>
    <a:p>
      <a:pPr>
        <a:defRPr>
          <a:latin typeface="Calibri" pitchFamily="34" charset="0"/>
        </a:defRPr>
      </a:pPr>
      <a:endParaRPr lang="en-US"/>
    </a:p>
  </c:txPr>
  <c:externalData r:id="rId1">
    <c:autoUpdate val="0"/>
  </c:externalData>
  <c:userShapes r:id="rId2"/>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'Select rprawrd'!$D$1</c:f>
              <c:strCache>
                <c:ptCount val="1"/>
                <c:pt idx="0">
                  <c:v>PRIVATE</c:v>
                </c:pt>
              </c:strCache>
            </c:strRef>
          </c:tx>
          <c:spPr>
            <a:solidFill>
              <a:schemeClr val="accent1"/>
            </a:solidFill>
            <a:ln>
              <a:noFill/>
            </a:ln>
            <a:effectLst/>
          </c:spPr>
          <c:invertIfNegative val="0"/>
          <c:cat>
            <c:strRef>
              <c:f>'Select rprawrd'!$A$2:$A$12</c:f>
              <c:strCache>
                <c:ptCount val="11"/>
                <c:pt idx="0">
                  <c:v>0607</c:v>
                </c:pt>
                <c:pt idx="1">
                  <c:v>0708</c:v>
                </c:pt>
                <c:pt idx="2">
                  <c:v>0809</c:v>
                </c:pt>
                <c:pt idx="3">
                  <c:v>0910</c:v>
                </c:pt>
                <c:pt idx="4">
                  <c:v>1011</c:v>
                </c:pt>
                <c:pt idx="5">
                  <c:v>1112</c:v>
                </c:pt>
                <c:pt idx="6">
                  <c:v>1213</c:v>
                </c:pt>
                <c:pt idx="7">
                  <c:v>1314</c:v>
                </c:pt>
                <c:pt idx="8">
                  <c:v>1415</c:v>
                </c:pt>
                <c:pt idx="9">
                  <c:v>1516</c:v>
                </c:pt>
                <c:pt idx="10">
                  <c:v>1617</c:v>
                </c:pt>
              </c:strCache>
            </c:strRef>
          </c:cat>
          <c:val>
            <c:numRef>
              <c:f>'Select rprawrd'!$D$2:$D$12</c:f>
              <c:numCache>
                <c:formatCode>"$"#,##0</c:formatCode>
                <c:ptCount val="11"/>
                <c:pt idx="0">
                  <c:v>8201760.8899999997</c:v>
                </c:pt>
                <c:pt idx="1">
                  <c:v>9665373.4000000004</c:v>
                </c:pt>
                <c:pt idx="2">
                  <c:v>10657489.57</c:v>
                </c:pt>
                <c:pt idx="3">
                  <c:v>9248551.0299999993</c:v>
                </c:pt>
                <c:pt idx="4">
                  <c:v>8564438.9199999999</c:v>
                </c:pt>
                <c:pt idx="5">
                  <c:v>9958488.7400000002</c:v>
                </c:pt>
                <c:pt idx="6">
                  <c:v>12008276.66</c:v>
                </c:pt>
                <c:pt idx="7">
                  <c:v>12805188</c:v>
                </c:pt>
                <c:pt idx="8">
                  <c:v>14222026</c:v>
                </c:pt>
                <c:pt idx="9">
                  <c:v>17645107</c:v>
                </c:pt>
                <c:pt idx="10">
                  <c:v>19682632</c:v>
                </c:pt>
              </c:numCache>
            </c:numRef>
          </c:val>
          <c:extLst>
            <c:ext xmlns:c16="http://schemas.microsoft.com/office/drawing/2014/chart" uri="{C3380CC4-5D6E-409C-BE32-E72D297353CC}">
              <c16:uniqueId val="{00000000-29B9-4F26-A3F8-E2906D2B7354}"/>
            </c:ext>
          </c:extLst>
        </c:ser>
        <c:dLbls>
          <c:showLegendKey val="0"/>
          <c:showVal val="0"/>
          <c:showCatName val="0"/>
          <c:showSerName val="0"/>
          <c:showPercent val="0"/>
          <c:showBubbleSize val="0"/>
        </c:dLbls>
        <c:gapWidth val="219"/>
        <c:overlap val="-27"/>
        <c:axId val="244027903"/>
        <c:axId val="244032063"/>
      </c:barChart>
      <c:catAx>
        <c:axId val="24402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032063"/>
        <c:crosses val="autoZero"/>
        <c:auto val="1"/>
        <c:lblAlgn val="ctr"/>
        <c:lblOffset val="100"/>
        <c:noMultiLvlLbl val="0"/>
      </c:catAx>
      <c:valAx>
        <c:axId val="24403206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0279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'Select rprawrd'!$E$1</c:f>
              <c:strCache>
                <c:ptCount val="1"/>
                <c:pt idx="0">
                  <c:v>PARENT</c:v>
                </c:pt>
              </c:strCache>
            </c:strRef>
          </c:tx>
          <c:spPr>
            <a:solidFill>
              <a:schemeClr val="accent1"/>
            </a:solidFill>
            <a:ln>
              <a:noFill/>
            </a:ln>
            <a:effectLst/>
          </c:spPr>
          <c:invertIfNegative val="0"/>
          <c:cat>
            <c:strRef>
              <c:f>'Select rprawrd'!$A$2:$A$12</c:f>
              <c:strCache>
                <c:ptCount val="11"/>
                <c:pt idx="0">
                  <c:v>0607</c:v>
                </c:pt>
                <c:pt idx="1">
                  <c:v>0708</c:v>
                </c:pt>
                <c:pt idx="2">
                  <c:v>0809</c:v>
                </c:pt>
                <c:pt idx="3">
                  <c:v>0910</c:v>
                </c:pt>
                <c:pt idx="4">
                  <c:v>1011</c:v>
                </c:pt>
                <c:pt idx="5">
                  <c:v>1112</c:v>
                </c:pt>
                <c:pt idx="6">
                  <c:v>1213</c:v>
                </c:pt>
                <c:pt idx="7">
                  <c:v>1314</c:v>
                </c:pt>
                <c:pt idx="8">
                  <c:v>1415</c:v>
                </c:pt>
                <c:pt idx="9">
                  <c:v>1516</c:v>
                </c:pt>
                <c:pt idx="10">
                  <c:v>1617</c:v>
                </c:pt>
              </c:strCache>
            </c:strRef>
          </c:cat>
          <c:val>
            <c:numRef>
              <c:f>'Select rprawrd'!$E$2:$E$12</c:f>
              <c:numCache>
                <c:formatCode>"$"#,##0</c:formatCode>
                <c:ptCount val="11"/>
                <c:pt idx="0">
                  <c:v>26684206</c:v>
                </c:pt>
                <c:pt idx="1">
                  <c:v>27362245</c:v>
                </c:pt>
                <c:pt idx="2">
                  <c:v>29864245</c:v>
                </c:pt>
                <c:pt idx="3">
                  <c:v>32788923</c:v>
                </c:pt>
                <c:pt idx="4">
                  <c:v>35972428</c:v>
                </c:pt>
                <c:pt idx="5">
                  <c:v>40362822</c:v>
                </c:pt>
                <c:pt idx="6">
                  <c:v>39387245</c:v>
                </c:pt>
                <c:pt idx="7">
                  <c:v>38955767</c:v>
                </c:pt>
                <c:pt idx="8">
                  <c:v>41830370</c:v>
                </c:pt>
                <c:pt idx="9">
                  <c:v>47908518</c:v>
                </c:pt>
                <c:pt idx="10">
                  <c:v>54987588</c:v>
                </c:pt>
              </c:numCache>
            </c:numRef>
          </c:val>
          <c:extLst>
            <c:ext xmlns:c16="http://schemas.microsoft.com/office/drawing/2014/chart" uri="{C3380CC4-5D6E-409C-BE32-E72D297353CC}">
              <c16:uniqueId val="{00000000-3AB3-47B7-8E79-239A98AB6001}"/>
            </c:ext>
          </c:extLst>
        </c:ser>
        <c:dLbls>
          <c:showLegendKey val="0"/>
          <c:showVal val="0"/>
          <c:showCatName val="0"/>
          <c:showSerName val="0"/>
          <c:showPercent val="0"/>
          <c:showBubbleSize val="0"/>
        </c:dLbls>
        <c:gapWidth val="219"/>
        <c:overlap val="-27"/>
        <c:axId val="244027903"/>
        <c:axId val="244032063"/>
      </c:barChart>
      <c:catAx>
        <c:axId val="2440279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032063"/>
        <c:crosses val="autoZero"/>
        <c:auto val="1"/>
        <c:lblAlgn val="ctr"/>
        <c:lblOffset val="100"/>
        <c:noMultiLvlLbl val="0"/>
      </c:catAx>
      <c:valAx>
        <c:axId val="24403206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4027903"/>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Average</a:t>
            </a:r>
            <a:r>
              <a:rPr lang="en-US" baseline="0"/>
              <a:t> Debt at Graduation - All Student Loan Types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'Select rprawrd'!$A$3:$A$12</c:f>
              <c:strCache>
                <c:ptCount val="10"/>
                <c:pt idx="0">
                  <c:v>0708</c:v>
                </c:pt>
                <c:pt idx="1">
                  <c:v>0809</c:v>
                </c:pt>
                <c:pt idx="2">
                  <c:v>0910</c:v>
                </c:pt>
                <c:pt idx="3">
                  <c:v>1011</c:v>
                </c:pt>
                <c:pt idx="4">
                  <c:v>1112</c:v>
                </c:pt>
                <c:pt idx="5">
                  <c:v>1213</c:v>
                </c:pt>
                <c:pt idx="6">
                  <c:v>1314</c:v>
                </c:pt>
                <c:pt idx="7">
                  <c:v>1415</c:v>
                </c:pt>
                <c:pt idx="8">
                  <c:v>1516</c:v>
                </c:pt>
                <c:pt idx="9">
                  <c:v>1617</c:v>
                </c:pt>
              </c:strCache>
            </c:strRef>
          </c:cat>
          <c:val>
            <c:numRef>
              <c:f>'Select rprawrd'!$F$3:$F$12</c:f>
              <c:numCache>
                <c:formatCode>"$"#,##0</c:formatCode>
                <c:ptCount val="10"/>
                <c:pt idx="0">
                  <c:v>18912</c:v>
                </c:pt>
                <c:pt idx="1">
                  <c:v>18607</c:v>
                </c:pt>
                <c:pt idx="2">
                  <c:v>20432</c:v>
                </c:pt>
                <c:pt idx="3">
                  <c:v>21224</c:v>
                </c:pt>
                <c:pt idx="4">
                  <c:v>19523</c:v>
                </c:pt>
                <c:pt idx="5">
                  <c:v>22039</c:v>
                </c:pt>
                <c:pt idx="6">
                  <c:v>23726</c:v>
                </c:pt>
                <c:pt idx="7">
                  <c:v>23721</c:v>
                </c:pt>
                <c:pt idx="8">
                  <c:v>23347</c:v>
                </c:pt>
                <c:pt idx="9">
                  <c:v>25155</c:v>
                </c:pt>
              </c:numCache>
            </c:numRef>
          </c:val>
          <c:extLst>
            <c:ext xmlns:c16="http://schemas.microsoft.com/office/drawing/2014/chart" uri="{C3380CC4-5D6E-409C-BE32-E72D297353CC}">
              <c16:uniqueId val="{00000000-1A10-429F-BD19-E179FACA6FFF}"/>
            </c:ext>
          </c:extLst>
        </c:ser>
        <c:dLbls>
          <c:showLegendKey val="0"/>
          <c:showVal val="0"/>
          <c:showCatName val="0"/>
          <c:showSerName val="0"/>
          <c:showPercent val="0"/>
          <c:showBubbleSize val="0"/>
        </c:dLbls>
        <c:gapWidth val="219"/>
        <c:overlap val="-27"/>
        <c:axId val="167446255"/>
        <c:axId val="167439599"/>
      </c:barChart>
      <c:catAx>
        <c:axId val="1674462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439599"/>
        <c:crosses val="autoZero"/>
        <c:auto val="1"/>
        <c:lblAlgn val="ctr"/>
        <c:lblOffset val="100"/>
        <c:noMultiLvlLbl val="0"/>
      </c:catAx>
      <c:valAx>
        <c:axId val="16743959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44625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'SQL Results'!$A$12</c:f>
              <c:strCache>
                <c:ptCount val="1"/>
                <c:pt idx="0">
                  <c:v>CHANGE</c:v>
                </c:pt>
              </c:strCache>
            </c:strRef>
          </c:tx>
          <c:spPr>
            <a:solidFill>
              <a:schemeClr val="accent1"/>
            </a:solidFill>
            <a:ln>
              <a:noFill/>
            </a:ln>
            <a:effectLst/>
          </c:spPr>
          <c:invertIfNegative val="0"/>
          <c:cat>
            <c:strRef>
              <c:f>'SQL Results'!$B$1:$H$1</c:f>
              <c:strCache>
                <c:ptCount val="7"/>
                <c:pt idx="0">
                  <c:v>0 - 5,000</c:v>
                </c:pt>
                <c:pt idx="1">
                  <c:v>5,001 - 10,000</c:v>
                </c:pt>
                <c:pt idx="2">
                  <c:v>10,001 - 15,000</c:v>
                </c:pt>
                <c:pt idx="3">
                  <c:v>15,001 - 20,000</c:v>
                </c:pt>
                <c:pt idx="4">
                  <c:v>20,001 - 25,000</c:v>
                </c:pt>
                <c:pt idx="5">
                  <c:v>25,001 +</c:v>
                </c:pt>
                <c:pt idx="6">
                  <c:v>No App</c:v>
                </c:pt>
              </c:strCache>
            </c:strRef>
          </c:cat>
          <c:val>
            <c:numRef>
              <c:f>'SQL Results'!$B$12:$H$12</c:f>
              <c:numCache>
                <c:formatCode>General</c:formatCode>
                <c:ptCount val="7"/>
                <c:pt idx="0">
                  <c:v>28</c:v>
                </c:pt>
                <c:pt idx="1">
                  <c:v>30</c:v>
                </c:pt>
                <c:pt idx="2">
                  <c:v>29</c:v>
                </c:pt>
                <c:pt idx="3">
                  <c:v>-21</c:v>
                </c:pt>
                <c:pt idx="4">
                  <c:v>41</c:v>
                </c:pt>
                <c:pt idx="5">
                  <c:v>52</c:v>
                </c:pt>
                <c:pt idx="6">
                  <c:v>85</c:v>
                </c:pt>
              </c:numCache>
            </c:numRef>
          </c:val>
          <c:extLst>
            <c:ext xmlns:c16="http://schemas.microsoft.com/office/drawing/2014/chart" uri="{C3380CC4-5D6E-409C-BE32-E72D297353CC}">
              <c16:uniqueId val="{00000000-EAF5-4E1C-B4CF-5FE702982BF6}"/>
            </c:ext>
          </c:extLst>
        </c:ser>
        <c:dLbls>
          <c:showLegendKey val="0"/>
          <c:showVal val="0"/>
          <c:showCatName val="0"/>
          <c:showSerName val="0"/>
          <c:showPercent val="0"/>
          <c:showBubbleSize val="0"/>
        </c:dLbls>
        <c:gapWidth val="219"/>
        <c:overlap val="-27"/>
        <c:axId val="-662953680"/>
        <c:axId val="-662951360"/>
      </c:barChart>
      <c:catAx>
        <c:axId val="-66295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62951360"/>
        <c:crosses val="autoZero"/>
        <c:auto val="1"/>
        <c:lblAlgn val="ctr"/>
        <c:lblOffset val="100"/>
        <c:noMultiLvlLbl val="0"/>
      </c:catAx>
      <c:valAx>
        <c:axId val="-662951360"/>
        <c:scaling>
          <c:orientation val="minMax"/>
          <c:max val="5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6295368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75000"/>
            </a:schemeClr>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'SQL Results'!$A$12</c:f>
              <c:strCache>
                <c:ptCount val="1"/>
                <c:pt idx="0">
                  <c:v>CHANGE</c:v>
                </c:pt>
              </c:strCache>
            </c:strRef>
          </c:tx>
          <c:spPr>
            <a:solidFill>
              <a:schemeClr val="accent1"/>
            </a:solidFill>
            <a:ln>
              <a:noFill/>
            </a:ln>
            <a:effectLst/>
          </c:spPr>
          <c:invertIfNegative val="0"/>
          <c:cat>
            <c:strRef>
              <c:f>'SQL Results'!$B$1:$H$1</c:f>
              <c:strCache>
                <c:ptCount val="7"/>
                <c:pt idx="0">
                  <c:v>0 - 5,000</c:v>
                </c:pt>
                <c:pt idx="1">
                  <c:v>5,001 - 10,000</c:v>
                </c:pt>
                <c:pt idx="2">
                  <c:v>10,001 - 15,000</c:v>
                </c:pt>
                <c:pt idx="3">
                  <c:v>15,001 - 20,000</c:v>
                </c:pt>
                <c:pt idx="4">
                  <c:v>20,001 - 25,000</c:v>
                </c:pt>
                <c:pt idx="5">
                  <c:v>25,001 +</c:v>
                </c:pt>
                <c:pt idx="6">
                  <c:v>No App</c:v>
                </c:pt>
              </c:strCache>
            </c:strRef>
          </c:cat>
          <c:val>
            <c:numRef>
              <c:f>'SQL Results'!$B$12:$H$12</c:f>
              <c:numCache>
                <c:formatCode>General</c:formatCode>
                <c:ptCount val="7"/>
                <c:pt idx="0">
                  <c:v>58</c:v>
                </c:pt>
                <c:pt idx="1">
                  <c:v>39</c:v>
                </c:pt>
                <c:pt idx="2">
                  <c:v>-23</c:v>
                </c:pt>
                <c:pt idx="3">
                  <c:v>1</c:v>
                </c:pt>
                <c:pt idx="4">
                  <c:v>59</c:v>
                </c:pt>
                <c:pt idx="5">
                  <c:v>175</c:v>
                </c:pt>
                <c:pt idx="6">
                  <c:v>-36</c:v>
                </c:pt>
              </c:numCache>
            </c:numRef>
          </c:val>
          <c:extLst>
            <c:ext xmlns:c16="http://schemas.microsoft.com/office/drawing/2014/chart" uri="{C3380CC4-5D6E-409C-BE32-E72D297353CC}">
              <c16:uniqueId val="{00000000-4042-4C53-B8E2-BE5C4391FF43}"/>
            </c:ext>
          </c:extLst>
        </c:ser>
        <c:dLbls>
          <c:showLegendKey val="0"/>
          <c:showVal val="0"/>
          <c:showCatName val="0"/>
          <c:showSerName val="0"/>
          <c:showPercent val="0"/>
          <c:showBubbleSize val="0"/>
        </c:dLbls>
        <c:gapWidth val="219"/>
        <c:overlap val="-27"/>
        <c:axId val="-630371152"/>
        <c:axId val="-630368832"/>
      </c:barChart>
      <c:catAx>
        <c:axId val="-630371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30368832"/>
        <c:crosses val="autoZero"/>
        <c:auto val="1"/>
        <c:lblAlgn val="ctr"/>
        <c:lblOffset val="100"/>
        <c:noMultiLvlLbl val="0"/>
      </c:catAx>
      <c:valAx>
        <c:axId val="-630368832"/>
        <c:scaling>
          <c:orientation val="minMax"/>
          <c:max val="5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3037115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75000"/>
            </a:schemeClr>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'SQL Results'!$A$12</c:f>
              <c:strCache>
                <c:ptCount val="1"/>
                <c:pt idx="0">
                  <c:v>CHANGE</c:v>
                </c:pt>
              </c:strCache>
            </c:strRef>
          </c:tx>
          <c:spPr>
            <a:solidFill>
              <a:schemeClr val="accent1"/>
            </a:solidFill>
            <a:ln>
              <a:noFill/>
            </a:ln>
            <a:effectLst/>
          </c:spPr>
          <c:invertIfNegative val="0"/>
          <c:cat>
            <c:strRef>
              <c:f>'SQL Results'!$B$1:$H$1</c:f>
              <c:strCache>
                <c:ptCount val="7"/>
                <c:pt idx="0">
                  <c:v>0 - 5,000</c:v>
                </c:pt>
                <c:pt idx="1">
                  <c:v>5,001 - 10,000</c:v>
                </c:pt>
                <c:pt idx="2">
                  <c:v>10,001 - 15,000</c:v>
                </c:pt>
                <c:pt idx="3">
                  <c:v>15,001 - 20,000</c:v>
                </c:pt>
                <c:pt idx="4">
                  <c:v>20,001 - 25,000</c:v>
                </c:pt>
                <c:pt idx="5">
                  <c:v>25,001 +</c:v>
                </c:pt>
                <c:pt idx="6">
                  <c:v>No App</c:v>
                </c:pt>
              </c:strCache>
            </c:strRef>
          </c:cat>
          <c:val>
            <c:numRef>
              <c:f>'SQL Results'!$B$12:$H$12</c:f>
              <c:numCache>
                <c:formatCode>General</c:formatCode>
                <c:ptCount val="7"/>
                <c:pt idx="0">
                  <c:v>127</c:v>
                </c:pt>
                <c:pt idx="1">
                  <c:v>-12</c:v>
                </c:pt>
                <c:pt idx="2">
                  <c:v>27</c:v>
                </c:pt>
                <c:pt idx="3">
                  <c:v>19</c:v>
                </c:pt>
                <c:pt idx="4">
                  <c:v>46</c:v>
                </c:pt>
                <c:pt idx="5">
                  <c:v>187</c:v>
                </c:pt>
                <c:pt idx="6">
                  <c:v>-239</c:v>
                </c:pt>
              </c:numCache>
            </c:numRef>
          </c:val>
          <c:extLst>
            <c:ext xmlns:c16="http://schemas.microsoft.com/office/drawing/2014/chart" uri="{C3380CC4-5D6E-409C-BE32-E72D297353CC}">
              <c16:uniqueId val="{00000000-1D55-43BF-B67C-29966E3A9115}"/>
            </c:ext>
          </c:extLst>
        </c:ser>
        <c:dLbls>
          <c:showLegendKey val="0"/>
          <c:showVal val="0"/>
          <c:showCatName val="0"/>
          <c:showSerName val="0"/>
          <c:showPercent val="0"/>
          <c:showBubbleSize val="0"/>
        </c:dLbls>
        <c:gapWidth val="219"/>
        <c:overlap val="-27"/>
        <c:axId val="-631130656"/>
        <c:axId val="-631128336"/>
      </c:barChart>
      <c:catAx>
        <c:axId val="-6311306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31128336"/>
        <c:crosses val="autoZero"/>
        <c:auto val="1"/>
        <c:lblAlgn val="ctr"/>
        <c:lblOffset val="100"/>
        <c:noMultiLvlLbl val="0"/>
      </c:catAx>
      <c:valAx>
        <c:axId val="-631128336"/>
        <c:scaling>
          <c:orientation val="minMax"/>
          <c:max val="5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3113065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75000"/>
            </a:schemeClr>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'SQL Results'!$A$12</c:f>
              <c:strCache>
                <c:ptCount val="1"/>
                <c:pt idx="0">
                  <c:v>CHANGE</c:v>
                </c:pt>
              </c:strCache>
            </c:strRef>
          </c:tx>
          <c:spPr>
            <a:solidFill>
              <a:schemeClr val="accent1"/>
            </a:solidFill>
            <a:ln>
              <a:noFill/>
            </a:ln>
            <a:effectLst/>
          </c:spPr>
          <c:invertIfNegative val="0"/>
          <c:cat>
            <c:strRef>
              <c:f>'SQL Results'!$B$1:$H$1</c:f>
              <c:strCache>
                <c:ptCount val="7"/>
                <c:pt idx="0">
                  <c:v>0 - 5,000</c:v>
                </c:pt>
                <c:pt idx="1">
                  <c:v>5,001 - 10,000</c:v>
                </c:pt>
                <c:pt idx="2">
                  <c:v>10,001 - 15,000</c:v>
                </c:pt>
                <c:pt idx="3">
                  <c:v>15,001 - 20,000</c:v>
                </c:pt>
                <c:pt idx="4">
                  <c:v>20,001 - 25,000</c:v>
                </c:pt>
                <c:pt idx="5">
                  <c:v>25,001 +</c:v>
                </c:pt>
                <c:pt idx="6">
                  <c:v>No App</c:v>
                </c:pt>
              </c:strCache>
            </c:strRef>
          </c:cat>
          <c:val>
            <c:numRef>
              <c:f>'SQL Results'!$B$12:$H$12</c:f>
              <c:numCache>
                <c:formatCode>General</c:formatCode>
                <c:ptCount val="7"/>
                <c:pt idx="0">
                  <c:v>285</c:v>
                </c:pt>
                <c:pt idx="1">
                  <c:v>12</c:v>
                </c:pt>
                <c:pt idx="2">
                  <c:v>43</c:v>
                </c:pt>
                <c:pt idx="3">
                  <c:v>45</c:v>
                </c:pt>
                <c:pt idx="4">
                  <c:v>55</c:v>
                </c:pt>
                <c:pt idx="5">
                  <c:v>159</c:v>
                </c:pt>
                <c:pt idx="6">
                  <c:v>-269</c:v>
                </c:pt>
              </c:numCache>
            </c:numRef>
          </c:val>
          <c:extLst>
            <c:ext xmlns:c16="http://schemas.microsoft.com/office/drawing/2014/chart" uri="{C3380CC4-5D6E-409C-BE32-E72D297353CC}">
              <c16:uniqueId val="{00000000-BC73-4A4A-B2F9-1982B13B167C}"/>
            </c:ext>
          </c:extLst>
        </c:ser>
        <c:dLbls>
          <c:showLegendKey val="0"/>
          <c:showVal val="0"/>
          <c:showCatName val="0"/>
          <c:showSerName val="0"/>
          <c:showPercent val="0"/>
          <c:showBubbleSize val="0"/>
        </c:dLbls>
        <c:gapWidth val="219"/>
        <c:overlap val="-27"/>
        <c:axId val="-634957296"/>
        <c:axId val="-634954976"/>
      </c:barChart>
      <c:catAx>
        <c:axId val="-634957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34954976"/>
        <c:crosses val="autoZero"/>
        <c:auto val="1"/>
        <c:lblAlgn val="ctr"/>
        <c:lblOffset val="100"/>
        <c:noMultiLvlLbl val="0"/>
      </c:catAx>
      <c:valAx>
        <c:axId val="-634954976"/>
        <c:scaling>
          <c:orientation val="minMax"/>
          <c:max val="5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3495729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75000"/>
            </a:schemeClr>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'SQL Results'!$A$12</c:f>
              <c:strCache>
                <c:ptCount val="1"/>
                <c:pt idx="0">
                  <c:v>CHANGE</c:v>
                </c:pt>
              </c:strCache>
            </c:strRef>
          </c:tx>
          <c:spPr>
            <a:solidFill>
              <a:schemeClr val="accent1"/>
            </a:solidFill>
            <a:ln>
              <a:noFill/>
            </a:ln>
            <a:effectLst/>
          </c:spPr>
          <c:invertIfNegative val="0"/>
          <c:cat>
            <c:strRef>
              <c:f>'SQL Results'!$B$1:$H$1</c:f>
              <c:strCache>
                <c:ptCount val="7"/>
                <c:pt idx="0">
                  <c:v>0 - 5,000</c:v>
                </c:pt>
                <c:pt idx="1">
                  <c:v>5,001 - 10,000</c:v>
                </c:pt>
                <c:pt idx="2">
                  <c:v>10,001 - 15,000</c:v>
                </c:pt>
                <c:pt idx="3">
                  <c:v>15,001 - 20,000</c:v>
                </c:pt>
                <c:pt idx="4">
                  <c:v>20,001 - 25,000</c:v>
                </c:pt>
                <c:pt idx="5">
                  <c:v>25,001 +</c:v>
                </c:pt>
                <c:pt idx="6">
                  <c:v>No App</c:v>
                </c:pt>
              </c:strCache>
            </c:strRef>
          </c:cat>
          <c:val>
            <c:numRef>
              <c:f>'SQL Results'!$B$12:$H$12</c:f>
              <c:numCache>
                <c:formatCode>General</c:formatCode>
                <c:ptCount val="7"/>
                <c:pt idx="0">
                  <c:v>380</c:v>
                </c:pt>
                <c:pt idx="1">
                  <c:v>-13</c:v>
                </c:pt>
                <c:pt idx="2">
                  <c:v>39</c:v>
                </c:pt>
                <c:pt idx="3">
                  <c:v>48</c:v>
                </c:pt>
                <c:pt idx="4">
                  <c:v>49</c:v>
                </c:pt>
                <c:pt idx="5">
                  <c:v>112</c:v>
                </c:pt>
                <c:pt idx="6">
                  <c:v>-361</c:v>
                </c:pt>
              </c:numCache>
            </c:numRef>
          </c:val>
          <c:extLst>
            <c:ext xmlns:c16="http://schemas.microsoft.com/office/drawing/2014/chart" uri="{C3380CC4-5D6E-409C-BE32-E72D297353CC}">
              <c16:uniqueId val="{00000000-9D91-432E-AB9E-7CB15B5C3876}"/>
            </c:ext>
          </c:extLst>
        </c:ser>
        <c:dLbls>
          <c:showLegendKey val="0"/>
          <c:showVal val="0"/>
          <c:showCatName val="0"/>
          <c:showSerName val="0"/>
          <c:showPercent val="0"/>
          <c:showBubbleSize val="0"/>
        </c:dLbls>
        <c:gapWidth val="219"/>
        <c:overlap val="-27"/>
        <c:axId val="-663776624"/>
        <c:axId val="-663774304"/>
      </c:barChart>
      <c:catAx>
        <c:axId val="-66377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63774304"/>
        <c:crosses val="autoZero"/>
        <c:auto val="1"/>
        <c:lblAlgn val="ctr"/>
        <c:lblOffset val="100"/>
        <c:noMultiLvlLbl val="0"/>
      </c:catAx>
      <c:valAx>
        <c:axId val="-663774304"/>
        <c:scaling>
          <c:orientation val="minMax"/>
          <c:max val="5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63776624"/>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75000"/>
            </a:schemeClr>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'SQL Results'!$A$12</c:f>
              <c:strCache>
                <c:ptCount val="1"/>
                <c:pt idx="0">
                  <c:v>CHANGE</c:v>
                </c:pt>
              </c:strCache>
            </c:strRef>
          </c:tx>
          <c:spPr>
            <a:solidFill>
              <a:schemeClr val="accent1"/>
            </a:solidFill>
            <a:ln>
              <a:noFill/>
            </a:ln>
            <a:effectLst/>
          </c:spPr>
          <c:invertIfNegative val="0"/>
          <c:cat>
            <c:strRef>
              <c:f>'SQL Results'!$B$1:$H$1</c:f>
              <c:strCache>
                <c:ptCount val="7"/>
                <c:pt idx="0">
                  <c:v>0 - 5,000</c:v>
                </c:pt>
                <c:pt idx="1">
                  <c:v>5,001 - 10,000</c:v>
                </c:pt>
                <c:pt idx="2">
                  <c:v>10,001 - 15,000</c:v>
                </c:pt>
                <c:pt idx="3">
                  <c:v>15,001 - 20,000</c:v>
                </c:pt>
                <c:pt idx="4">
                  <c:v>20,001 - 25,000</c:v>
                </c:pt>
                <c:pt idx="5">
                  <c:v>25,001 +</c:v>
                </c:pt>
                <c:pt idx="6">
                  <c:v>No App</c:v>
                </c:pt>
              </c:strCache>
            </c:strRef>
          </c:cat>
          <c:val>
            <c:numRef>
              <c:f>'SQL Results'!$B$12:$H$12</c:f>
              <c:numCache>
                <c:formatCode>General</c:formatCode>
                <c:ptCount val="7"/>
                <c:pt idx="0">
                  <c:v>337</c:v>
                </c:pt>
                <c:pt idx="1">
                  <c:v>5</c:v>
                </c:pt>
                <c:pt idx="2">
                  <c:v>-19</c:v>
                </c:pt>
                <c:pt idx="3">
                  <c:v>4</c:v>
                </c:pt>
                <c:pt idx="4">
                  <c:v>46</c:v>
                </c:pt>
                <c:pt idx="5">
                  <c:v>180</c:v>
                </c:pt>
                <c:pt idx="6">
                  <c:v>-365</c:v>
                </c:pt>
              </c:numCache>
            </c:numRef>
          </c:val>
          <c:extLst>
            <c:ext xmlns:c16="http://schemas.microsoft.com/office/drawing/2014/chart" uri="{C3380CC4-5D6E-409C-BE32-E72D297353CC}">
              <c16:uniqueId val="{00000000-E252-4AA7-96FC-502CE53A8168}"/>
            </c:ext>
          </c:extLst>
        </c:ser>
        <c:dLbls>
          <c:showLegendKey val="0"/>
          <c:showVal val="0"/>
          <c:showCatName val="0"/>
          <c:showSerName val="0"/>
          <c:showPercent val="0"/>
          <c:showBubbleSize val="0"/>
        </c:dLbls>
        <c:gapWidth val="219"/>
        <c:overlap val="-27"/>
        <c:axId val="-665909088"/>
        <c:axId val="-665939936"/>
      </c:barChart>
      <c:catAx>
        <c:axId val="-665909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65939936"/>
        <c:crosses val="autoZero"/>
        <c:auto val="1"/>
        <c:lblAlgn val="ctr"/>
        <c:lblOffset val="100"/>
        <c:noMultiLvlLbl val="0"/>
      </c:catAx>
      <c:valAx>
        <c:axId val="-665939936"/>
        <c:scaling>
          <c:orientation val="minMax"/>
          <c:max val="5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6590908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75000"/>
            </a:schemeClr>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'SQL Results'!$A$12</c:f>
              <c:strCache>
                <c:ptCount val="1"/>
                <c:pt idx="0">
                  <c:v>CHANGE</c:v>
                </c:pt>
              </c:strCache>
            </c:strRef>
          </c:tx>
          <c:spPr>
            <a:solidFill>
              <a:schemeClr val="accent1"/>
            </a:solidFill>
            <a:ln>
              <a:noFill/>
            </a:ln>
            <a:effectLst/>
          </c:spPr>
          <c:invertIfNegative val="0"/>
          <c:cat>
            <c:strRef>
              <c:f>'SQL Results'!$B$1:$H$1</c:f>
              <c:strCache>
                <c:ptCount val="7"/>
                <c:pt idx="0">
                  <c:v>0 - 5,000</c:v>
                </c:pt>
                <c:pt idx="1">
                  <c:v>5,001 - 10,000</c:v>
                </c:pt>
                <c:pt idx="2">
                  <c:v>10,001 - 15,000</c:v>
                </c:pt>
                <c:pt idx="3">
                  <c:v>15,001 - 20,000</c:v>
                </c:pt>
                <c:pt idx="4">
                  <c:v>20,001 - 25,000</c:v>
                </c:pt>
                <c:pt idx="5">
                  <c:v>25,001 +</c:v>
                </c:pt>
                <c:pt idx="6">
                  <c:v>No App</c:v>
                </c:pt>
              </c:strCache>
            </c:strRef>
          </c:cat>
          <c:val>
            <c:numRef>
              <c:f>'SQL Results'!$B$12:$H$12</c:f>
              <c:numCache>
                <c:formatCode>General</c:formatCode>
                <c:ptCount val="7"/>
                <c:pt idx="0">
                  <c:v>280</c:v>
                </c:pt>
                <c:pt idx="1">
                  <c:v>-61</c:v>
                </c:pt>
                <c:pt idx="2">
                  <c:v>10</c:v>
                </c:pt>
                <c:pt idx="3">
                  <c:v>-20</c:v>
                </c:pt>
                <c:pt idx="4">
                  <c:v>27</c:v>
                </c:pt>
                <c:pt idx="5">
                  <c:v>255</c:v>
                </c:pt>
                <c:pt idx="6">
                  <c:v>-402</c:v>
                </c:pt>
              </c:numCache>
            </c:numRef>
          </c:val>
          <c:extLst>
            <c:ext xmlns:c16="http://schemas.microsoft.com/office/drawing/2014/chart" uri="{C3380CC4-5D6E-409C-BE32-E72D297353CC}">
              <c16:uniqueId val="{00000000-EBBE-48FB-AAE1-5FF5C5DF1C2C}"/>
            </c:ext>
          </c:extLst>
        </c:ser>
        <c:dLbls>
          <c:showLegendKey val="0"/>
          <c:showVal val="0"/>
          <c:showCatName val="0"/>
          <c:showSerName val="0"/>
          <c:showPercent val="0"/>
          <c:showBubbleSize val="0"/>
        </c:dLbls>
        <c:gapWidth val="219"/>
        <c:overlap val="-27"/>
        <c:axId val="-666435808"/>
        <c:axId val="-666433488"/>
      </c:barChart>
      <c:catAx>
        <c:axId val="-666435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66433488"/>
        <c:crosses val="autoZero"/>
        <c:auto val="1"/>
        <c:lblAlgn val="ctr"/>
        <c:lblOffset val="100"/>
        <c:noMultiLvlLbl val="0"/>
      </c:catAx>
      <c:valAx>
        <c:axId val="-666433488"/>
        <c:scaling>
          <c:orientation val="minMax"/>
          <c:max val="5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6643580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75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76200">
              <a:solidFill>
                <a:srgbClr val="DFDCD4"/>
              </a:solidFill>
            </a:ln>
          </c:spPr>
          <c:marker>
            <c:symbol val="none"/>
          </c:marker>
          <c:cat>
            <c:strRef>
              <c:f>'[Cross-Regional Analysis and Graphs .xlsx]Regions, Line'!$A$5:$A$36</c:f>
              <c:strCache>
                <c:ptCount val="32"/>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pt idx="29">
                  <c:v>2029-30</c:v>
                </c:pt>
                <c:pt idx="30">
                  <c:v>2030-31</c:v>
                </c:pt>
                <c:pt idx="31">
                  <c:v>2031-32</c:v>
                </c:pt>
              </c:strCache>
            </c:strRef>
          </c:cat>
          <c:val>
            <c:numRef>
              <c:f>'[Cross-Regional Analysis and Graphs .xlsx]Regions, Line'!$B$5:$B$36</c:f>
              <c:numCache>
                <c:formatCode>#,##0</c:formatCode>
                <c:ptCount val="32"/>
                <c:pt idx="0">
                  <c:v>666730</c:v>
                </c:pt>
                <c:pt idx="1">
                  <c:v>685038</c:v>
                </c:pt>
                <c:pt idx="2">
                  <c:v>707835</c:v>
                </c:pt>
                <c:pt idx="3">
                  <c:v>710628</c:v>
                </c:pt>
                <c:pt idx="4">
                  <c:v>736341</c:v>
                </c:pt>
                <c:pt idx="5">
                  <c:v>719433</c:v>
                </c:pt>
                <c:pt idx="6">
                  <c:v>737622</c:v>
                </c:pt>
                <c:pt idx="7">
                  <c:v>769867</c:v>
                </c:pt>
                <c:pt idx="8">
                  <c:v>772322</c:v>
                </c:pt>
                <c:pt idx="9">
                  <c:v>813358</c:v>
                </c:pt>
                <c:pt idx="10">
                  <c:v>820323</c:v>
                </c:pt>
                <c:pt idx="11">
                  <c:v>827781.43961426336</c:v>
                </c:pt>
                <c:pt idx="12">
                  <c:v>830995.58804417634</c:v>
                </c:pt>
              </c:numCache>
            </c:numRef>
          </c:val>
          <c:smooth val="0"/>
          <c:extLst>
            <c:ext xmlns:c16="http://schemas.microsoft.com/office/drawing/2014/chart" uri="{C3380CC4-5D6E-409C-BE32-E72D297353CC}">
              <c16:uniqueId val="{00000000-8325-4091-A3D6-76E3E84CC639}"/>
            </c:ext>
          </c:extLst>
        </c:ser>
        <c:ser>
          <c:idx val="1"/>
          <c:order val="1"/>
          <c:spPr>
            <a:ln w="76200">
              <a:solidFill>
                <a:srgbClr val="A19881"/>
              </a:solidFill>
            </a:ln>
          </c:spPr>
          <c:marker>
            <c:symbol val="none"/>
          </c:marker>
          <c:cat>
            <c:strRef>
              <c:f>'[Cross-Regional Analysis and Graphs .xlsx]Regions, Line'!$A$5:$A$36</c:f>
              <c:strCache>
                <c:ptCount val="32"/>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pt idx="29">
                  <c:v>2029-30</c:v>
                </c:pt>
                <c:pt idx="30">
                  <c:v>2030-31</c:v>
                </c:pt>
                <c:pt idx="31">
                  <c:v>2031-32</c:v>
                </c:pt>
              </c:strCache>
            </c:strRef>
          </c:cat>
          <c:val>
            <c:numRef>
              <c:f>'[Cross-Regional Analysis and Graphs .xlsx]Regions, Line'!$C$5:$C$36</c:f>
              <c:numCache>
                <c:formatCode>General</c:formatCode>
                <c:ptCount val="32"/>
                <c:pt idx="12" formatCode="#,##0">
                  <c:v>830995.58804417634</c:v>
                </c:pt>
                <c:pt idx="13" formatCode="#,##0">
                  <c:v>831547.81310493301</c:v>
                </c:pt>
                <c:pt idx="14" formatCode="#,##0">
                  <c:v>819993.75719579367</c:v>
                </c:pt>
                <c:pt idx="15" formatCode="#,##0">
                  <c:v>816451.30414744944</c:v>
                </c:pt>
                <c:pt idx="16" formatCode="#,##0">
                  <c:v>808870.63185061072</c:v>
                </c:pt>
                <c:pt idx="17" formatCode="#,##0">
                  <c:v>825594.7468057099</c:v>
                </c:pt>
                <c:pt idx="18" formatCode="#,##0">
                  <c:v>824369.90714655886</c:v>
                </c:pt>
                <c:pt idx="19" formatCode="#,##0">
                  <c:v>819514.33805429598</c:v>
                </c:pt>
                <c:pt idx="20" formatCode="#,##0">
                  <c:v>830692.13244734867</c:v>
                </c:pt>
                <c:pt idx="21" formatCode="#,##0">
                  <c:v>833074.55504471145</c:v>
                </c:pt>
                <c:pt idx="22" formatCode="#,##0">
                  <c:v>840180.15810598643</c:v>
                </c:pt>
                <c:pt idx="23" formatCode="#,##0">
                  <c:v>862030.76255062083</c:v>
                </c:pt>
                <c:pt idx="24" formatCode="#,##0">
                  <c:v>855852.48188733053</c:v>
                </c:pt>
                <c:pt idx="25" formatCode="#,##0">
                  <c:v>857360.51631178719</c:v>
                </c:pt>
                <c:pt idx="26" formatCode="#,##0">
                  <c:v>824051.05862850172</c:v>
                </c:pt>
                <c:pt idx="27" formatCode="#,##0">
                  <c:v>795662.59774572984</c:v>
                </c:pt>
                <c:pt idx="28" formatCode="#,##0">
                  <c:v>782761.48513084371</c:v>
                </c:pt>
                <c:pt idx="29" formatCode="#,##0">
                  <c:v>785134.72585689707</c:v>
                </c:pt>
                <c:pt idx="30" formatCode="#,##0">
                  <c:v>777687.21782116743</c:v>
                </c:pt>
                <c:pt idx="31" formatCode="#,##0">
                  <c:v>789091.6827975862</c:v>
                </c:pt>
              </c:numCache>
            </c:numRef>
          </c:val>
          <c:smooth val="0"/>
          <c:extLst>
            <c:ext xmlns:c16="http://schemas.microsoft.com/office/drawing/2014/chart" uri="{C3380CC4-5D6E-409C-BE32-E72D297353CC}">
              <c16:uniqueId val="{00000001-8325-4091-A3D6-76E3E84CC639}"/>
            </c:ext>
          </c:extLst>
        </c:ser>
        <c:ser>
          <c:idx val="2"/>
          <c:order val="2"/>
          <c:spPr>
            <a:ln w="76200">
              <a:solidFill>
                <a:srgbClr val="A9C8B8"/>
              </a:solidFill>
            </a:ln>
          </c:spPr>
          <c:marker>
            <c:symbol val="none"/>
          </c:marker>
          <c:cat>
            <c:strRef>
              <c:f>'[Cross-Regional Analysis and Graphs .xlsx]Regions, Line'!$A$5:$A$36</c:f>
              <c:strCache>
                <c:ptCount val="32"/>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pt idx="29">
                  <c:v>2029-30</c:v>
                </c:pt>
                <c:pt idx="30">
                  <c:v>2030-31</c:v>
                </c:pt>
                <c:pt idx="31">
                  <c:v>2031-32</c:v>
                </c:pt>
              </c:strCache>
            </c:strRef>
          </c:cat>
          <c:val>
            <c:numRef>
              <c:f>'[Cross-Regional Analysis and Graphs .xlsx]Regions, Line'!$D$5:$D$36</c:f>
              <c:numCache>
                <c:formatCode>#,##0</c:formatCode>
                <c:ptCount val="32"/>
                <c:pt idx="0">
                  <c:v>696343</c:v>
                </c:pt>
                <c:pt idx="1">
                  <c:v>704729</c:v>
                </c:pt>
                <c:pt idx="2">
                  <c:v>726939</c:v>
                </c:pt>
                <c:pt idx="3">
                  <c:v>734256.5</c:v>
                </c:pt>
                <c:pt idx="4">
                  <c:v>726502</c:v>
                </c:pt>
                <c:pt idx="5">
                  <c:v>733592</c:v>
                </c:pt>
                <c:pt idx="6">
                  <c:v>753435</c:v>
                </c:pt>
                <c:pt idx="7">
                  <c:v>772095</c:v>
                </c:pt>
                <c:pt idx="8">
                  <c:v>767652</c:v>
                </c:pt>
                <c:pt idx="9">
                  <c:v>776820</c:v>
                </c:pt>
                <c:pt idx="10">
                  <c:v>768067</c:v>
                </c:pt>
                <c:pt idx="11">
                  <c:v>765972.09228017228</c:v>
                </c:pt>
                <c:pt idx="12">
                  <c:v>762279.88558733277</c:v>
                </c:pt>
              </c:numCache>
            </c:numRef>
          </c:val>
          <c:smooth val="0"/>
          <c:extLst>
            <c:ext xmlns:c16="http://schemas.microsoft.com/office/drawing/2014/chart" uri="{C3380CC4-5D6E-409C-BE32-E72D297353CC}">
              <c16:uniqueId val="{00000002-8325-4091-A3D6-76E3E84CC639}"/>
            </c:ext>
          </c:extLst>
        </c:ser>
        <c:ser>
          <c:idx val="3"/>
          <c:order val="3"/>
          <c:spPr>
            <a:ln w="76200">
              <a:solidFill>
                <a:srgbClr val="517F67"/>
              </a:solidFill>
            </a:ln>
          </c:spPr>
          <c:marker>
            <c:symbol val="none"/>
          </c:marker>
          <c:cat>
            <c:strRef>
              <c:f>'[Cross-Regional Analysis and Graphs .xlsx]Regions, Line'!$A$5:$A$36</c:f>
              <c:strCache>
                <c:ptCount val="32"/>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pt idx="29">
                  <c:v>2029-30</c:v>
                </c:pt>
                <c:pt idx="30">
                  <c:v>2030-31</c:v>
                </c:pt>
                <c:pt idx="31">
                  <c:v>2031-32</c:v>
                </c:pt>
              </c:strCache>
            </c:strRef>
          </c:cat>
          <c:val>
            <c:numRef>
              <c:f>'[Cross-Regional Analysis and Graphs .xlsx]Regions, Line'!$E$5:$E$36</c:f>
              <c:numCache>
                <c:formatCode>General</c:formatCode>
                <c:ptCount val="32"/>
                <c:pt idx="12" formatCode="#,##0">
                  <c:v>762279.88558733277</c:v>
                </c:pt>
                <c:pt idx="13" formatCode="#,##0">
                  <c:v>743597.23889298982</c:v>
                </c:pt>
                <c:pt idx="14" formatCode="#,##0">
                  <c:v>739673.84832391224</c:v>
                </c:pt>
                <c:pt idx="15" formatCode="#,##0">
                  <c:v>734066.23415333545</c:v>
                </c:pt>
                <c:pt idx="16" formatCode="#,##0">
                  <c:v>726055.72563791147</c:v>
                </c:pt>
                <c:pt idx="17" formatCode="#,##0">
                  <c:v>738804.57983660128</c:v>
                </c:pt>
                <c:pt idx="18" formatCode="#,##0">
                  <c:v>735337.93957294675</c:v>
                </c:pt>
                <c:pt idx="19" formatCode="#,##0">
                  <c:v>721119.23740424251</c:v>
                </c:pt>
                <c:pt idx="20" formatCode="#,##0">
                  <c:v>719085.97050739452</c:v>
                </c:pt>
                <c:pt idx="21" formatCode="#,##0">
                  <c:v>723436.63685516897</c:v>
                </c:pt>
                <c:pt idx="22" formatCode="#,##0">
                  <c:v>716335.36211122398</c:v>
                </c:pt>
                <c:pt idx="23" formatCode="#,##0">
                  <c:v>724826.14394951996</c:v>
                </c:pt>
                <c:pt idx="24" formatCode="#,##0">
                  <c:v>732562.94332612224</c:v>
                </c:pt>
                <c:pt idx="25" formatCode="#,##0">
                  <c:v>719370.7503536375</c:v>
                </c:pt>
                <c:pt idx="26" formatCode="#,##0">
                  <c:v>701232.40923041722</c:v>
                </c:pt>
                <c:pt idx="27" formatCode="#,##0">
                  <c:v>678667.82112560258</c:v>
                </c:pt>
                <c:pt idx="28" formatCode="#,##0">
                  <c:v>671060.36490524572</c:v>
                </c:pt>
                <c:pt idx="29" formatCode="#,##0">
                  <c:v>669610.54068621679</c:v>
                </c:pt>
                <c:pt idx="30" formatCode="#,##0">
                  <c:v>667191.70393828081</c:v>
                </c:pt>
                <c:pt idx="31" formatCode="#,##0">
                  <c:v>672917.03290078277</c:v>
                </c:pt>
              </c:numCache>
            </c:numRef>
          </c:val>
          <c:smooth val="0"/>
          <c:extLst>
            <c:ext xmlns:c16="http://schemas.microsoft.com/office/drawing/2014/chart" uri="{C3380CC4-5D6E-409C-BE32-E72D297353CC}">
              <c16:uniqueId val="{00000003-8325-4091-A3D6-76E3E84CC639}"/>
            </c:ext>
          </c:extLst>
        </c:ser>
        <c:ser>
          <c:idx val="4"/>
          <c:order val="4"/>
          <c:spPr>
            <a:ln w="76200">
              <a:solidFill>
                <a:srgbClr val="ABC2D7"/>
              </a:solidFill>
            </a:ln>
          </c:spPr>
          <c:marker>
            <c:symbol val="none"/>
          </c:marker>
          <c:cat>
            <c:strRef>
              <c:f>'[Cross-Regional Analysis and Graphs .xlsx]Regions, Line'!$A$5:$A$36</c:f>
              <c:strCache>
                <c:ptCount val="32"/>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pt idx="29">
                  <c:v>2029-30</c:v>
                </c:pt>
                <c:pt idx="30">
                  <c:v>2030-31</c:v>
                </c:pt>
                <c:pt idx="31">
                  <c:v>2031-32</c:v>
                </c:pt>
              </c:strCache>
            </c:strRef>
          </c:cat>
          <c:val>
            <c:numRef>
              <c:f>'[Cross-Regional Analysis and Graphs .xlsx]Regions, Line'!$F$5:$F$36</c:f>
              <c:numCache>
                <c:formatCode>#,##0</c:formatCode>
                <c:ptCount val="32"/>
                <c:pt idx="0">
                  <c:v>536680</c:v>
                </c:pt>
                <c:pt idx="1">
                  <c:v>544118</c:v>
                </c:pt>
                <c:pt idx="2">
                  <c:v>563470</c:v>
                </c:pt>
                <c:pt idx="3">
                  <c:v>576522.5</c:v>
                </c:pt>
                <c:pt idx="4">
                  <c:v>586806</c:v>
                </c:pt>
                <c:pt idx="5">
                  <c:v>605543</c:v>
                </c:pt>
                <c:pt idx="6">
                  <c:v>622114</c:v>
                </c:pt>
                <c:pt idx="7">
                  <c:v>639941</c:v>
                </c:pt>
                <c:pt idx="8">
                  <c:v>641902</c:v>
                </c:pt>
                <c:pt idx="9">
                  <c:v>647036</c:v>
                </c:pt>
                <c:pt idx="10">
                  <c:v>640631</c:v>
                </c:pt>
                <c:pt idx="11">
                  <c:v>640416.81398707977</c:v>
                </c:pt>
                <c:pt idx="12">
                  <c:v>638881.82470724185</c:v>
                </c:pt>
              </c:numCache>
            </c:numRef>
          </c:val>
          <c:smooth val="0"/>
          <c:extLst>
            <c:ext xmlns:c16="http://schemas.microsoft.com/office/drawing/2014/chart" uri="{C3380CC4-5D6E-409C-BE32-E72D297353CC}">
              <c16:uniqueId val="{00000004-8325-4091-A3D6-76E3E84CC639}"/>
            </c:ext>
          </c:extLst>
        </c:ser>
        <c:ser>
          <c:idx val="5"/>
          <c:order val="5"/>
          <c:spPr>
            <a:ln w="76200">
              <a:solidFill>
                <a:srgbClr val="4A749A"/>
              </a:solidFill>
            </a:ln>
          </c:spPr>
          <c:marker>
            <c:symbol val="none"/>
          </c:marker>
          <c:cat>
            <c:strRef>
              <c:f>'[Cross-Regional Analysis and Graphs .xlsx]Regions, Line'!$A$5:$A$36</c:f>
              <c:strCache>
                <c:ptCount val="32"/>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pt idx="29">
                  <c:v>2029-30</c:v>
                </c:pt>
                <c:pt idx="30">
                  <c:v>2030-31</c:v>
                </c:pt>
                <c:pt idx="31">
                  <c:v>2031-32</c:v>
                </c:pt>
              </c:strCache>
            </c:strRef>
          </c:cat>
          <c:val>
            <c:numRef>
              <c:f>'[Cross-Regional Analysis and Graphs .xlsx]Regions, Line'!$G$5:$G$36</c:f>
              <c:numCache>
                <c:formatCode>General</c:formatCode>
                <c:ptCount val="32"/>
                <c:pt idx="12" formatCode="#,##0">
                  <c:v>638881.82470724185</c:v>
                </c:pt>
                <c:pt idx="13" formatCode="#,##0">
                  <c:v>630159.42251748173</c:v>
                </c:pt>
                <c:pt idx="14" formatCode="#,##0">
                  <c:v>622379.8462159374</c:v>
                </c:pt>
                <c:pt idx="15" formatCode="#,##0">
                  <c:v>611530.76254540693</c:v>
                </c:pt>
                <c:pt idx="16" formatCode="#,##0">
                  <c:v>603413.84544983623</c:v>
                </c:pt>
                <c:pt idx="17" formatCode="#,##0">
                  <c:v>610619.30553472927</c:v>
                </c:pt>
                <c:pt idx="18" formatCode="#,##0">
                  <c:v>605739.19822671532</c:v>
                </c:pt>
                <c:pt idx="19" formatCode="#,##0">
                  <c:v>596838.62205402984</c:v>
                </c:pt>
                <c:pt idx="20" formatCode="#,##0">
                  <c:v>600007.7045569875</c:v>
                </c:pt>
                <c:pt idx="21" formatCode="#,##0">
                  <c:v>598593.49108013813</c:v>
                </c:pt>
                <c:pt idx="22" formatCode="#,##0">
                  <c:v>593303.30406550004</c:v>
                </c:pt>
                <c:pt idx="23" formatCode="#,##0">
                  <c:v>603738.85612691147</c:v>
                </c:pt>
                <c:pt idx="24" formatCode="#,##0">
                  <c:v>612636.79704479838</c:v>
                </c:pt>
                <c:pt idx="25" formatCode="#,##0">
                  <c:v>598046.8304248635</c:v>
                </c:pt>
                <c:pt idx="26" formatCode="#,##0">
                  <c:v>587407.83233941998</c:v>
                </c:pt>
                <c:pt idx="27" formatCode="#,##0">
                  <c:v>574727.10738257866</c:v>
                </c:pt>
                <c:pt idx="28" formatCode="#,##0">
                  <c:v>570653.70373839384</c:v>
                </c:pt>
                <c:pt idx="29" formatCode="#,##0">
                  <c:v>566561.46254966455</c:v>
                </c:pt>
                <c:pt idx="30" formatCode="#,##0">
                  <c:v>558830.36947044276</c:v>
                </c:pt>
                <c:pt idx="31" formatCode="#,##0">
                  <c:v>562466.24468932243</c:v>
                </c:pt>
              </c:numCache>
            </c:numRef>
          </c:val>
          <c:smooth val="0"/>
          <c:extLst>
            <c:ext xmlns:c16="http://schemas.microsoft.com/office/drawing/2014/chart" uri="{C3380CC4-5D6E-409C-BE32-E72D297353CC}">
              <c16:uniqueId val="{00000005-8325-4091-A3D6-76E3E84CC639}"/>
            </c:ext>
          </c:extLst>
        </c:ser>
        <c:ser>
          <c:idx val="6"/>
          <c:order val="6"/>
          <c:spPr>
            <a:ln w="76200">
              <a:solidFill>
                <a:srgbClr val="F5D791"/>
              </a:solidFill>
            </a:ln>
          </c:spPr>
          <c:marker>
            <c:symbol val="none"/>
          </c:marker>
          <c:cat>
            <c:strRef>
              <c:f>'[Cross-Regional Analysis and Graphs .xlsx]Regions, Line'!$A$5:$A$36</c:f>
              <c:strCache>
                <c:ptCount val="32"/>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pt idx="29">
                  <c:v>2029-30</c:v>
                </c:pt>
                <c:pt idx="30">
                  <c:v>2030-31</c:v>
                </c:pt>
                <c:pt idx="31">
                  <c:v>2031-32</c:v>
                </c:pt>
              </c:strCache>
            </c:strRef>
          </c:cat>
          <c:val>
            <c:numRef>
              <c:f>'[Cross-Regional Analysis and Graphs .xlsx]Regions, Line'!$H$5:$H$36</c:f>
              <c:numCache>
                <c:formatCode>#,##0</c:formatCode>
                <c:ptCount val="32"/>
                <c:pt idx="0">
                  <c:v>950253</c:v>
                </c:pt>
                <c:pt idx="1">
                  <c:v>976790</c:v>
                </c:pt>
                <c:pt idx="2">
                  <c:v>1020990</c:v>
                </c:pt>
                <c:pt idx="3">
                  <c:v>1038523</c:v>
                </c:pt>
                <c:pt idx="4">
                  <c:v>1045769</c:v>
                </c:pt>
                <c:pt idx="5">
                  <c:v>1056943</c:v>
                </c:pt>
                <c:pt idx="6">
                  <c:v>1082933</c:v>
                </c:pt>
                <c:pt idx="7">
                  <c:v>1133534</c:v>
                </c:pt>
                <c:pt idx="8">
                  <c:v>1166072</c:v>
                </c:pt>
                <c:pt idx="9">
                  <c:v>1203477</c:v>
                </c:pt>
                <c:pt idx="10">
                  <c:v>1217247</c:v>
                </c:pt>
                <c:pt idx="11">
                  <c:v>1218627.0602845866</c:v>
                </c:pt>
                <c:pt idx="12">
                  <c:v>1234777.0108958823</c:v>
                </c:pt>
              </c:numCache>
            </c:numRef>
          </c:val>
          <c:smooth val="0"/>
          <c:extLst>
            <c:ext xmlns:c16="http://schemas.microsoft.com/office/drawing/2014/chart" uri="{C3380CC4-5D6E-409C-BE32-E72D297353CC}">
              <c16:uniqueId val="{00000006-8325-4091-A3D6-76E3E84CC639}"/>
            </c:ext>
          </c:extLst>
        </c:ser>
        <c:ser>
          <c:idx val="7"/>
          <c:order val="7"/>
          <c:spPr>
            <a:ln w="76200">
              <a:solidFill>
                <a:srgbClr val="D69C13"/>
              </a:solidFill>
            </a:ln>
          </c:spPr>
          <c:marker>
            <c:symbol val="none"/>
          </c:marker>
          <c:cat>
            <c:strRef>
              <c:f>'[Cross-Regional Analysis and Graphs .xlsx]Regions, Line'!$A$5:$A$36</c:f>
              <c:strCache>
                <c:ptCount val="32"/>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pt idx="13">
                  <c:v>2013-14</c:v>
                </c:pt>
                <c:pt idx="14">
                  <c:v>2014-15</c:v>
                </c:pt>
                <c:pt idx="15">
                  <c:v>2015-16</c:v>
                </c:pt>
                <c:pt idx="16">
                  <c:v>2016-17</c:v>
                </c:pt>
                <c:pt idx="17">
                  <c:v>2017-18</c:v>
                </c:pt>
                <c:pt idx="18">
                  <c:v>2018-19</c:v>
                </c:pt>
                <c:pt idx="19">
                  <c:v>2019-20</c:v>
                </c:pt>
                <c:pt idx="20">
                  <c:v>2020-21</c:v>
                </c:pt>
                <c:pt idx="21">
                  <c:v>2021-22</c:v>
                </c:pt>
                <c:pt idx="22">
                  <c:v>2022-23</c:v>
                </c:pt>
                <c:pt idx="23">
                  <c:v>2023-24</c:v>
                </c:pt>
                <c:pt idx="24">
                  <c:v>2024-25</c:v>
                </c:pt>
                <c:pt idx="25">
                  <c:v>2025-26</c:v>
                </c:pt>
                <c:pt idx="26">
                  <c:v>2026-27</c:v>
                </c:pt>
                <c:pt idx="27">
                  <c:v>2027-28</c:v>
                </c:pt>
                <c:pt idx="28">
                  <c:v>2028-29</c:v>
                </c:pt>
                <c:pt idx="29">
                  <c:v>2029-30</c:v>
                </c:pt>
                <c:pt idx="30">
                  <c:v>2030-31</c:v>
                </c:pt>
                <c:pt idx="31">
                  <c:v>2031-32</c:v>
                </c:pt>
              </c:strCache>
            </c:strRef>
          </c:cat>
          <c:val>
            <c:numRef>
              <c:f>'[Cross-Regional Analysis and Graphs .xlsx]Regions, Line'!$I$5:$I$36</c:f>
              <c:numCache>
                <c:formatCode>General</c:formatCode>
                <c:ptCount val="32"/>
                <c:pt idx="12" formatCode="#,##0">
                  <c:v>1234777.0108958823</c:v>
                </c:pt>
                <c:pt idx="13" formatCode="#,##0">
                  <c:v>1236736.771304941</c:v>
                </c:pt>
                <c:pt idx="14" formatCode="#,##0">
                  <c:v>1238678.7699627825</c:v>
                </c:pt>
                <c:pt idx="15" formatCode="#,##0">
                  <c:v>1249348.7668628374</c:v>
                </c:pt>
                <c:pt idx="16" formatCode="#,##0">
                  <c:v>1244581.0458545503</c:v>
                </c:pt>
                <c:pt idx="17" formatCode="#,##0">
                  <c:v>1281267.3346598349</c:v>
                </c:pt>
                <c:pt idx="18" formatCode="#,##0">
                  <c:v>1286103.4418270637</c:v>
                </c:pt>
                <c:pt idx="19" formatCode="#,##0">
                  <c:v>1266957.1291582747</c:v>
                </c:pt>
                <c:pt idx="20" formatCode="#,##0">
                  <c:v>1266868.7476393564</c:v>
                </c:pt>
                <c:pt idx="21" formatCode="#,##0">
                  <c:v>1264925.5109976833</c:v>
                </c:pt>
                <c:pt idx="22" formatCode="#,##0">
                  <c:v>1280328.8020843947</c:v>
                </c:pt>
                <c:pt idx="23" formatCode="#,##0">
                  <c:v>1314250.8951605919</c:v>
                </c:pt>
                <c:pt idx="24" formatCode="#,##0">
                  <c:v>1352637.5433263918</c:v>
                </c:pt>
                <c:pt idx="25" formatCode="#,##0">
                  <c:v>1337391.3318195776</c:v>
                </c:pt>
                <c:pt idx="26" formatCode="#,##0">
                  <c:v>1302059.1609061884</c:v>
                </c:pt>
                <c:pt idx="27" formatCode="#,##0">
                  <c:v>1254353.4243372921</c:v>
                </c:pt>
                <c:pt idx="28" formatCode="#,##0">
                  <c:v>1238780.8588884941</c:v>
                </c:pt>
                <c:pt idx="29" formatCode="#,##0">
                  <c:v>1241920.1937536818</c:v>
                </c:pt>
                <c:pt idx="30" formatCode="#,##0">
                  <c:v>1244006.3498444741</c:v>
                </c:pt>
                <c:pt idx="31" formatCode="#,##0">
                  <c:v>1268730.7259213577</c:v>
                </c:pt>
              </c:numCache>
            </c:numRef>
          </c:val>
          <c:smooth val="0"/>
          <c:extLst>
            <c:ext xmlns:c16="http://schemas.microsoft.com/office/drawing/2014/chart" uri="{C3380CC4-5D6E-409C-BE32-E72D297353CC}">
              <c16:uniqueId val="{00000007-8325-4091-A3D6-76E3E84CC639}"/>
            </c:ext>
          </c:extLst>
        </c:ser>
        <c:dLbls>
          <c:showLegendKey val="0"/>
          <c:showVal val="0"/>
          <c:showCatName val="0"/>
          <c:showSerName val="0"/>
          <c:showPercent val="0"/>
          <c:showBubbleSize val="0"/>
        </c:dLbls>
        <c:smooth val="0"/>
        <c:axId val="183083008"/>
        <c:axId val="183084544"/>
      </c:lineChart>
      <c:catAx>
        <c:axId val="183083008"/>
        <c:scaling>
          <c:orientation val="minMax"/>
        </c:scaling>
        <c:delete val="0"/>
        <c:axPos val="b"/>
        <c:numFmt formatCode="General" sourceLinked="0"/>
        <c:majorTickMark val="none"/>
        <c:minorTickMark val="none"/>
        <c:tickLblPos val="nextTo"/>
        <c:txPr>
          <a:bodyPr/>
          <a:lstStyle/>
          <a:p>
            <a:pPr>
              <a:defRPr sz="1800"/>
            </a:pPr>
            <a:endParaRPr lang="en-US"/>
          </a:p>
        </c:txPr>
        <c:crossAx val="183084544"/>
        <c:crosses val="autoZero"/>
        <c:auto val="1"/>
        <c:lblAlgn val="ctr"/>
        <c:lblOffset val="100"/>
        <c:tickLblSkip val="10"/>
        <c:noMultiLvlLbl val="0"/>
      </c:catAx>
      <c:valAx>
        <c:axId val="183084544"/>
        <c:scaling>
          <c:orientation val="minMax"/>
          <c:max val="1400000"/>
          <c:min val="400000"/>
        </c:scaling>
        <c:delete val="0"/>
        <c:axPos val="l"/>
        <c:numFmt formatCode="#,##0.0" sourceLinked="0"/>
        <c:majorTickMark val="out"/>
        <c:minorTickMark val="none"/>
        <c:tickLblPos val="nextTo"/>
        <c:txPr>
          <a:bodyPr/>
          <a:lstStyle/>
          <a:p>
            <a:pPr>
              <a:defRPr sz="1800"/>
            </a:pPr>
            <a:endParaRPr lang="en-US"/>
          </a:p>
        </c:txPr>
        <c:crossAx val="183083008"/>
        <c:crosses val="autoZero"/>
        <c:crossBetween val="midCat"/>
        <c:majorUnit val="200000"/>
        <c:dispUnits>
          <c:builtInUnit val="millions"/>
          <c:dispUnitsLbl>
            <c:layout>
              <c:manualLayout>
                <c:xMode val="edge"/>
                <c:yMode val="edge"/>
                <c:x val="9.259259259259342E-3"/>
                <c:y val="0.39378220083600807"/>
              </c:manualLayout>
            </c:layout>
            <c:txPr>
              <a:bodyPr/>
              <a:lstStyle/>
              <a:p>
                <a:pPr>
                  <a:defRPr sz="1800"/>
                </a:pPr>
                <a:endParaRPr lang="en-US"/>
              </a:p>
            </c:txPr>
          </c:dispUnitsLbl>
        </c:dispUnits>
      </c:valAx>
    </c:plotArea>
    <c:plotVisOnly val="1"/>
    <c:dispBlanksAs val="gap"/>
    <c:showDLblsOverMax val="0"/>
  </c:chart>
  <c:spPr>
    <a:ln>
      <a:noFill/>
    </a:ln>
  </c:spPr>
  <c:txPr>
    <a:bodyPr/>
    <a:lstStyle/>
    <a:p>
      <a:pPr>
        <a:defRPr sz="1200">
          <a:latin typeface="Calibri"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'SQL Results'!$A$12</c:f>
              <c:strCache>
                <c:ptCount val="1"/>
                <c:pt idx="0">
                  <c:v>CHANGE</c:v>
                </c:pt>
              </c:strCache>
            </c:strRef>
          </c:tx>
          <c:spPr>
            <a:solidFill>
              <a:schemeClr val="accent1"/>
            </a:solidFill>
            <a:ln>
              <a:noFill/>
            </a:ln>
            <a:effectLst/>
          </c:spPr>
          <c:invertIfNegative val="0"/>
          <c:cat>
            <c:strRef>
              <c:f>'SQL Results'!$B$1:$H$1</c:f>
              <c:strCache>
                <c:ptCount val="7"/>
                <c:pt idx="0">
                  <c:v>0 - 5,000</c:v>
                </c:pt>
                <c:pt idx="1">
                  <c:v>5,001 - 10,000</c:v>
                </c:pt>
                <c:pt idx="2">
                  <c:v>10,001 - 15,000</c:v>
                </c:pt>
                <c:pt idx="3">
                  <c:v>15,001 - 20,000</c:v>
                </c:pt>
                <c:pt idx="4">
                  <c:v>20,001 - 25,000</c:v>
                </c:pt>
                <c:pt idx="5">
                  <c:v>25,001 +</c:v>
                </c:pt>
                <c:pt idx="6">
                  <c:v>No App</c:v>
                </c:pt>
              </c:strCache>
            </c:strRef>
          </c:cat>
          <c:val>
            <c:numRef>
              <c:f>'SQL Results'!$B$12:$H$12</c:f>
              <c:numCache>
                <c:formatCode>General</c:formatCode>
                <c:ptCount val="7"/>
                <c:pt idx="0">
                  <c:v>215</c:v>
                </c:pt>
                <c:pt idx="1">
                  <c:v>-61</c:v>
                </c:pt>
                <c:pt idx="2">
                  <c:v>-37</c:v>
                </c:pt>
                <c:pt idx="3">
                  <c:v>-39</c:v>
                </c:pt>
                <c:pt idx="4">
                  <c:v>18</c:v>
                </c:pt>
                <c:pt idx="5">
                  <c:v>332</c:v>
                </c:pt>
                <c:pt idx="6">
                  <c:v>-479</c:v>
                </c:pt>
              </c:numCache>
            </c:numRef>
          </c:val>
          <c:extLst>
            <c:ext xmlns:c16="http://schemas.microsoft.com/office/drawing/2014/chart" uri="{C3380CC4-5D6E-409C-BE32-E72D297353CC}">
              <c16:uniqueId val="{00000000-92C7-4FBA-B1C8-CE75A8B0CAD0}"/>
            </c:ext>
          </c:extLst>
        </c:ser>
        <c:dLbls>
          <c:showLegendKey val="0"/>
          <c:showVal val="0"/>
          <c:showCatName val="0"/>
          <c:showSerName val="0"/>
          <c:showPercent val="0"/>
          <c:showBubbleSize val="0"/>
        </c:dLbls>
        <c:gapWidth val="219"/>
        <c:overlap val="-27"/>
        <c:axId val="-666770592"/>
        <c:axId val="-666768816"/>
      </c:barChart>
      <c:catAx>
        <c:axId val="-66677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66768816"/>
        <c:crosses val="autoZero"/>
        <c:auto val="1"/>
        <c:lblAlgn val="ctr"/>
        <c:lblOffset val="100"/>
        <c:noMultiLvlLbl val="0"/>
      </c:catAx>
      <c:valAx>
        <c:axId val="-666768816"/>
        <c:scaling>
          <c:orientation val="minMax"/>
          <c:max val="5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6677059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75000"/>
            </a:schemeClr>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'SQL Results'!$A$12</c:f>
              <c:strCache>
                <c:ptCount val="1"/>
                <c:pt idx="0">
                  <c:v>CHANGE</c:v>
                </c:pt>
              </c:strCache>
            </c:strRef>
          </c:tx>
          <c:spPr>
            <a:solidFill>
              <a:schemeClr val="accent1"/>
            </a:solidFill>
            <a:ln>
              <a:noFill/>
            </a:ln>
            <a:effectLst/>
          </c:spPr>
          <c:invertIfNegative val="0"/>
          <c:cat>
            <c:strRef>
              <c:f>'SQL Results'!$B$1:$H$1</c:f>
              <c:strCache>
                <c:ptCount val="7"/>
                <c:pt idx="0">
                  <c:v>0 - 5,000</c:v>
                </c:pt>
                <c:pt idx="1">
                  <c:v>5,001 - 10,000</c:v>
                </c:pt>
                <c:pt idx="2">
                  <c:v>10,001 - 15,000</c:v>
                </c:pt>
                <c:pt idx="3">
                  <c:v>15,001 - 20,000</c:v>
                </c:pt>
                <c:pt idx="4">
                  <c:v>20,001 - 25,000</c:v>
                </c:pt>
                <c:pt idx="5">
                  <c:v>25,001 +</c:v>
                </c:pt>
                <c:pt idx="6">
                  <c:v>No App</c:v>
                </c:pt>
              </c:strCache>
            </c:strRef>
          </c:cat>
          <c:val>
            <c:numRef>
              <c:f>'SQL Results'!$B$12:$H$12</c:f>
              <c:numCache>
                <c:formatCode>General</c:formatCode>
                <c:ptCount val="7"/>
                <c:pt idx="0">
                  <c:v>243</c:v>
                </c:pt>
                <c:pt idx="1">
                  <c:v>-88</c:v>
                </c:pt>
                <c:pt idx="2">
                  <c:v>-15</c:v>
                </c:pt>
                <c:pt idx="3">
                  <c:v>3</c:v>
                </c:pt>
                <c:pt idx="4">
                  <c:v>55</c:v>
                </c:pt>
                <c:pt idx="5">
                  <c:v>391</c:v>
                </c:pt>
                <c:pt idx="6">
                  <c:v>-473</c:v>
                </c:pt>
              </c:numCache>
            </c:numRef>
          </c:val>
          <c:extLst>
            <c:ext xmlns:c16="http://schemas.microsoft.com/office/drawing/2014/chart" uri="{C3380CC4-5D6E-409C-BE32-E72D297353CC}">
              <c16:uniqueId val="{00000000-67C6-4776-BC15-C14687AFF1F9}"/>
            </c:ext>
          </c:extLst>
        </c:ser>
        <c:dLbls>
          <c:showLegendKey val="0"/>
          <c:showVal val="0"/>
          <c:showCatName val="0"/>
          <c:showSerName val="0"/>
          <c:showPercent val="0"/>
          <c:showBubbleSize val="0"/>
        </c:dLbls>
        <c:gapWidth val="219"/>
        <c:overlap val="-27"/>
        <c:axId val="-557919472"/>
        <c:axId val="-557916720"/>
      </c:barChart>
      <c:catAx>
        <c:axId val="-55791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557916720"/>
        <c:crosses val="autoZero"/>
        <c:auto val="1"/>
        <c:lblAlgn val="ctr"/>
        <c:lblOffset val="100"/>
        <c:noMultiLvlLbl val="0"/>
      </c:catAx>
      <c:valAx>
        <c:axId val="-557916720"/>
        <c:scaling>
          <c:orientation val="minMax"/>
          <c:max val="5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55791947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75000"/>
            </a:schemeClr>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'SQL Results'!$A$13</c:f>
              <c:strCache>
                <c:ptCount val="1"/>
                <c:pt idx="0">
                  <c:v>CHANGE</c:v>
                </c:pt>
              </c:strCache>
            </c:strRef>
          </c:tx>
          <c:spPr>
            <a:solidFill>
              <a:schemeClr val="accent1"/>
            </a:solidFill>
            <a:ln>
              <a:noFill/>
            </a:ln>
            <a:effectLst/>
          </c:spPr>
          <c:invertIfNegative val="0"/>
          <c:cat>
            <c:strRef>
              <c:f>'SQL Results'!$B$1:$H$1</c:f>
              <c:strCache>
                <c:ptCount val="7"/>
                <c:pt idx="0">
                  <c:v>0 - 5,000</c:v>
                </c:pt>
                <c:pt idx="1">
                  <c:v>5,001 - 10,000</c:v>
                </c:pt>
                <c:pt idx="2">
                  <c:v>10,001 - 15,000</c:v>
                </c:pt>
                <c:pt idx="3">
                  <c:v>15,001 - 20,000</c:v>
                </c:pt>
                <c:pt idx="4">
                  <c:v>20,001 - 25,000</c:v>
                </c:pt>
                <c:pt idx="5">
                  <c:v>25,001 +</c:v>
                </c:pt>
                <c:pt idx="6">
                  <c:v>No App</c:v>
                </c:pt>
              </c:strCache>
            </c:strRef>
          </c:cat>
          <c:val>
            <c:numRef>
              <c:f>'SQL Results'!$B$13:$H$13</c:f>
              <c:numCache>
                <c:formatCode>General</c:formatCode>
                <c:ptCount val="7"/>
                <c:pt idx="0">
                  <c:v>294</c:v>
                </c:pt>
                <c:pt idx="1">
                  <c:v>-55</c:v>
                </c:pt>
                <c:pt idx="2">
                  <c:v>-48</c:v>
                </c:pt>
                <c:pt idx="3">
                  <c:v>-21</c:v>
                </c:pt>
                <c:pt idx="4">
                  <c:v>35</c:v>
                </c:pt>
                <c:pt idx="5">
                  <c:v>421</c:v>
                </c:pt>
                <c:pt idx="6">
                  <c:v>-475</c:v>
                </c:pt>
              </c:numCache>
            </c:numRef>
          </c:val>
          <c:extLst>
            <c:ext xmlns:c16="http://schemas.microsoft.com/office/drawing/2014/chart" uri="{C3380CC4-5D6E-409C-BE32-E72D297353CC}">
              <c16:uniqueId val="{00000000-C2C4-4D70-A5CC-B0F98B62BDB0}"/>
            </c:ext>
          </c:extLst>
        </c:ser>
        <c:dLbls>
          <c:showLegendKey val="0"/>
          <c:showVal val="0"/>
          <c:showCatName val="0"/>
          <c:showSerName val="0"/>
          <c:showPercent val="0"/>
          <c:showBubbleSize val="0"/>
        </c:dLbls>
        <c:gapWidth val="219"/>
        <c:overlap val="-27"/>
        <c:axId val="-629259632"/>
        <c:axId val="-629257312"/>
      </c:barChart>
      <c:catAx>
        <c:axId val="-629259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29257312"/>
        <c:crosses val="autoZero"/>
        <c:auto val="1"/>
        <c:lblAlgn val="ctr"/>
        <c:lblOffset val="100"/>
        <c:noMultiLvlLbl val="0"/>
      </c:catAx>
      <c:valAx>
        <c:axId val="-629257312"/>
        <c:scaling>
          <c:orientation val="minMax"/>
          <c:max val="500"/>
          <c:min val="-5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75000"/>
                  </a:schemeClr>
                </a:solidFill>
                <a:latin typeface="+mn-lt"/>
                <a:ea typeface="+mn-ea"/>
                <a:cs typeface="+mn-cs"/>
              </a:defRPr>
            </a:pPr>
            <a:endParaRPr lang="en-US"/>
          </a:p>
        </c:txPr>
        <c:crossAx val="-629259632"/>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lumMod val="75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85176128880001"/>
          <c:y val="7.2159907966637918E-2"/>
          <c:w val="0.86299743620480973"/>
          <c:h val="0.82660837585120672"/>
        </c:manualLayout>
      </c:layout>
      <c:barChart>
        <c:barDir val="col"/>
        <c:grouping val="clustered"/>
        <c:varyColors val="0"/>
        <c:ser>
          <c:idx val="0"/>
          <c:order val="0"/>
          <c:spPr>
            <a:solidFill>
              <a:srgbClr val="1E4D2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245-4038-B0F1-9808B57DB314}"/>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245-4038-B0F1-9808B57DB31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95000"/>
                        <a:lumOff val="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'CSU 10yr data'!$B$1:$K$1</c:f>
              <c:strCache>
                <c:ptCount val="10"/>
                <c:pt idx="0">
                  <c:v>FA2008</c:v>
                </c:pt>
                <c:pt idx="1">
                  <c:v>FA2009</c:v>
                </c:pt>
                <c:pt idx="2">
                  <c:v>FA2010</c:v>
                </c:pt>
                <c:pt idx="3">
                  <c:v>FA2011</c:v>
                </c:pt>
                <c:pt idx="4">
                  <c:v>FA2012</c:v>
                </c:pt>
                <c:pt idx="5">
                  <c:v>FA2013</c:v>
                </c:pt>
                <c:pt idx="6">
                  <c:v>FA2014</c:v>
                </c:pt>
                <c:pt idx="7">
                  <c:v>FA2015</c:v>
                </c:pt>
                <c:pt idx="8">
                  <c:v>FA2016</c:v>
                </c:pt>
                <c:pt idx="9">
                  <c:v>FA2017</c:v>
                </c:pt>
              </c:strCache>
            </c:strRef>
          </c:cat>
          <c:val>
            <c:numRef>
              <c:f>'CSU 10yr data'!$B$2:$K$2</c:f>
              <c:numCache>
                <c:formatCode>General</c:formatCode>
                <c:ptCount val="10"/>
                <c:pt idx="0">
                  <c:v>14293</c:v>
                </c:pt>
                <c:pt idx="1">
                  <c:v>15357</c:v>
                </c:pt>
                <c:pt idx="2">
                  <c:v>15014</c:v>
                </c:pt>
                <c:pt idx="3">
                  <c:v>16602</c:v>
                </c:pt>
                <c:pt idx="4">
                  <c:v>17935</c:v>
                </c:pt>
                <c:pt idx="5">
                  <c:v>18014</c:v>
                </c:pt>
                <c:pt idx="6">
                  <c:v>16667</c:v>
                </c:pt>
                <c:pt idx="7">
                  <c:v>18570</c:v>
                </c:pt>
                <c:pt idx="8">
                  <c:v>21781</c:v>
                </c:pt>
                <c:pt idx="9">
                  <c:v>23066</c:v>
                </c:pt>
              </c:numCache>
            </c:numRef>
          </c:val>
          <c:extLst>
            <c:ext xmlns:c16="http://schemas.microsoft.com/office/drawing/2014/chart" uri="{C3380CC4-5D6E-409C-BE32-E72D297353CC}">
              <c16:uniqueId val="{00000000-8245-4038-B0F1-9808B57DB314}"/>
            </c:ext>
          </c:extLst>
        </c:ser>
        <c:dLbls>
          <c:showLegendKey val="0"/>
          <c:showVal val="0"/>
          <c:showCatName val="0"/>
          <c:showSerName val="0"/>
          <c:showPercent val="0"/>
          <c:showBubbleSize val="0"/>
        </c:dLbls>
        <c:gapWidth val="219"/>
        <c:overlap val="-27"/>
        <c:axId val="1144680575"/>
        <c:axId val="1144687231"/>
      </c:barChart>
      <c:catAx>
        <c:axId val="114468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en-US"/>
          </a:p>
        </c:txPr>
        <c:crossAx val="1144687231"/>
        <c:crosses val="autoZero"/>
        <c:auto val="1"/>
        <c:lblAlgn val="ctr"/>
        <c:lblOffset val="100"/>
        <c:noMultiLvlLbl val="0"/>
      </c:catAx>
      <c:valAx>
        <c:axId val="1144687231"/>
        <c:scaling>
          <c:orientation val="minMax"/>
          <c:max val="24000"/>
          <c:min val="4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solidFill>
              <a:schemeClr val="bg1"/>
            </a:solidFill>
          </a:ln>
          <a:effectLst/>
        </c:spPr>
        <c:txPr>
          <a:bodyPr rot="-60000000" spcFirstLastPara="1" vertOverflow="ellipsis" vert="horz" wrap="square" anchor="ctr" anchorCtr="1"/>
          <a:lstStyle/>
          <a:p>
            <a:pPr>
              <a:defRPr sz="1600" b="1" i="0" u="none" strike="noStrike" kern="1200" baseline="0">
                <a:solidFill>
                  <a:schemeClr val="tx1">
                    <a:lumMod val="95000"/>
                    <a:lumOff val="5000"/>
                  </a:schemeClr>
                </a:solidFill>
                <a:latin typeface="+mn-lt"/>
                <a:ea typeface="+mn-ea"/>
                <a:cs typeface="+mn-cs"/>
              </a:defRPr>
            </a:pPr>
            <a:endParaRPr lang="en-US"/>
          </a:p>
        </c:txPr>
        <c:crossAx val="1144680575"/>
        <c:crosses val="autoZero"/>
        <c:crossBetween val="between"/>
        <c:majorUnit val="4000"/>
      </c:valAx>
      <c:spPr>
        <a:noFill/>
        <a:ln>
          <a:noFill/>
        </a:ln>
        <a:effectLst/>
      </c:spPr>
    </c:plotArea>
    <c:plotVisOnly val="1"/>
    <c:dispBlanksAs val="gap"/>
    <c:showDLblsOverMax val="0"/>
  </c:chart>
  <c:spPr>
    <a:noFill/>
    <a:ln>
      <a:noFill/>
    </a:ln>
    <a:effectLst/>
  </c:spPr>
  <c:txPr>
    <a:bodyPr/>
    <a:lstStyle/>
    <a:p>
      <a:pPr>
        <a:defRPr sz="1600">
          <a:solidFill>
            <a:schemeClr val="tx1">
              <a:lumMod val="95000"/>
              <a:lumOff val="5000"/>
            </a:schemeClr>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934745236459701E-2"/>
          <c:y val="8.0632055983117901E-2"/>
          <c:w val="0.89039756816765669"/>
          <c:h val="0.81531219216067352"/>
        </c:manualLayout>
      </c:layout>
      <c:lineChart>
        <c:grouping val="standard"/>
        <c:varyColors val="0"/>
        <c:ser>
          <c:idx val="1"/>
          <c:order val="0"/>
          <c:tx>
            <c:v>Resident</c:v>
          </c:tx>
          <c:spPr>
            <a:ln w="34925" cap="rnd">
              <a:solidFill>
                <a:srgbClr val="ECC530"/>
              </a:solidFill>
              <a:round/>
            </a:ln>
            <a:effectLst/>
          </c:spPr>
          <c:marker>
            <c:symbol val="none"/>
          </c:marker>
          <c:dLbls>
            <c:dLbl>
              <c:idx val="0"/>
              <c:layout>
                <c:manualLayout>
                  <c:x val="-3.0668576167884133E-2"/>
                  <c:y val="-3.95368539960463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632-4E66-BBB8-BF2A189EF621}"/>
                </c:ext>
              </c:extLst>
            </c:dLbl>
            <c:dLbl>
              <c:idx val="9"/>
              <c:layout>
                <c:manualLayout>
                  <c:x val="-2.4534860934307193E-2"/>
                  <c:y val="-4.5184975995481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632-4E66-BBB8-BF2A189EF621}"/>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'CSU 10yr data'!$B$1:$K$1</c:f>
              <c:strCache>
                <c:ptCount val="10"/>
                <c:pt idx="0">
                  <c:v>FA2008</c:v>
                </c:pt>
                <c:pt idx="1">
                  <c:v>FA2009</c:v>
                </c:pt>
                <c:pt idx="2">
                  <c:v>FA2010</c:v>
                </c:pt>
                <c:pt idx="3">
                  <c:v>FA2011</c:v>
                </c:pt>
                <c:pt idx="4">
                  <c:v>FA2012</c:v>
                </c:pt>
                <c:pt idx="5">
                  <c:v>FA2013</c:v>
                </c:pt>
                <c:pt idx="6">
                  <c:v>FA2014</c:v>
                </c:pt>
                <c:pt idx="7">
                  <c:v>FA2015</c:v>
                </c:pt>
                <c:pt idx="8">
                  <c:v>FA2016</c:v>
                </c:pt>
                <c:pt idx="9">
                  <c:v>FA2017</c:v>
                </c:pt>
              </c:strCache>
            </c:strRef>
          </c:cat>
          <c:val>
            <c:numRef>
              <c:f>'CSU 10yr data'!$B$15:$K$15</c:f>
              <c:numCache>
                <c:formatCode>General</c:formatCode>
                <c:ptCount val="10"/>
                <c:pt idx="0">
                  <c:v>7839</c:v>
                </c:pt>
                <c:pt idx="1">
                  <c:v>8587</c:v>
                </c:pt>
                <c:pt idx="2">
                  <c:v>8626</c:v>
                </c:pt>
                <c:pt idx="3">
                  <c:v>9279</c:v>
                </c:pt>
                <c:pt idx="4">
                  <c:v>9178</c:v>
                </c:pt>
                <c:pt idx="5">
                  <c:v>8990</c:v>
                </c:pt>
                <c:pt idx="6">
                  <c:v>8411</c:v>
                </c:pt>
                <c:pt idx="7">
                  <c:v>8947</c:v>
                </c:pt>
                <c:pt idx="8">
                  <c:v>9665</c:v>
                </c:pt>
                <c:pt idx="9">
                  <c:v>9792</c:v>
                </c:pt>
              </c:numCache>
            </c:numRef>
          </c:val>
          <c:smooth val="0"/>
          <c:extLst>
            <c:ext xmlns:c16="http://schemas.microsoft.com/office/drawing/2014/chart" uri="{C3380CC4-5D6E-409C-BE32-E72D297353CC}">
              <c16:uniqueId val="{00000002-F632-4E66-BBB8-BF2A189EF621}"/>
            </c:ext>
          </c:extLst>
        </c:ser>
        <c:ser>
          <c:idx val="2"/>
          <c:order val="1"/>
          <c:tx>
            <c:v>Nonresident</c:v>
          </c:tx>
          <c:spPr>
            <a:ln w="34925" cap="rnd">
              <a:solidFill>
                <a:srgbClr val="1E4D2B"/>
              </a:solidFill>
              <a:round/>
            </a:ln>
            <a:effectLst/>
          </c:spPr>
          <c:marker>
            <c:symbol val="none"/>
          </c:marker>
          <c:dLbls>
            <c:dLbl>
              <c:idx val="0"/>
              <c:layout>
                <c:manualLayout>
                  <c:x val="-3.3735433784672558E-2"/>
                  <c:y val="-3.95368539960463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632-4E66-BBB8-BF2A189EF621}"/>
                </c:ext>
              </c:extLst>
            </c:dLbl>
            <c:dLbl>
              <c:idx val="9"/>
              <c:layout>
                <c:manualLayout>
                  <c:x val="-3.0668576167884019E-2"/>
                  <c:y val="-5.08330979949167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632-4E66-BBB8-BF2A189EF621}"/>
                </c:ext>
              </c:extLst>
            </c:dLbl>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95000"/>
                        <a:lumOff val="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'CSU 10yr data'!$B$1:$K$1</c:f>
              <c:strCache>
                <c:ptCount val="10"/>
                <c:pt idx="0">
                  <c:v>FA2008</c:v>
                </c:pt>
                <c:pt idx="1">
                  <c:v>FA2009</c:v>
                </c:pt>
                <c:pt idx="2">
                  <c:v>FA2010</c:v>
                </c:pt>
                <c:pt idx="3">
                  <c:v>FA2011</c:v>
                </c:pt>
                <c:pt idx="4">
                  <c:v>FA2012</c:v>
                </c:pt>
                <c:pt idx="5">
                  <c:v>FA2013</c:v>
                </c:pt>
                <c:pt idx="6">
                  <c:v>FA2014</c:v>
                </c:pt>
                <c:pt idx="7">
                  <c:v>FA2015</c:v>
                </c:pt>
                <c:pt idx="8">
                  <c:v>FA2016</c:v>
                </c:pt>
                <c:pt idx="9">
                  <c:v>FA2017</c:v>
                </c:pt>
              </c:strCache>
            </c:strRef>
          </c:cat>
          <c:val>
            <c:numRef>
              <c:f>'CSU 10yr data'!$B$28:$K$28</c:f>
              <c:numCache>
                <c:formatCode>General</c:formatCode>
                <c:ptCount val="10"/>
                <c:pt idx="0">
                  <c:v>6154</c:v>
                </c:pt>
                <c:pt idx="1">
                  <c:v>6360</c:v>
                </c:pt>
                <c:pt idx="2">
                  <c:v>5993</c:v>
                </c:pt>
                <c:pt idx="3">
                  <c:v>6781</c:v>
                </c:pt>
                <c:pt idx="4">
                  <c:v>8183</c:v>
                </c:pt>
                <c:pt idx="5">
                  <c:v>8348</c:v>
                </c:pt>
                <c:pt idx="6">
                  <c:v>7651</c:v>
                </c:pt>
                <c:pt idx="7">
                  <c:v>8900</c:v>
                </c:pt>
                <c:pt idx="8">
                  <c:v>11141</c:v>
                </c:pt>
                <c:pt idx="9">
                  <c:v>12396</c:v>
                </c:pt>
              </c:numCache>
            </c:numRef>
          </c:val>
          <c:smooth val="0"/>
          <c:extLst>
            <c:ext xmlns:c16="http://schemas.microsoft.com/office/drawing/2014/chart" uri="{C3380CC4-5D6E-409C-BE32-E72D297353CC}">
              <c16:uniqueId val="{00000005-F632-4E66-BBB8-BF2A189EF621}"/>
            </c:ext>
          </c:extLst>
        </c:ser>
        <c:dLbls>
          <c:showLegendKey val="0"/>
          <c:showVal val="0"/>
          <c:showCatName val="0"/>
          <c:showSerName val="0"/>
          <c:showPercent val="0"/>
          <c:showBubbleSize val="0"/>
        </c:dLbls>
        <c:smooth val="0"/>
        <c:axId val="1144680575"/>
        <c:axId val="1144687231"/>
      </c:lineChart>
      <c:catAx>
        <c:axId val="114468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95000"/>
                    <a:lumOff val="5000"/>
                  </a:schemeClr>
                </a:solidFill>
                <a:latin typeface="+mn-lt"/>
                <a:ea typeface="+mn-ea"/>
                <a:cs typeface="+mn-cs"/>
              </a:defRPr>
            </a:pPr>
            <a:endParaRPr lang="en-US"/>
          </a:p>
        </c:txPr>
        <c:crossAx val="1144687231"/>
        <c:crosses val="autoZero"/>
        <c:auto val="1"/>
        <c:lblAlgn val="ctr"/>
        <c:lblOffset val="100"/>
        <c:noMultiLvlLbl val="0"/>
      </c:catAx>
      <c:valAx>
        <c:axId val="11446872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lumMod val="95000"/>
                    <a:lumOff val="5000"/>
                  </a:schemeClr>
                </a:solidFill>
                <a:latin typeface="+mn-lt"/>
                <a:ea typeface="+mn-ea"/>
                <a:cs typeface="+mn-cs"/>
              </a:defRPr>
            </a:pPr>
            <a:endParaRPr lang="en-US"/>
          </a:p>
        </c:txPr>
        <c:crossAx val="11446805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solidFill>
            <a:schemeClr val="tx1">
              <a:lumMod val="95000"/>
              <a:lumOff val="5000"/>
            </a:schemeClr>
          </a:solidFill>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775790903101766E-2"/>
          <c:y val="6.5106731839879417E-2"/>
          <c:w val="0.86876622781620216"/>
          <c:h val="0.81497634930448448"/>
        </c:manualLayout>
      </c:layout>
      <c:barChart>
        <c:barDir val="col"/>
        <c:grouping val="clustered"/>
        <c:varyColors val="0"/>
        <c:ser>
          <c:idx val="0"/>
          <c:order val="0"/>
          <c:tx>
            <c:strRef>
              <c:f>'CSU 10yr data'!$A$2</c:f>
              <c:strCache>
                <c:ptCount val="1"/>
                <c:pt idx="0">
                  <c:v>Apps</c:v>
                </c:pt>
              </c:strCache>
            </c:strRef>
          </c:tx>
          <c:spPr>
            <a:solidFill>
              <a:srgbClr val="1E4D2B"/>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F2-40DA-B189-13083F32106D}"/>
                </c:ext>
              </c:extLst>
            </c:dLbl>
            <c:dLbl>
              <c:idx val="9"/>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F2-40DA-B189-13083F32106D}"/>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'CSU 10yr data'!$B$1:$L$1</c:f>
              <c:strCache>
                <c:ptCount val="10"/>
                <c:pt idx="0">
                  <c:v>FA2008</c:v>
                </c:pt>
                <c:pt idx="1">
                  <c:v>FA2009</c:v>
                </c:pt>
                <c:pt idx="2">
                  <c:v>FA2010</c:v>
                </c:pt>
                <c:pt idx="3">
                  <c:v>FA2011</c:v>
                </c:pt>
                <c:pt idx="4">
                  <c:v>FA2012</c:v>
                </c:pt>
                <c:pt idx="5">
                  <c:v>FA2013</c:v>
                </c:pt>
                <c:pt idx="6">
                  <c:v>FA2014</c:v>
                </c:pt>
                <c:pt idx="7">
                  <c:v>FA2015</c:v>
                </c:pt>
                <c:pt idx="8">
                  <c:v>FA2016</c:v>
                </c:pt>
                <c:pt idx="9">
                  <c:v>FA2017</c:v>
                </c:pt>
              </c:strCache>
            </c:strRef>
          </c:cat>
          <c:val>
            <c:numRef>
              <c:f>'CSU 10yr data'!$B$2:$L$2</c:f>
              <c:numCache>
                <c:formatCode>General</c:formatCode>
                <c:ptCount val="10"/>
                <c:pt idx="0">
                  <c:v>14293</c:v>
                </c:pt>
                <c:pt idx="1">
                  <c:v>15357</c:v>
                </c:pt>
                <c:pt idx="2">
                  <c:v>15014</c:v>
                </c:pt>
                <c:pt idx="3">
                  <c:v>16602</c:v>
                </c:pt>
                <c:pt idx="4">
                  <c:v>17935</c:v>
                </c:pt>
                <c:pt idx="5">
                  <c:v>18014</c:v>
                </c:pt>
                <c:pt idx="6">
                  <c:v>16667</c:v>
                </c:pt>
                <c:pt idx="7">
                  <c:v>18570</c:v>
                </c:pt>
                <c:pt idx="8">
                  <c:v>21781</c:v>
                </c:pt>
                <c:pt idx="9">
                  <c:v>23066</c:v>
                </c:pt>
              </c:numCache>
            </c:numRef>
          </c:val>
          <c:extLst>
            <c:ext xmlns:c16="http://schemas.microsoft.com/office/drawing/2014/chart" uri="{C3380CC4-5D6E-409C-BE32-E72D297353CC}">
              <c16:uniqueId val="{00000002-E6F2-40DA-B189-13083F32106D}"/>
            </c:ext>
          </c:extLst>
        </c:ser>
        <c:ser>
          <c:idx val="1"/>
          <c:order val="1"/>
          <c:tx>
            <c:strRef>
              <c:f>'CSU 10yr data'!$A$3</c:f>
              <c:strCache>
                <c:ptCount val="1"/>
                <c:pt idx="0">
                  <c:v>Admits</c:v>
                </c:pt>
              </c:strCache>
            </c:strRef>
          </c:tx>
          <c:spPr>
            <a:solidFill>
              <a:srgbClr val="ECC530"/>
            </a:solidFill>
            <a:ln>
              <a:noFill/>
            </a:ln>
            <a:effectLst/>
          </c:spPr>
          <c:invertIfNegative val="0"/>
          <c:dLbls>
            <c:dLbl>
              <c:idx val="0"/>
              <c:layout>
                <c:manualLayout>
                  <c:x val="2.4211063482752954E-2"/>
                  <c:y val="-1.4740577443743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F2-40DA-B189-13083F32106D}"/>
                </c:ext>
              </c:extLst>
            </c:dLbl>
            <c:dLbl>
              <c:idx val="9"/>
              <c:layout>
                <c:manualLayout>
                  <c:x val="1.9515962905241352E-2"/>
                  <c:y val="-7.370288721872021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6F2-40DA-B189-13083F32106D}"/>
                </c:ext>
              </c:extLst>
            </c:dLbl>
            <c:numFmt formatCode="#,##0" sourceLinked="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'CSU 10yr data'!$B$1:$L$1</c:f>
              <c:strCache>
                <c:ptCount val="10"/>
                <c:pt idx="0">
                  <c:v>FA2008</c:v>
                </c:pt>
                <c:pt idx="1">
                  <c:v>FA2009</c:v>
                </c:pt>
                <c:pt idx="2">
                  <c:v>FA2010</c:v>
                </c:pt>
                <c:pt idx="3">
                  <c:v>FA2011</c:v>
                </c:pt>
                <c:pt idx="4">
                  <c:v>FA2012</c:v>
                </c:pt>
                <c:pt idx="5">
                  <c:v>FA2013</c:v>
                </c:pt>
                <c:pt idx="6">
                  <c:v>FA2014</c:v>
                </c:pt>
                <c:pt idx="7">
                  <c:v>FA2015</c:v>
                </c:pt>
                <c:pt idx="8">
                  <c:v>FA2016</c:v>
                </c:pt>
                <c:pt idx="9">
                  <c:v>FA2017</c:v>
                </c:pt>
              </c:strCache>
            </c:strRef>
          </c:cat>
          <c:val>
            <c:numRef>
              <c:f>'CSU 10yr data'!$B$3:$L$3</c:f>
              <c:numCache>
                <c:formatCode>General</c:formatCode>
                <c:ptCount val="10"/>
                <c:pt idx="0">
                  <c:v>10705</c:v>
                </c:pt>
                <c:pt idx="1">
                  <c:v>10977</c:v>
                </c:pt>
                <c:pt idx="2">
                  <c:v>11709</c:v>
                </c:pt>
                <c:pt idx="3">
                  <c:v>12565</c:v>
                </c:pt>
                <c:pt idx="4">
                  <c:v>13351</c:v>
                </c:pt>
                <c:pt idx="5">
                  <c:v>13916</c:v>
                </c:pt>
                <c:pt idx="6">
                  <c:v>13416</c:v>
                </c:pt>
                <c:pt idx="7">
                  <c:v>14997</c:v>
                </c:pt>
                <c:pt idx="8">
                  <c:v>16963</c:v>
                </c:pt>
                <c:pt idx="9">
                  <c:v>19029</c:v>
                </c:pt>
              </c:numCache>
            </c:numRef>
          </c:val>
          <c:extLst>
            <c:ext xmlns:c16="http://schemas.microsoft.com/office/drawing/2014/chart" uri="{C3380CC4-5D6E-409C-BE32-E72D297353CC}">
              <c16:uniqueId val="{00000005-E6F2-40DA-B189-13083F32106D}"/>
            </c:ext>
          </c:extLst>
        </c:ser>
        <c:dLbls>
          <c:showLegendKey val="0"/>
          <c:showVal val="0"/>
          <c:showCatName val="0"/>
          <c:showSerName val="0"/>
          <c:showPercent val="0"/>
          <c:showBubbleSize val="0"/>
        </c:dLbls>
        <c:gapWidth val="219"/>
        <c:axId val="2059856143"/>
        <c:axId val="2059859471"/>
      </c:barChart>
      <c:catAx>
        <c:axId val="20598561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59859471"/>
        <c:crosses val="autoZero"/>
        <c:auto val="1"/>
        <c:lblAlgn val="ctr"/>
        <c:lblOffset val="100"/>
        <c:noMultiLvlLbl val="0"/>
      </c:catAx>
      <c:valAx>
        <c:axId val="2059859471"/>
        <c:scaling>
          <c:orientation val="minMax"/>
          <c:max val="24000"/>
          <c:min val="4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2059856143"/>
        <c:crosses val="autoZero"/>
        <c:crossBetween val="between"/>
        <c:majorUnit val="4000"/>
      </c:valAx>
      <c:spPr>
        <a:noFill/>
        <a:ln>
          <a:noFill/>
        </a:ln>
        <a:effectLst/>
      </c:spPr>
    </c:plotArea>
    <c:legend>
      <c:legendPos val="b"/>
      <c:layout>
        <c:manualLayout>
          <c:xMode val="edge"/>
          <c:yMode val="edge"/>
          <c:x val="0.38886369341830318"/>
          <c:y val="7.9020714960564106E-2"/>
          <c:w val="0.1673990135084629"/>
          <c:h val="6.224121774966708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50891290177523E-2"/>
          <c:y val="2.7577066845746231E-2"/>
          <c:w val="0.91594910870982249"/>
          <c:h val="0.87179341215502537"/>
        </c:manualLayout>
      </c:layout>
      <c:barChart>
        <c:barDir val="col"/>
        <c:grouping val="clustered"/>
        <c:varyColors val="0"/>
        <c:ser>
          <c:idx val="0"/>
          <c:order val="0"/>
          <c:spPr>
            <a:solidFill>
              <a:srgbClr val="1E4D2B"/>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'CSU 10yr data'!$B$1:$K$1</c:f>
              <c:strCache>
                <c:ptCount val="10"/>
                <c:pt idx="0">
                  <c:v>FA2008</c:v>
                </c:pt>
                <c:pt idx="1">
                  <c:v>FA2009</c:v>
                </c:pt>
                <c:pt idx="2">
                  <c:v>FA2010</c:v>
                </c:pt>
                <c:pt idx="3">
                  <c:v>FA2011</c:v>
                </c:pt>
                <c:pt idx="4">
                  <c:v>FA2012</c:v>
                </c:pt>
                <c:pt idx="5">
                  <c:v>FA2013</c:v>
                </c:pt>
                <c:pt idx="6">
                  <c:v>FA2014</c:v>
                </c:pt>
                <c:pt idx="7">
                  <c:v>FA2015</c:v>
                </c:pt>
                <c:pt idx="8">
                  <c:v>FA2016</c:v>
                </c:pt>
                <c:pt idx="9">
                  <c:v>FA2017</c:v>
                </c:pt>
              </c:strCache>
            </c:strRef>
          </c:cat>
          <c:val>
            <c:numRef>
              <c:f>'CSU 10yr data'!$B$5:$K$5</c:f>
              <c:numCache>
                <c:formatCode>General</c:formatCode>
                <c:ptCount val="10"/>
                <c:pt idx="0">
                  <c:v>4401</c:v>
                </c:pt>
                <c:pt idx="1">
                  <c:v>4285</c:v>
                </c:pt>
                <c:pt idx="2">
                  <c:v>4472</c:v>
                </c:pt>
                <c:pt idx="3">
                  <c:v>4504</c:v>
                </c:pt>
                <c:pt idx="4">
                  <c:v>4544</c:v>
                </c:pt>
                <c:pt idx="5">
                  <c:v>4443</c:v>
                </c:pt>
                <c:pt idx="6">
                  <c:v>4353</c:v>
                </c:pt>
                <c:pt idx="7">
                  <c:v>4737</c:v>
                </c:pt>
                <c:pt idx="8">
                  <c:v>4956</c:v>
                </c:pt>
                <c:pt idx="9">
                  <c:v>5038</c:v>
                </c:pt>
              </c:numCache>
            </c:numRef>
          </c:val>
          <c:extLst>
            <c:ext xmlns:c16="http://schemas.microsoft.com/office/drawing/2014/chart" uri="{C3380CC4-5D6E-409C-BE32-E72D297353CC}">
              <c16:uniqueId val="{00000000-A857-4D78-82E5-6D0CE1924735}"/>
            </c:ext>
          </c:extLst>
        </c:ser>
        <c:dLbls>
          <c:showLegendKey val="0"/>
          <c:showVal val="0"/>
          <c:showCatName val="0"/>
          <c:showSerName val="0"/>
          <c:showPercent val="0"/>
          <c:showBubbleSize val="0"/>
        </c:dLbls>
        <c:gapWidth val="219"/>
        <c:overlap val="-27"/>
        <c:axId val="1144680575"/>
        <c:axId val="1144687231"/>
      </c:barChart>
      <c:catAx>
        <c:axId val="1144680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144687231"/>
        <c:crosses val="autoZero"/>
        <c:auto val="1"/>
        <c:lblAlgn val="ctr"/>
        <c:lblOffset val="100"/>
        <c:noMultiLvlLbl val="0"/>
      </c:catAx>
      <c:valAx>
        <c:axId val="11446872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mn-lt"/>
                <a:ea typeface="+mn-ea"/>
                <a:cs typeface="+mn-cs"/>
              </a:defRPr>
            </a:pPr>
            <a:endParaRPr lang="en-US"/>
          </a:p>
        </c:txPr>
        <c:crossAx val="1144680575"/>
        <c:crosses val="autoZero"/>
        <c:crossBetween val="between"/>
      </c:valAx>
      <c:spPr>
        <a:noFill/>
        <a:ln>
          <a:noFill/>
        </a:ln>
        <a:effectLst/>
      </c:spPr>
    </c:plotArea>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000" b="1" i="0" u="none" strike="noStrike" kern="1200" cap="all" spc="50" baseline="0">
              <a:solidFill>
                <a:schemeClr val="tx1"/>
              </a:solidFill>
              <a:latin typeface="+mn-lt"/>
              <a:ea typeface="+mn-ea"/>
              <a:cs typeface="+mn-cs"/>
            </a:defRPr>
          </a:pPr>
          <a:endParaRPr lang="en-US"/>
        </a:p>
      </c:txPr>
    </c:title>
    <c:autoTitleDeleted val="0"/>
    <c:plotArea>
      <c:layout>
        <c:manualLayout>
          <c:layoutTarget val="inner"/>
          <c:xMode val="edge"/>
          <c:yMode val="edge"/>
          <c:x val="0.22277457348132179"/>
          <c:y val="0.13677547604712265"/>
          <c:w val="0.50531549722145441"/>
          <c:h val="0.6864547826041254"/>
        </c:manualLayout>
      </c:layout>
      <c:doughnutChart>
        <c:varyColors val="1"/>
        <c:ser>
          <c:idx val="0"/>
          <c:order val="0"/>
          <c:tx>
            <c:strRef>
              <c:f>'CSU 10yr data'!$B$53</c:f>
              <c:strCache>
                <c:ptCount val="1"/>
                <c:pt idx="0">
                  <c:v>FA2008</c:v>
                </c:pt>
              </c:strCache>
            </c:strRef>
          </c:tx>
          <c:dPt>
            <c:idx val="0"/>
            <c:bubble3D val="0"/>
            <c:spPr>
              <a:solidFill>
                <a:srgbClr val="1E4D2B"/>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DB00-4872-AF19-0D0F2DBEE06F}"/>
              </c:ext>
            </c:extLst>
          </c:dPt>
          <c:dPt>
            <c:idx val="1"/>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DB00-4872-AF19-0D0F2DBEE06F}"/>
              </c:ext>
            </c:extLst>
          </c:dPt>
          <c:dPt>
            <c:idx val="2"/>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DB00-4872-AF19-0D0F2DBEE06F}"/>
              </c:ext>
            </c:extLst>
          </c:dPt>
          <c:dLbls>
            <c:dLbl>
              <c:idx val="0"/>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DB00-4872-AF19-0D0F2DBEE06F}"/>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'CSU 10yr data'!$A$54:$A$56</c:f>
              <c:strCache>
                <c:ptCount val="3"/>
                <c:pt idx="0">
                  <c:v>RESIDENT</c:v>
                </c:pt>
                <c:pt idx="1">
                  <c:v>NONRESIDENT</c:v>
                </c:pt>
                <c:pt idx="2">
                  <c:v>INTERNATIONAL</c:v>
                </c:pt>
              </c:strCache>
            </c:strRef>
          </c:cat>
          <c:val>
            <c:numRef>
              <c:f>'CSU 10yr data'!$B$54:$B$56</c:f>
              <c:numCache>
                <c:formatCode>0%</c:formatCode>
                <c:ptCount val="3"/>
                <c:pt idx="0">
                  <c:v>0.78982049534196774</c:v>
                </c:pt>
                <c:pt idx="1">
                  <c:v>0.20154510338559417</c:v>
                </c:pt>
                <c:pt idx="2">
                  <c:v>8.6344012724380824E-3</c:v>
                </c:pt>
              </c:numCache>
            </c:numRef>
          </c:val>
          <c:extLst>
            <c:ext xmlns:c16="http://schemas.microsoft.com/office/drawing/2014/chart" uri="{C3380CC4-5D6E-409C-BE32-E72D297353CC}">
              <c16:uniqueId val="{00000006-DB00-4872-AF19-0D0F2DBEE06F}"/>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withinLinear" id="14">
  <a:schemeClr val="accent1"/>
</cs:colorStyle>
</file>

<file path=ppt/charts/colors15.xml><?xml version="1.0" encoding="utf-8"?>
<cs:colorStyle xmlns:cs="http://schemas.microsoft.com/office/drawing/2012/chartStyle" xmlns:a="http://schemas.openxmlformats.org/drawingml/2006/main" meth="withinLinear" id="14">
  <a:schemeClr val="accent1"/>
</cs:colorStyle>
</file>

<file path=ppt/charts/colors16.xml><?xml version="1.0" encoding="utf-8"?>
<cs:colorStyle xmlns:cs="http://schemas.microsoft.com/office/drawing/2012/chartStyle" xmlns:a="http://schemas.openxmlformats.org/drawingml/2006/main" meth="withinLinear" id="14">
  <a:schemeClr val="accent1"/>
</cs:colorStyle>
</file>

<file path=ppt/charts/colors17.xml><?xml version="1.0" encoding="utf-8"?>
<cs:colorStyle xmlns:cs="http://schemas.microsoft.com/office/drawing/2012/chartStyle" xmlns:a="http://schemas.openxmlformats.org/drawingml/2006/main" meth="withinLinear" id="14">
  <a:schemeClr val="accent1"/>
</cs:colorStyle>
</file>

<file path=ppt/charts/colors18.xml><?xml version="1.0" encoding="utf-8"?>
<cs:colorStyle xmlns:cs="http://schemas.microsoft.com/office/drawing/2012/chartStyle" xmlns:a="http://schemas.openxmlformats.org/drawingml/2006/main" meth="withinLinear" id="14">
  <a:schemeClr val="accent1"/>
</cs:colorStyle>
</file>

<file path=ppt/charts/colors19.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withinLinear" id="14">
  <a:schemeClr val="accent1"/>
</cs:colorStyle>
</file>

<file path=ppt/charts/colors21.xml><?xml version="1.0" encoding="utf-8"?>
<cs:colorStyle xmlns:cs="http://schemas.microsoft.com/office/drawing/2012/chartStyle" xmlns:a="http://schemas.openxmlformats.org/drawingml/2006/main" meth="withinLinear" id="14">
  <a:schemeClr val="accent1"/>
</cs:colorStyle>
</file>

<file path=ppt/charts/colors22.xml><?xml version="1.0" encoding="utf-8"?>
<cs:colorStyle xmlns:cs="http://schemas.microsoft.com/office/drawing/2012/chartStyle" xmlns:a="http://schemas.openxmlformats.org/drawingml/2006/main" meth="withinLinear" id="14">
  <a:schemeClr val="accent1"/>
</cs:colorStyle>
</file>

<file path=ppt/charts/colors23.xml><?xml version="1.0" encoding="utf-8"?>
<cs:colorStyle xmlns:cs="http://schemas.microsoft.com/office/drawing/2012/chartStyle" xmlns:a="http://schemas.openxmlformats.org/drawingml/2006/main" meth="withinLinear" id="14">
  <a:schemeClr val="accent1"/>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0.36207</cdr:x>
      <cdr:y>0.07762</cdr:y>
    </cdr:from>
    <cdr:to>
      <cdr:x>0.51415</cdr:x>
      <cdr:y>0.13848</cdr:y>
    </cdr:to>
    <cdr:sp macro="" textlink="">
      <cdr:nvSpPr>
        <cdr:cNvPr id="2" name="TextBox 1">
          <a:extLst xmlns:a="http://schemas.openxmlformats.org/drawingml/2006/main">
            <a:ext uri="{FF2B5EF4-FFF2-40B4-BE49-F238E27FC236}">
              <a16:creationId xmlns:a16="http://schemas.microsoft.com/office/drawing/2014/main" id="{236BFD24-ABF6-4126-AD8A-31E0D04EEC1A}"/>
            </a:ext>
          </a:extLst>
        </cdr:cNvPr>
        <cdr:cNvSpPr txBox="1"/>
      </cdr:nvSpPr>
      <cdr:spPr>
        <a:xfrm xmlns:a="http://schemas.openxmlformats.org/drawingml/2006/main">
          <a:off x="3200400" y="411162"/>
          <a:ext cx="1344283" cy="3223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000" dirty="0"/>
            <a:t>3,466,888</a:t>
          </a:r>
        </a:p>
      </cdr:txBody>
    </cdr:sp>
  </cdr:relSizeAnchor>
  <cdr:relSizeAnchor xmlns:cdr="http://schemas.openxmlformats.org/drawingml/2006/chartDrawing">
    <cdr:from>
      <cdr:x>0.70137</cdr:x>
      <cdr:y>0.02008</cdr:y>
    </cdr:from>
    <cdr:to>
      <cdr:x>0.85345</cdr:x>
      <cdr:y>0.092</cdr:y>
    </cdr:to>
    <cdr:sp macro="" textlink="">
      <cdr:nvSpPr>
        <cdr:cNvPr id="3" name="TextBox 1">
          <a:extLst xmlns:a="http://schemas.openxmlformats.org/drawingml/2006/main">
            <a:ext uri="{FF2B5EF4-FFF2-40B4-BE49-F238E27FC236}">
              <a16:creationId xmlns:a16="http://schemas.microsoft.com/office/drawing/2014/main" id="{F4038E1A-095C-4377-BFBB-0327248592B6}"/>
            </a:ext>
          </a:extLst>
        </cdr:cNvPr>
        <cdr:cNvSpPr txBox="1"/>
      </cdr:nvSpPr>
      <cdr:spPr>
        <a:xfrm xmlns:a="http://schemas.openxmlformats.org/drawingml/2006/main">
          <a:off x="6199516" y="106362"/>
          <a:ext cx="1344283" cy="381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3,561,051</a:t>
          </a:r>
          <a:endParaRPr lang="en-US" sz="1800" dirty="0"/>
        </a:p>
      </cdr:txBody>
    </cdr:sp>
  </cdr:relSizeAnchor>
  <cdr:relSizeAnchor xmlns:cdr="http://schemas.openxmlformats.org/drawingml/2006/chartDrawing">
    <cdr:from>
      <cdr:x>0.22414</cdr:x>
      <cdr:y>0.37971</cdr:y>
    </cdr:from>
    <cdr:to>
      <cdr:x>0.35345</cdr:x>
      <cdr:y>0.44056</cdr:y>
    </cdr:to>
    <cdr:sp macro="" textlink="">
      <cdr:nvSpPr>
        <cdr:cNvPr id="4" name="TextBox 1">
          <a:extLst xmlns:a="http://schemas.openxmlformats.org/drawingml/2006/main">
            <a:ext uri="{FF2B5EF4-FFF2-40B4-BE49-F238E27FC236}">
              <a16:creationId xmlns:a16="http://schemas.microsoft.com/office/drawing/2014/main" id="{F4038E1A-095C-4377-BFBB-0327248592B6}"/>
            </a:ext>
          </a:extLst>
        </cdr:cNvPr>
        <cdr:cNvSpPr txBox="1"/>
      </cdr:nvSpPr>
      <cdr:spPr>
        <a:xfrm xmlns:a="http://schemas.openxmlformats.org/drawingml/2006/main">
          <a:off x="1981200" y="2011362"/>
          <a:ext cx="1143000" cy="32238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ACTUAL</a:t>
          </a:r>
        </a:p>
      </cdr:txBody>
    </cdr:sp>
  </cdr:relSizeAnchor>
  <cdr:relSizeAnchor xmlns:cdr="http://schemas.openxmlformats.org/drawingml/2006/chartDrawing">
    <cdr:from>
      <cdr:x>0.62069</cdr:x>
      <cdr:y>0.21578</cdr:y>
    </cdr:from>
    <cdr:to>
      <cdr:x>0.76724</cdr:x>
      <cdr:y>0.29339</cdr:y>
    </cdr:to>
    <cdr:sp macro="" textlink="">
      <cdr:nvSpPr>
        <cdr:cNvPr id="5" name="TextBox 1">
          <a:extLst xmlns:a="http://schemas.openxmlformats.org/drawingml/2006/main">
            <a:ext uri="{FF2B5EF4-FFF2-40B4-BE49-F238E27FC236}">
              <a16:creationId xmlns:a16="http://schemas.microsoft.com/office/drawing/2014/main" id="{AE89B1B0-A52A-4BE0-B301-DCDEFFD85E3E}"/>
            </a:ext>
          </a:extLst>
        </cdr:cNvPr>
        <cdr:cNvSpPr txBox="1"/>
      </cdr:nvSpPr>
      <cdr:spPr>
        <a:xfrm xmlns:a="http://schemas.openxmlformats.org/drawingml/2006/main">
          <a:off x="5486403" y="1143022"/>
          <a:ext cx="1295397" cy="41113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a:t>PROJECTED</a:t>
          </a:r>
        </a:p>
      </cdr:txBody>
    </cdr:sp>
  </cdr:relSizeAnchor>
</c:userShapes>
</file>

<file path=ppt/drawings/drawing2.xml><?xml version="1.0" encoding="utf-8"?>
<c:userShapes xmlns:c="http://schemas.openxmlformats.org/drawingml/2006/chart">
  <cdr:relSizeAnchor xmlns:cdr="http://schemas.openxmlformats.org/drawingml/2006/chartDrawing">
    <cdr:from>
      <cdr:x>0.84465</cdr:x>
      <cdr:y>0.2655</cdr:y>
    </cdr:from>
    <cdr:to>
      <cdr:x>0.94958</cdr:x>
      <cdr:y>0.35301</cdr:y>
    </cdr:to>
    <cdr:sp macro="" textlink="">
      <cdr:nvSpPr>
        <cdr:cNvPr id="2" name="TextBox 1">
          <a:extLst xmlns:a="http://schemas.openxmlformats.org/drawingml/2006/main">
            <a:ext uri="{FF2B5EF4-FFF2-40B4-BE49-F238E27FC236}">
              <a16:creationId xmlns:a16="http://schemas.microsoft.com/office/drawing/2014/main" id="{85A8FE45-BA6B-4205-BADD-BE2CFB701EC5}"/>
            </a:ext>
          </a:extLst>
        </cdr:cNvPr>
        <cdr:cNvSpPr txBox="1"/>
      </cdr:nvSpPr>
      <cdr:spPr>
        <a:xfrm xmlns:a="http://schemas.openxmlformats.org/drawingml/2006/main">
          <a:off x="7659130" y="1213862"/>
          <a:ext cx="95147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r"/>
          <a:r>
            <a:rPr lang="en-US" sz="2000" b="1" dirty="0">
              <a:solidFill>
                <a:schemeClr val="bg1"/>
              </a:solidFill>
              <a:latin typeface="Calibri" panose="020F0502020204030204" pitchFamily="34" charset="0"/>
              <a:cs typeface="Calibri" panose="020F0502020204030204" pitchFamily="34" charset="0"/>
            </a:rPr>
            <a:t>White</a:t>
          </a:r>
          <a:endParaRPr lang="en-US" b="1" dirty="0">
            <a:solidFill>
              <a:schemeClr val="bg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0.83193</cdr:x>
      <cdr:y>0.58333</cdr:y>
    </cdr:from>
    <cdr:to>
      <cdr:x>0.95367</cdr:x>
      <cdr:y>0.67085</cdr:y>
    </cdr:to>
    <cdr:sp macro="" textlink="">
      <cdr:nvSpPr>
        <cdr:cNvPr id="3" name="TextBox 1">
          <a:extLst xmlns:a="http://schemas.openxmlformats.org/drawingml/2006/main">
            <a:ext uri="{FF2B5EF4-FFF2-40B4-BE49-F238E27FC236}">
              <a16:creationId xmlns:a16="http://schemas.microsoft.com/office/drawing/2014/main" id="{C20EA2E7-A75A-409F-8693-0245C694742C}"/>
            </a:ext>
          </a:extLst>
        </cdr:cNvPr>
        <cdr:cNvSpPr txBox="1"/>
      </cdr:nvSpPr>
      <cdr:spPr>
        <a:xfrm xmlns:a="http://schemas.openxmlformats.org/drawingml/2006/main">
          <a:off x="7543800" y="2667000"/>
          <a:ext cx="110387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000" b="1" dirty="0">
              <a:solidFill>
                <a:schemeClr val="bg1"/>
              </a:solidFill>
              <a:latin typeface="Calibri" panose="020F0502020204030204" pitchFamily="34" charset="0"/>
              <a:cs typeface="Calibri" panose="020F0502020204030204" pitchFamily="34" charset="0"/>
            </a:rPr>
            <a:t>Hispanic</a:t>
          </a:r>
          <a:endParaRPr lang="en-US" b="1" dirty="0">
            <a:solidFill>
              <a:schemeClr val="bg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0.84329</cdr:x>
      <cdr:y>0.73333</cdr:y>
    </cdr:from>
    <cdr:to>
      <cdr:x>0.94822</cdr:x>
      <cdr:y>0.82085</cdr:y>
    </cdr:to>
    <cdr:sp macro="" textlink="">
      <cdr:nvSpPr>
        <cdr:cNvPr id="4" name="TextBox 1">
          <a:extLst xmlns:a="http://schemas.openxmlformats.org/drawingml/2006/main">
            <a:ext uri="{FF2B5EF4-FFF2-40B4-BE49-F238E27FC236}">
              <a16:creationId xmlns:a16="http://schemas.microsoft.com/office/drawing/2014/main" id="{C20EA2E7-A75A-409F-8693-0245C694742C}"/>
            </a:ext>
          </a:extLst>
        </cdr:cNvPr>
        <cdr:cNvSpPr txBox="1"/>
      </cdr:nvSpPr>
      <cdr:spPr>
        <a:xfrm xmlns:a="http://schemas.openxmlformats.org/drawingml/2006/main">
          <a:off x="7646773" y="3352800"/>
          <a:ext cx="95147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000" b="1" dirty="0">
              <a:solidFill>
                <a:schemeClr val="bg1"/>
              </a:solidFill>
              <a:latin typeface="Calibri" panose="020F0502020204030204" pitchFamily="34" charset="0"/>
              <a:cs typeface="Calibri" panose="020F0502020204030204" pitchFamily="34" charset="0"/>
            </a:rPr>
            <a:t>Black</a:t>
          </a:r>
          <a:endParaRPr lang="en-US" b="1" dirty="0">
            <a:solidFill>
              <a:schemeClr val="bg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0.66387</cdr:x>
      <cdr:y>0.81667</cdr:y>
    </cdr:from>
    <cdr:to>
      <cdr:x>0.95367</cdr:x>
      <cdr:y>0.90001</cdr:y>
    </cdr:to>
    <cdr:sp macro="" textlink="">
      <cdr:nvSpPr>
        <cdr:cNvPr id="5" name="TextBox 1">
          <a:extLst xmlns:a="http://schemas.openxmlformats.org/drawingml/2006/main">
            <a:ext uri="{FF2B5EF4-FFF2-40B4-BE49-F238E27FC236}">
              <a16:creationId xmlns:a16="http://schemas.microsoft.com/office/drawing/2014/main" id="{C20EA2E7-A75A-409F-8693-0245C694742C}"/>
            </a:ext>
          </a:extLst>
        </cdr:cNvPr>
        <cdr:cNvSpPr txBox="1"/>
      </cdr:nvSpPr>
      <cdr:spPr>
        <a:xfrm xmlns:a="http://schemas.openxmlformats.org/drawingml/2006/main">
          <a:off x="6019800" y="3920490"/>
          <a:ext cx="2627870" cy="4001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US" sz="2000" b="1" dirty="0">
              <a:solidFill>
                <a:schemeClr val="bg1"/>
              </a:solidFill>
              <a:latin typeface="Calibri" panose="020F0502020204030204" pitchFamily="34" charset="0"/>
              <a:cs typeface="Calibri" panose="020F0502020204030204" pitchFamily="34" charset="0"/>
            </a:rPr>
            <a:t>Asian/Pacific Islander</a:t>
          </a:r>
          <a:endParaRPr lang="en-US" b="1" dirty="0">
            <a:solidFill>
              <a:schemeClr val="bg1"/>
            </a:solidFill>
            <a:latin typeface="Calibri" panose="020F0502020204030204" pitchFamily="34" charset="0"/>
            <a:cs typeface="Calibri" panose="020F0502020204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7E51A5-B478-1E40-8CBB-0DAA8831E99D}" type="datetimeFigureOut">
              <a:rPr lang="en-US" smtClean="0"/>
              <a:t>9/6/2017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AAD578-DED7-9640-8F31-2B6A02B2A2D3}" type="slidenum">
              <a:rPr lang="en-US" smtClean="0"/>
              <a:t>‹#›</a:t>
            </a:fld>
            <a:endParaRPr lang="en-US" dirty="0"/>
          </a:p>
        </p:txBody>
      </p:sp>
    </p:spTree>
    <p:extLst>
      <p:ext uri="{BB962C8B-B14F-4D97-AF65-F5344CB8AC3E}">
        <p14:creationId xmlns:p14="http://schemas.microsoft.com/office/powerpoint/2010/main" val="3475778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ED587F-861E-6740-9643-E3DDAE89B8D6}" type="datetimeFigureOut">
              <a:rPr lang="en-US" smtClean="0"/>
              <a:t>9/6/2017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032F50-0B60-B34B-8422-4E195A5AE2C1}" type="slidenum">
              <a:rPr lang="en-US" smtClean="0"/>
              <a:t>‹#›</a:t>
            </a:fld>
            <a:endParaRPr lang="en-US" dirty="0"/>
          </a:p>
        </p:txBody>
      </p:sp>
    </p:spTree>
    <p:extLst>
      <p:ext uri="{BB962C8B-B14F-4D97-AF65-F5344CB8AC3E}">
        <p14:creationId xmlns:p14="http://schemas.microsoft.com/office/powerpoint/2010/main" val="1568543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indent="0">
              <a:buNone/>
            </a:pPr>
            <a:r>
              <a:rPr lang="en-US" b="1" dirty="0" smtClean="0"/>
              <a:t>#1 The overall number of high school graduates will plateau for most of the next decade</a:t>
            </a:r>
          </a:p>
          <a:p>
            <a:pPr lvl="1">
              <a:lnSpc>
                <a:spcPct val="100000"/>
              </a:lnSpc>
              <a:spcAft>
                <a:spcPts val="6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After almost two decades of steady growth in the number of high school graduates averaging about 2% annually, the nation reached a high of about 3.46 million grads around 2013. </a:t>
            </a:r>
          </a:p>
          <a:p>
            <a:pPr lvl="1">
              <a:lnSpc>
                <a:spcPct val="100000"/>
              </a:lnSpc>
              <a:spcAft>
                <a:spcPts val="6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Between now and about 2023, there is virtually no increase projected. </a:t>
            </a:r>
          </a:p>
          <a:p>
            <a:pPr lvl="1">
              <a:lnSpc>
                <a:spcPct val="100000"/>
              </a:lnSpc>
              <a:spcAft>
                <a:spcPts val="6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The next increase is predicted around 2025, when the nation will produce about 3.5 to 3.6 million high school graduates</a:t>
            </a:r>
          </a:p>
          <a:p>
            <a:pPr lvl="1">
              <a:lnSpc>
                <a:spcPct val="100000"/>
              </a:lnSpc>
              <a:spcAft>
                <a:spcPts val="6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After 2025, the number of high school graduates nationally is projected to decrease steadily, to about 3.3 million.</a:t>
            </a:r>
            <a:endParaRPr lang="en-US" sz="320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C392BA-ED73-47DB-9D8B-59A20845B4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3052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None/>
            </a:pPr>
            <a:r>
              <a:rPr lang="en-US" b="1" dirty="0" smtClean="0"/>
              <a:t>#2 The racial/ethnic mix of high school graduates will continue to shift significantly toward a more diverse population</a:t>
            </a:r>
          </a:p>
          <a:p>
            <a:pPr lvl="1">
              <a:lnSpc>
                <a:spcPct val="100000"/>
              </a:lnSpc>
              <a:spcAft>
                <a:spcPts val="6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White public school graduates are projected to decrease by 17 percent by the early 2030s, about a quarter million fewer graduates than in 2013</a:t>
            </a:r>
          </a:p>
          <a:p>
            <a:pPr lvl="1">
              <a:lnSpc>
                <a:spcPct val="100000"/>
              </a:lnSpc>
              <a:spcAft>
                <a:spcPts val="6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Hispanic high school graduates are the primary growth population, increasing almost 50 percent by 2025, from 640 thousand in 2013 to almost 900 thousand. </a:t>
            </a:r>
          </a:p>
          <a:p>
            <a:pPr algn="l" defTabSz="914266">
              <a:lnSpc>
                <a:spcPct val="150000"/>
              </a:lnSpc>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C392BA-ED73-47DB-9D8B-59A20845B4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9233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088502">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C392BA-ED73-47DB-9D8B-59A20845B4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6947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marL="0" indent="0">
              <a:buNone/>
            </a:pPr>
            <a:r>
              <a:rPr lang="en-US" b="1" dirty="0" smtClean="0"/>
              <a:t>#3 There will be significant regional variations</a:t>
            </a:r>
          </a:p>
          <a:p>
            <a:pPr lvl="1">
              <a:lnSpc>
                <a:spcPct val="100000"/>
              </a:lnSpc>
              <a:spcAft>
                <a:spcPts val="6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The Northeast and Midwest regions will continue to decline throughout the projected years. </a:t>
            </a:r>
          </a:p>
          <a:p>
            <a:pPr lvl="1">
              <a:lnSpc>
                <a:spcPct val="100000"/>
              </a:lnSpc>
              <a:spcAft>
                <a:spcPts val="6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The South (particularly TX) will see steady and significant increases. By 2025, it will generate about 10 percent more graduates than in 2013 and is primarily responsible for the growth predicted for the nation around 2025. </a:t>
            </a:r>
          </a:p>
          <a:p>
            <a:pPr lvl="1">
              <a:lnSpc>
                <a:spcPct val="100000"/>
              </a:lnSpc>
              <a:spcAft>
                <a:spcPts val="600"/>
              </a:spcAft>
            </a:pPr>
            <a:r>
              <a:rPr lang="en-US" sz="3200" dirty="0" smtClean="0">
                <a:latin typeface="Calibri" panose="020F0502020204030204" pitchFamily="34" charset="0"/>
                <a:ea typeface="Calibri" panose="020F0502020204030204" pitchFamily="34" charset="0"/>
                <a:cs typeface="Times New Roman" panose="02020603050405020304" pitchFamily="18" charset="0"/>
              </a:rPr>
              <a:t>The West will follow the national trend - </a:t>
            </a:r>
            <a:r>
              <a:rPr lang="en-US" sz="3200" dirty="0" smtClean="0"/>
              <a:t>with slight increases through 2025 and then decline.</a:t>
            </a:r>
            <a:endParaRPr lang="en-US" sz="320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C392BA-ED73-47DB-9D8B-59A20845B4A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58845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Yield in college admissions is the percent of students who choose to enroll in a particular college or university after having been offered admission</a:t>
            </a:r>
            <a:endParaRPr lang="en-US" dirty="0"/>
          </a:p>
        </p:txBody>
      </p:sp>
      <p:sp>
        <p:nvSpPr>
          <p:cNvPr id="4" name="Slide Number Placeholder 3"/>
          <p:cNvSpPr>
            <a:spLocks noGrp="1"/>
          </p:cNvSpPr>
          <p:nvPr>
            <p:ph type="sldNum" sz="quarter" idx="10"/>
          </p:nvPr>
        </p:nvSpPr>
        <p:spPr/>
        <p:txBody>
          <a:bodyPr/>
          <a:lstStyle/>
          <a:p>
            <a:fld id="{79CEEA8A-9FC2-44B2-B5DA-DEB545079638}" type="slidenum">
              <a:rPr lang="en-US" smtClean="0"/>
              <a:t>17</a:t>
            </a:fld>
            <a:endParaRPr lang="en-US"/>
          </a:p>
        </p:txBody>
      </p:sp>
    </p:spTree>
    <p:extLst>
      <p:ext uri="{BB962C8B-B14F-4D97-AF65-F5344CB8AC3E}">
        <p14:creationId xmlns:p14="http://schemas.microsoft.com/office/powerpoint/2010/main" val="1506871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Yield in college admissions is the percent of students who choose to enroll in a particular college or university after having been offered admission</a:t>
            </a:r>
            <a:endParaRPr lang="en-US" dirty="0"/>
          </a:p>
        </p:txBody>
      </p:sp>
      <p:sp>
        <p:nvSpPr>
          <p:cNvPr id="4" name="Slide Number Placeholder 3"/>
          <p:cNvSpPr>
            <a:spLocks noGrp="1"/>
          </p:cNvSpPr>
          <p:nvPr>
            <p:ph type="sldNum" sz="quarter" idx="10"/>
          </p:nvPr>
        </p:nvSpPr>
        <p:spPr/>
        <p:txBody>
          <a:bodyPr/>
          <a:lstStyle/>
          <a:p>
            <a:fld id="{79CEEA8A-9FC2-44B2-B5DA-DEB545079638}" type="slidenum">
              <a:rPr lang="en-US" smtClean="0"/>
              <a:t>19</a:t>
            </a:fld>
            <a:endParaRPr lang="en-US"/>
          </a:p>
        </p:txBody>
      </p:sp>
    </p:spTree>
    <p:extLst>
      <p:ext uri="{BB962C8B-B14F-4D97-AF65-F5344CB8AC3E}">
        <p14:creationId xmlns:p14="http://schemas.microsoft.com/office/powerpoint/2010/main" val="4161909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Yield in college admissions is the percent of students who choose to enroll in a particular college or university after having been offered admission</a:t>
            </a:r>
            <a:endParaRPr lang="en-US" dirty="0"/>
          </a:p>
        </p:txBody>
      </p:sp>
      <p:sp>
        <p:nvSpPr>
          <p:cNvPr id="4" name="Slide Number Placeholder 3"/>
          <p:cNvSpPr>
            <a:spLocks noGrp="1"/>
          </p:cNvSpPr>
          <p:nvPr>
            <p:ph type="sldNum" sz="quarter" idx="10"/>
          </p:nvPr>
        </p:nvSpPr>
        <p:spPr/>
        <p:txBody>
          <a:bodyPr/>
          <a:lstStyle/>
          <a:p>
            <a:fld id="{79CEEA8A-9FC2-44B2-B5DA-DEB545079638}" type="slidenum">
              <a:rPr lang="en-US" smtClean="0"/>
              <a:t>20</a:t>
            </a:fld>
            <a:endParaRPr lang="en-US"/>
          </a:p>
        </p:txBody>
      </p:sp>
    </p:spTree>
    <p:extLst>
      <p:ext uri="{BB962C8B-B14F-4D97-AF65-F5344CB8AC3E}">
        <p14:creationId xmlns:p14="http://schemas.microsoft.com/office/powerpoint/2010/main" val="6089638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Trends: Mix of loans, growth in non-institutional  ----  Ave debt at grad ---- Default rate</a:t>
            </a:r>
          </a:p>
          <a:p>
            <a:endParaRPr lang="en-US" dirty="0"/>
          </a:p>
        </p:txBody>
      </p:sp>
      <p:sp>
        <p:nvSpPr>
          <p:cNvPr id="4" name="Slide Number Placeholder 3"/>
          <p:cNvSpPr>
            <a:spLocks noGrp="1"/>
          </p:cNvSpPr>
          <p:nvPr>
            <p:ph type="sldNum" sz="quarter" idx="10"/>
          </p:nvPr>
        </p:nvSpPr>
        <p:spPr/>
        <p:txBody>
          <a:bodyPr/>
          <a:lstStyle/>
          <a:p>
            <a:fld id="{1A032F50-0B60-B34B-8422-4E195A5AE2C1}" type="slidenum">
              <a:rPr lang="en-US" smtClean="0"/>
              <a:t>36</a:t>
            </a:fld>
            <a:endParaRPr lang="en-US" dirty="0"/>
          </a:p>
        </p:txBody>
      </p:sp>
    </p:spTree>
    <p:extLst>
      <p:ext uri="{BB962C8B-B14F-4D97-AF65-F5344CB8AC3E}">
        <p14:creationId xmlns:p14="http://schemas.microsoft.com/office/powerpoint/2010/main" val="2402468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Green Dots CSU">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29516" r="52955" b="10580"/>
          <a:stretch/>
        </p:blipFill>
        <p:spPr>
          <a:xfrm>
            <a:off x="7816145" y="1"/>
            <a:ext cx="6001456" cy="7772400"/>
          </a:xfrm>
          <a:prstGeom prst="rect">
            <a:avLst/>
          </a:prstGeom>
        </p:spPr>
      </p:pic>
      <p:sp>
        <p:nvSpPr>
          <p:cNvPr id="4" name="Text Placeholder 8"/>
          <p:cNvSpPr>
            <a:spLocks noGrp="1"/>
          </p:cNvSpPr>
          <p:nvPr>
            <p:ph type="body" sz="quarter" idx="11" hasCustomPrompt="1"/>
          </p:nvPr>
        </p:nvSpPr>
        <p:spPr>
          <a:xfrm>
            <a:off x="628075" y="2695562"/>
            <a:ext cx="12561453" cy="1949512"/>
          </a:xfrm>
        </p:spPr>
        <p:txBody>
          <a:bodyPr anchor="t" anchorCtr="0">
            <a:spAutoFit/>
          </a:bodyPr>
          <a:lstStyle>
            <a:lvl1pPr marL="0" indent="0">
              <a:lnSpc>
                <a:spcPct val="100000"/>
              </a:lnSpc>
              <a:spcBef>
                <a:spcPts val="0"/>
              </a:spcBef>
              <a:spcAft>
                <a:spcPts val="0"/>
              </a:spcAft>
              <a:buNone/>
              <a:defRPr sz="6000">
                <a:solidFill>
                  <a:schemeClr val="bg1"/>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smtClean="0"/>
              <a:t>Title of Presentation </a:t>
            </a:r>
            <a:br>
              <a:rPr lang="en-US" dirty="0" smtClean="0"/>
            </a:br>
            <a:r>
              <a:rPr lang="en-US" dirty="0" smtClean="0"/>
              <a:t>Goes Here</a:t>
            </a:r>
            <a:endParaRPr lang="en-US" dirty="0"/>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smtClean="0"/>
              <a:t>Subheadline</a:t>
            </a:r>
            <a:r>
              <a:rPr lang="en-US" dirty="0" smtClean="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spTree>
    <p:extLst>
      <p:ext uri="{BB962C8B-B14F-4D97-AF65-F5344CB8AC3E}">
        <p14:creationId xmlns:p14="http://schemas.microsoft.com/office/powerpoint/2010/main" val="122553014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White">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3445328" y="2799373"/>
            <a:ext cx="9744199" cy="1015663"/>
          </a:xfrm>
          <a:prstGeom prst="rect">
            <a:avLst/>
          </a:prstGeom>
        </p:spPr>
        <p:txBody>
          <a:bodyPr vert="horz" wrap="square" lIns="91440" tIns="91440" rIns="91440" bIns="91440" rtlCol="0" anchor="b" anchorCtr="0">
            <a:spAutoFit/>
          </a:bodyPr>
          <a:lstStyle/>
          <a:p>
            <a:r>
              <a:rPr lang="en-US" dirty="0" smtClean="0"/>
              <a:t>Section Header Goes Here</a:t>
            </a:r>
            <a:endParaRPr lang="en-US" dirty="0"/>
          </a:p>
        </p:txBody>
      </p:sp>
      <p:sp>
        <p:nvSpPr>
          <p:cNvPr id="4" name="Text Placeholder 24"/>
          <p:cNvSpPr>
            <a:spLocks noGrp="1"/>
          </p:cNvSpPr>
          <p:nvPr>
            <p:ph type="body" sz="quarter" idx="10" hasCustomPrompt="1"/>
          </p:nvPr>
        </p:nvSpPr>
        <p:spPr>
          <a:xfrm>
            <a:off x="3445328" y="4381997"/>
            <a:ext cx="9744199" cy="486543"/>
          </a:xfrm>
        </p:spPr>
        <p:txBody>
          <a:bodyPr wrap="square">
            <a:spAutoFit/>
          </a:bodyPr>
          <a:lstStyle>
            <a:lvl1pPr marL="0" indent="0">
              <a:buNone/>
              <a:defRPr baseline="0"/>
            </a:lvl1pPr>
          </a:lstStyle>
          <a:p>
            <a:pPr lvl="0"/>
            <a:r>
              <a:rPr lang="en-US" dirty="0" smtClean="0"/>
              <a:t>Section subhead goes here</a:t>
            </a: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79831" t="28562" b="11534"/>
          <a:stretch/>
        </p:blipFill>
        <p:spPr>
          <a:xfrm>
            <a:off x="0" y="1"/>
            <a:ext cx="2572933" cy="7772400"/>
          </a:xfrm>
          <a:prstGeom prst="rect">
            <a:avLst/>
          </a:prstGeom>
        </p:spPr>
      </p:pic>
    </p:spTree>
    <p:extLst>
      <p:ext uri="{BB962C8B-B14F-4D97-AF65-F5344CB8AC3E}">
        <p14:creationId xmlns:p14="http://schemas.microsoft.com/office/powerpoint/2010/main" val="9310047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2036701" y="2797385"/>
            <a:ext cx="9744199" cy="1015663"/>
          </a:xfrm>
          <a:prstGeom prst="rect">
            <a:avLst/>
          </a:prstGeom>
        </p:spPr>
        <p:txBody>
          <a:bodyPr vert="horz" wrap="square" lIns="91440" tIns="91440" rIns="91440" bIns="91440" rtlCol="0" anchor="ctr" anchorCtr="0">
            <a:spAutoFit/>
          </a:bodyPr>
          <a:lstStyle>
            <a:lvl1pPr algn="ctr">
              <a:defRPr>
                <a:solidFill>
                  <a:schemeClr val="tx1"/>
                </a:solidFill>
              </a:defRPr>
            </a:lvl1pPr>
          </a:lstStyle>
          <a:p>
            <a:r>
              <a:rPr lang="en-US" dirty="0" smtClean="0"/>
              <a:t>“Quote </a:t>
            </a:r>
            <a:r>
              <a:rPr lang="en-US" smtClean="0"/>
              <a:t>Goes Here.”</a:t>
            </a:r>
            <a:endParaRPr lang="en-US" dirty="0"/>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221" t="28562" r="1" b="57447"/>
          <a:stretch/>
        </p:blipFill>
        <p:spPr>
          <a:xfrm>
            <a:off x="246888" y="6034881"/>
            <a:ext cx="13267944" cy="1883823"/>
          </a:xfrm>
          <a:prstGeom prst="rect">
            <a:avLst/>
          </a:prstGeom>
        </p:spPr>
      </p:pic>
    </p:spTree>
    <p:extLst>
      <p:ext uri="{BB962C8B-B14F-4D97-AF65-F5344CB8AC3E}">
        <p14:creationId xmlns:p14="http://schemas.microsoft.com/office/powerpoint/2010/main" val="52740492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Ref idx="1001">
        <a:schemeClr val="bg2"/>
      </p:bgRef>
    </p:bg>
    <p:spTree>
      <p:nvGrpSpPr>
        <p:cNvPr id="1" name=""/>
        <p:cNvGrpSpPr/>
        <p:nvPr/>
      </p:nvGrpSpPr>
      <p:grpSpPr>
        <a:xfrm>
          <a:off x="0" y="0"/>
          <a:ext cx="0" cy="0"/>
          <a:chOff x="0" y="0"/>
          <a:chExt cx="0" cy="0"/>
        </a:xfrm>
      </p:grpSpPr>
      <p:sp>
        <p:nvSpPr>
          <p:cNvPr id="12" name="Text Placeholder 24"/>
          <p:cNvSpPr>
            <a:spLocks noGrp="1"/>
          </p:cNvSpPr>
          <p:nvPr>
            <p:ph type="body" sz="quarter" idx="10" hasCustomPrompt="1"/>
          </p:nvPr>
        </p:nvSpPr>
        <p:spPr>
          <a:xfrm>
            <a:off x="742950"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Text Goes Here</a:t>
            </a:r>
          </a:p>
        </p:txBody>
      </p:sp>
      <p:grpSp>
        <p:nvGrpSpPr>
          <p:cNvPr id="6" name="Group 5"/>
          <p:cNvGrpSpPr/>
          <p:nvPr userDrawn="1"/>
        </p:nvGrpSpPr>
        <p:grpSpPr>
          <a:xfrm>
            <a:off x="0" y="6796748"/>
            <a:ext cx="13817600" cy="617143"/>
            <a:chOff x="0" y="6739600"/>
            <a:chExt cx="13817600" cy="617143"/>
          </a:xfrm>
        </p:grpSpPr>
        <p:pic>
          <p:nvPicPr>
            <p:cNvPr id="5" name="Picture 4"/>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6778192"/>
              <a:ext cx="6449921" cy="539962"/>
            </a:xfrm>
            <a:prstGeom prst="rect">
              <a:avLst/>
            </a:prstGeom>
          </p:spPr>
        </p:pic>
        <p:pic>
          <p:nvPicPr>
            <p:cNvPr id="11" name="Picture 10"/>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0800000">
              <a:off x="7367679" y="6778192"/>
              <a:ext cx="6449921" cy="539962"/>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00229" y="6739600"/>
              <a:ext cx="617143" cy="617143"/>
            </a:xfrm>
            <a:prstGeom prst="rect">
              <a:avLst/>
            </a:prstGeom>
          </p:spPr>
        </p:pic>
      </p:grpSp>
      <p:sp>
        <p:nvSpPr>
          <p:cNvPr id="14" name="Text Placeholder 24"/>
          <p:cNvSpPr>
            <a:spLocks noGrp="1"/>
          </p:cNvSpPr>
          <p:nvPr>
            <p:ph type="body" sz="quarter" idx="11" hasCustomPrompt="1"/>
          </p:nvPr>
        </p:nvSpPr>
        <p:spPr>
          <a:xfrm>
            <a:off x="5106473"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Text Goes Here</a:t>
            </a:r>
          </a:p>
        </p:txBody>
      </p:sp>
      <p:sp>
        <p:nvSpPr>
          <p:cNvPr id="15" name="Text Placeholder 24"/>
          <p:cNvSpPr>
            <a:spLocks noGrp="1"/>
          </p:cNvSpPr>
          <p:nvPr>
            <p:ph type="body" sz="quarter" idx="12" hasCustomPrompt="1"/>
          </p:nvPr>
        </p:nvSpPr>
        <p:spPr>
          <a:xfrm>
            <a:off x="9469996" y="2728873"/>
            <a:ext cx="3604654" cy="627864"/>
          </a:xfrm>
        </p:spPr>
        <p:txBody>
          <a:bodyPr wrap="square" numCol="1" anchor="ctr" anchorCtr="0">
            <a:spAutoFit/>
          </a:bodyPr>
          <a:lstStyle>
            <a:lvl1pPr marL="0" indent="0" algn="ctr">
              <a:buNone/>
              <a:defRPr sz="2400" baseline="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Text Goes Here</a:t>
            </a:r>
          </a:p>
        </p:txBody>
      </p:sp>
    </p:spTree>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and Green Ba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9144000" cy="7772400"/>
          </a:xfrm>
        </p:spPr>
        <p:txBody>
          <a:bodyPr anchor="ctr" anchorCtr="0">
            <a:noAutofit/>
          </a:bodyPr>
          <a:lstStyle>
            <a:lvl1pPr marL="0" indent="0" algn="ctr">
              <a:buNone/>
              <a:defRPr baseline="0"/>
            </a:lvl1pPr>
          </a:lstStyle>
          <a:p>
            <a:r>
              <a:rPr lang="en-US" dirty="0" smtClean="0"/>
              <a:t>Click to insert photo</a:t>
            </a:r>
            <a:endParaRPr lang="en-US" dirty="0"/>
          </a:p>
        </p:txBody>
      </p:sp>
      <p:sp>
        <p:nvSpPr>
          <p:cNvPr id="2" name="Rectangle 1"/>
          <p:cNvSpPr/>
          <p:nvPr userDrawn="1"/>
        </p:nvSpPr>
        <p:spPr>
          <a:xfrm>
            <a:off x="9144000" y="0"/>
            <a:ext cx="4673600" cy="77724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Placeholder 1"/>
          <p:cNvSpPr>
            <a:spLocks noGrp="1"/>
          </p:cNvSpPr>
          <p:nvPr>
            <p:ph type="title" hasCustomPrompt="1"/>
          </p:nvPr>
        </p:nvSpPr>
        <p:spPr>
          <a:xfrm>
            <a:off x="9560560" y="2842090"/>
            <a:ext cx="3840480" cy="533740"/>
          </a:xfrm>
          <a:prstGeom prst="rect">
            <a:avLst/>
          </a:prstGeom>
        </p:spPr>
        <p:txBody>
          <a:bodyPr vert="horz" wrap="square" lIns="101858" tIns="50929" rIns="101858" bIns="50929" rtlCol="0" anchor="b" anchorCtr="0">
            <a:spAutoFit/>
          </a:bodyPr>
          <a:lstStyle>
            <a:lvl1pPr algn="ctr">
              <a:defRPr sz="2800" b="0">
                <a:solidFill>
                  <a:schemeClr val="bg1"/>
                </a:solidFill>
              </a:defRPr>
            </a:lvl1pPr>
          </a:lstStyle>
          <a:p>
            <a:r>
              <a:rPr lang="en-US" dirty="0" smtClean="0"/>
              <a:t>Copy Goes Here</a:t>
            </a:r>
            <a:endParaRPr lang="en-US" dirty="0"/>
          </a:p>
        </p:txBody>
      </p:sp>
      <p:sp>
        <p:nvSpPr>
          <p:cNvPr id="4" name="Text Placeholder 3"/>
          <p:cNvSpPr>
            <a:spLocks noGrp="1"/>
          </p:cNvSpPr>
          <p:nvPr>
            <p:ph type="body" sz="quarter" idx="11" hasCustomPrompt="1"/>
          </p:nvPr>
        </p:nvSpPr>
        <p:spPr>
          <a:xfrm>
            <a:off x="9560560" y="3886200"/>
            <a:ext cx="3840480" cy="500458"/>
          </a:xfrm>
        </p:spPr>
        <p:txBody>
          <a:bodyPr wrap="square">
            <a:spAutoFit/>
          </a:bodyPr>
          <a:lstStyle>
            <a:lvl1pPr marL="0" indent="0" algn="ctr">
              <a:lnSpc>
                <a:spcPct val="114000"/>
              </a:lnSpc>
              <a:buNone/>
              <a:defRPr baseline="0">
                <a:solidFill>
                  <a:schemeClr val="bg1"/>
                </a:solidFill>
              </a:defRPr>
            </a:lvl1pPr>
          </a:lstStyle>
          <a:p>
            <a:pPr lvl="0"/>
            <a:r>
              <a:rPr lang="en-US" dirty="0" smtClean="0"/>
              <a:t>Supporting text goes here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32416" y="6948176"/>
            <a:ext cx="488944" cy="488944"/>
          </a:xfrm>
          <a:prstGeom prst="rect">
            <a:avLst/>
          </a:prstGeom>
        </p:spPr>
      </p:pic>
    </p:spTree>
    <p:extLst>
      <p:ext uri="{BB962C8B-B14F-4D97-AF65-F5344CB8AC3E}">
        <p14:creationId xmlns:p14="http://schemas.microsoft.com/office/powerpoint/2010/main" val="4559939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and Photo R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1745" y="982462"/>
            <a:ext cx="4862405" cy="1794085"/>
          </a:xfrm>
        </p:spPr>
        <p:txBody>
          <a:bodyPr anchor="t" anchorCtr="0"/>
          <a:lstStyle/>
          <a:p>
            <a:r>
              <a:rPr lang="en-US" dirty="0" smtClean="0"/>
              <a:t>Headline Copy Goes Here</a:t>
            </a:r>
            <a:endParaRPr lang="en-US" dirty="0"/>
          </a:p>
        </p:txBody>
      </p:sp>
      <p:sp>
        <p:nvSpPr>
          <p:cNvPr id="7" name="Content Placeholder 2"/>
          <p:cNvSpPr>
            <a:spLocks noGrp="1"/>
          </p:cNvSpPr>
          <p:nvPr>
            <p:ph idx="1"/>
          </p:nvPr>
        </p:nvSpPr>
        <p:spPr>
          <a:xfrm>
            <a:off x="621745"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0"/>
            <a:r>
              <a:rPr lang="en-US" dirty="0" smtClean="0"/>
              <a:t>Click to edit Master text styles</a:t>
            </a:r>
          </a:p>
          <a:p>
            <a:pPr lvl="0"/>
            <a:r>
              <a:rPr lang="en-US" dirty="0" smtClean="0"/>
              <a:t>Click to edit Master text styles</a:t>
            </a:r>
          </a:p>
          <a:p>
            <a:pPr lvl="0"/>
            <a:r>
              <a:rPr lang="en-US" dirty="0" smtClean="0"/>
              <a:t>Click to edit Master text styles</a:t>
            </a:r>
          </a:p>
        </p:txBody>
      </p:sp>
      <p:sp>
        <p:nvSpPr>
          <p:cNvPr id="8" name="Picture Placeholder 9"/>
          <p:cNvSpPr>
            <a:spLocks noGrp="1"/>
          </p:cNvSpPr>
          <p:nvPr>
            <p:ph type="pic" sz="quarter" idx="13" hasCustomPrompt="1"/>
          </p:nvPr>
        </p:nvSpPr>
        <p:spPr>
          <a:xfrm>
            <a:off x="6105893" y="0"/>
            <a:ext cx="7711707" cy="7772400"/>
          </a:xfrm>
        </p:spPr>
        <p:txBody>
          <a:bodyPr anchor="ctr" anchorCtr="0">
            <a:noAutofit/>
          </a:bodyPr>
          <a:lstStyle>
            <a:lvl1pPr marL="0" indent="0" algn="ctr">
              <a:buNone/>
              <a:defRPr>
                <a:solidFill>
                  <a:schemeClr val="tx1"/>
                </a:solidFill>
              </a:defRPr>
            </a:lvl1pPr>
          </a:lstStyle>
          <a:p>
            <a:r>
              <a:rPr lang="en-US" dirty="0" smtClean="0"/>
              <a:t>Click to insert photo</a:t>
            </a:r>
            <a:endParaRPr lang="en-US" dirty="0"/>
          </a:p>
        </p:txBody>
      </p:sp>
    </p:spTree>
    <p:extLst>
      <p:ext uri="{BB962C8B-B14F-4D97-AF65-F5344CB8AC3E}">
        <p14:creationId xmlns:p14="http://schemas.microsoft.com/office/powerpoint/2010/main" val="91279902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hoto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33452" y="982462"/>
            <a:ext cx="4862405" cy="1794085"/>
          </a:xfrm>
        </p:spPr>
        <p:txBody>
          <a:bodyPr anchor="t" anchorCtr="0"/>
          <a:lstStyle/>
          <a:p>
            <a:r>
              <a:rPr lang="en-US" dirty="0" smtClean="0"/>
              <a:t>Headline Copy Goes Here</a:t>
            </a:r>
            <a:endParaRPr lang="en-US" dirty="0"/>
          </a:p>
        </p:txBody>
      </p:sp>
      <p:sp>
        <p:nvSpPr>
          <p:cNvPr id="3" name="Content Placeholder 2"/>
          <p:cNvSpPr>
            <a:spLocks noGrp="1"/>
          </p:cNvSpPr>
          <p:nvPr>
            <p:ph idx="1"/>
          </p:nvPr>
        </p:nvSpPr>
        <p:spPr>
          <a:xfrm>
            <a:off x="8333452" y="3052261"/>
            <a:ext cx="4862404" cy="197592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0"/>
            <a:r>
              <a:rPr lang="en-US" dirty="0" smtClean="0"/>
              <a:t>Click to edit Master text styles</a:t>
            </a:r>
          </a:p>
          <a:p>
            <a:pPr lvl="0"/>
            <a:r>
              <a:rPr lang="en-US" dirty="0" smtClean="0"/>
              <a:t>Click to edit Master text styles</a:t>
            </a:r>
          </a:p>
          <a:p>
            <a:pPr lvl="0"/>
            <a:r>
              <a:rPr lang="en-US" dirty="0" smtClean="0"/>
              <a:t>Click to edit Master text styles</a:t>
            </a:r>
          </a:p>
        </p:txBody>
      </p:sp>
      <p:sp>
        <p:nvSpPr>
          <p:cNvPr id="10" name="Picture Placeholder 9"/>
          <p:cNvSpPr>
            <a:spLocks noGrp="1"/>
          </p:cNvSpPr>
          <p:nvPr>
            <p:ph type="pic" sz="quarter" idx="13" hasCustomPrompt="1"/>
          </p:nvPr>
        </p:nvSpPr>
        <p:spPr>
          <a:xfrm>
            <a:off x="2" y="0"/>
            <a:ext cx="7711707" cy="7772400"/>
          </a:xfrm>
        </p:spPr>
        <p:txBody>
          <a:bodyPr anchor="ctr" anchorCtr="0">
            <a:noAutofit/>
          </a:bodyPr>
          <a:lstStyle>
            <a:lvl1pPr marL="0" indent="0" algn="ctr">
              <a:buNone/>
              <a:defRPr>
                <a:solidFill>
                  <a:schemeClr val="tx1"/>
                </a:solidFill>
              </a:defRPr>
            </a:lvl1pPr>
          </a:lstStyle>
          <a:p>
            <a:r>
              <a:rPr lang="en-US" dirty="0" smtClean="0"/>
              <a:t>Click to insert photo</a:t>
            </a:r>
            <a:endParaRPr lang="en-US" dirty="0"/>
          </a:p>
        </p:txBody>
      </p:sp>
    </p:spTree>
    <p:extLst>
      <p:ext uri="{BB962C8B-B14F-4D97-AF65-F5344CB8AC3E}">
        <p14:creationId xmlns:p14="http://schemas.microsoft.com/office/powerpoint/2010/main" val="19440784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to and Header">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3817600" cy="6400800"/>
          </a:xfrm>
        </p:spPr>
        <p:txBody>
          <a:bodyPr anchor="ctr" anchorCtr="0">
            <a:noAutofit/>
          </a:bodyPr>
          <a:lstStyle>
            <a:lvl1pPr marL="0" indent="0" algn="ctr">
              <a:buNone/>
              <a:defRPr baseline="0"/>
            </a:lvl1pPr>
          </a:lstStyle>
          <a:p>
            <a:r>
              <a:rPr lang="en-US" dirty="0" smtClean="0"/>
              <a:t>Click to insert photo</a:t>
            </a:r>
            <a:endParaRPr lang="en-US" dirty="0"/>
          </a:p>
        </p:txBody>
      </p:sp>
      <p:sp>
        <p:nvSpPr>
          <p:cNvPr id="11" name="Title Placeholder 1"/>
          <p:cNvSpPr>
            <a:spLocks noGrp="1"/>
          </p:cNvSpPr>
          <p:nvPr>
            <p:ph type="title" hasCustomPrompt="1"/>
          </p:nvPr>
        </p:nvSpPr>
        <p:spPr>
          <a:xfrm>
            <a:off x="400424" y="6654703"/>
            <a:ext cx="13016751" cy="779320"/>
          </a:xfrm>
          <a:prstGeom prst="rect">
            <a:avLst/>
          </a:prstGeom>
        </p:spPr>
        <p:txBody>
          <a:bodyPr vert="horz" wrap="square" lIns="101858" tIns="50929" rIns="101858" bIns="50929" rtlCol="0" anchor="t" anchorCtr="0">
            <a:spAutoFit/>
          </a:bodyPr>
          <a:lstStyle>
            <a:lvl1pPr>
              <a:defRPr sz="4396"/>
            </a:lvl1pPr>
          </a:lstStyle>
          <a:p>
            <a:r>
              <a:rPr lang="en-US" dirty="0" smtClean="0"/>
              <a:t>Headline Copy Here</a:t>
            </a:r>
            <a:endParaRPr lang="en-US" dirty="0"/>
          </a:p>
        </p:txBody>
      </p:sp>
    </p:spTree>
    <p:extLst>
      <p:ext uri="{BB962C8B-B14F-4D97-AF65-F5344CB8AC3E}">
        <p14:creationId xmlns:p14="http://schemas.microsoft.com/office/powerpoint/2010/main" val="27545939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3817600" cy="7772400"/>
          </a:xfrm>
        </p:spPr>
        <p:txBody>
          <a:bodyPr anchor="ctr" anchorCtr="0">
            <a:noAutofit/>
          </a:bodyPr>
          <a:lstStyle>
            <a:lvl1pPr marL="0" indent="0" algn="ctr">
              <a:buNone/>
              <a:defRPr baseline="0"/>
            </a:lvl1pPr>
          </a:lstStyle>
          <a:p>
            <a:r>
              <a:rPr lang="en-US" dirty="0" smtClean="0"/>
              <a:t>Click to insert photo</a:t>
            </a:r>
            <a:endParaRPr lang="en-US" dirty="0"/>
          </a:p>
        </p:txBody>
      </p:sp>
    </p:spTree>
    <p:extLst>
      <p:ext uri="{BB962C8B-B14F-4D97-AF65-F5344CB8AC3E}">
        <p14:creationId xmlns:p14="http://schemas.microsoft.com/office/powerpoint/2010/main" val="6436423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and Content">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9150030" y="2317590"/>
            <a:ext cx="4039498" cy="1286510"/>
          </a:xfrm>
          <a:prstGeom prst="rect">
            <a:avLst/>
          </a:prstGeom>
        </p:spPr>
        <p:txBody>
          <a:bodyPr vert="horz" wrap="square" lIns="101858" tIns="50929" rIns="101858" bIns="50929" rtlCol="0" anchor="t" anchorCtr="0">
            <a:spAutoFit/>
          </a:bodyPr>
          <a:lstStyle>
            <a:lvl1pPr>
              <a:defRPr sz="3846"/>
            </a:lvl1pPr>
          </a:lstStyle>
          <a:p>
            <a:r>
              <a:rPr lang="en-US" dirty="0" smtClean="0"/>
              <a:t>Headline Copy Goes Here</a:t>
            </a:r>
            <a:endParaRPr lang="en-US" dirty="0"/>
          </a:p>
        </p:txBody>
      </p:sp>
      <p:sp>
        <p:nvSpPr>
          <p:cNvPr id="4" name="Text Placeholder 3"/>
          <p:cNvSpPr>
            <a:spLocks noGrp="1"/>
          </p:cNvSpPr>
          <p:nvPr>
            <p:ph type="body" sz="quarter" idx="11"/>
          </p:nvPr>
        </p:nvSpPr>
        <p:spPr>
          <a:xfrm>
            <a:off x="9150030" y="3729514"/>
            <a:ext cx="4039498" cy="970526"/>
          </a:xfrm>
        </p:spPr>
        <p:txBody>
          <a:bodyPr wrap="square">
            <a:spAutoFit/>
          </a:bodyPr>
          <a:lstStyle>
            <a:lvl1pPr marL="0" indent="0" algn="l">
              <a:lnSpc>
                <a:spcPct val="114000"/>
              </a:lnSpc>
              <a:buNone/>
              <a:defRPr/>
            </a:lvl1pPr>
          </a:lstStyle>
          <a:p>
            <a:pPr lvl="0"/>
            <a:r>
              <a:rPr lang="en-US" dirty="0" smtClean="0"/>
              <a:t>Click to edit Master text styles</a:t>
            </a:r>
            <a:endParaRPr lang="en-US" dirty="0"/>
          </a:p>
        </p:txBody>
      </p:sp>
      <p:sp>
        <p:nvSpPr>
          <p:cNvPr id="3" name="Chart Placeholder 2"/>
          <p:cNvSpPr>
            <a:spLocks noGrp="1"/>
          </p:cNvSpPr>
          <p:nvPr>
            <p:ph type="chart" sz="quarter" idx="12" hasCustomPrompt="1"/>
          </p:nvPr>
        </p:nvSpPr>
        <p:spPr>
          <a:xfrm>
            <a:off x="1269232" y="1443039"/>
            <a:ext cx="6863004" cy="4996263"/>
          </a:xfrm>
        </p:spPr>
        <p:txBody>
          <a:bodyPr anchor="ctr" anchorCtr="0">
            <a:normAutofit/>
          </a:bodyPr>
          <a:lstStyle>
            <a:lvl1pPr marL="0" indent="0" algn="ctr">
              <a:buNone/>
              <a:defRPr/>
            </a:lvl1pPr>
          </a:lstStyle>
          <a:p>
            <a:r>
              <a:rPr lang="en-US" dirty="0" smtClean="0"/>
              <a:t>Click to add chart</a:t>
            </a:r>
            <a:endParaRPr lang="en-US" dirty="0"/>
          </a:p>
        </p:txBody>
      </p:sp>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1870245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19352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Green Dots UnitID">
    <p:bg>
      <p:bgPr>
        <a:solidFill>
          <a:schemeClr val="tx2"/>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t="29516" r="52955" b="10580"/>
          <a:stretch/>
        </p:blipFill>
        <p:spPr>
          <a:xfrm>
            <a:off x="7816145" y="1"/>
            <a:ext cx="6001456" cy="7772400"/>
          </a:xfrm>
          <a:prstGeom prst="rect">
            <a:avLst/>
          </a:prstGeom>
        </p:spPr>
      </p:pic>
      <p:sp>
        <p:nvSpPr>
          <p:cNvPr id="4" name="Text Placeholder 8"/>
          <p:cNvSpPr>
            <a:spLocks noGrp="1"/>
          </p:cNvSpPr>
          <p:nvPr>
            <p:ph type="body" sz="quarter" idx="11" hasCustomPrompt="1"/>
          </p:nvPr>
        </p:nvSpPr>
        <p:spPr>
          <a:xfrm>
            <a:off x="628075" y="2695562"/>
            <a:ext cx="12561453" cy="1949512"/>
          </a:xfrm>
        </p:spPr>
        <p:txBody>
          <a:bodyPr anchor="t" anchorCtr="0">
            <a:spAutoFit/>
          </a:bodyPr>
          <a:lstStyle>
            <a:lvl1pPr marL="0" indent="0">
              <a:lnSpc>
                <a:spcPct val="100000"/>
              </a:lnSpc>
              <a:spcBef>
                <a:spcPts val="0"/>
              </a:spcBef>
              <a:spcAft>
                <a:spcPts val="0"/>
              </a:spcAft>
              <a:buNone/>
              <a:defRPr sz="6000">
                <a:solidFill>
                  <a:schemeClr val="bg1"/>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smtClean="0"/>
              <a:t>Title of Presentation </a:t>
            </a:r>
            <a:br>
              <a:rPr lang="en-US" dirty="0" smtClean="0"/>
            </a:br>
            <a:r>
              <a:rPr lang="en-US" dirty="0" smtClean="0"/>
              <a:t>Goes Here</a:t>
            </a:r>
            <a:endParaRPr lang="en-US" dirty="0"/>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smtClean="0"/>
              <a:t>Subheadline</a:t>
            </a:r>
            <a:r>
              <a:rPr lang="en-US" dirty="0" smtClean="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smtClean="0"/>
              <a:t>Insert Unit Identifier here (.png)</a:t>
            </a:r>
            <a:endParaRPr lang="en-US" dirty="0"/>
          </a:p>
        </p:txBody>
      </p:sp>
    </p:spTree>
    <p:extLst>
      <p:ext uri="{BB962C8B-B14F-4D97-AF65-F5344CB8AC3E}">
        <p14:creationId xmlns:p14="http://schemas.microsoft.com/office/powerpoint/2010/main" val="165786153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Footer">
    <p:spTree>
      <p:nvGrpSpPr>
        <p:cNvPr id="1" name=""/>
        <p:cNvGrpSpPr/>
        <p:nvPr/>
      </p:nvGrpSpPr>
      <p:grpSpPr>
        <a:xfrm>
          <a:off x="0" y="0"/>
          <a:ext cx="0" cy="0"/>
          <a:chOff x="0" y="0"/>
          <a:chExt cx="0" cy="0"/>
        </a:xfrm>
      </p:grpSpPr>
      <p:grpSp>
        <p:nvGrpSpPr>
          <p:cNvPr id="5" name="Group 4"/>
          <p:cNvGrpSpPr/>
          <p:nvPr userDrawn="1"/>
        </p:nvGrpSpPr>
        <p:grpSpPr>
          <a:xfrm>
            <a:off x="0" y="7372350"/>
            <a:ext cx="13817600" cy="400052"/>
            <a:chOff x="0" y="7372350"/>
            <a:chExt cx="13817600" cy="400052"/>
          </a:xfrm>
        </p:grpSpPr>
        <p:sp>
          <p:nvSpPr>
            <p:cNvPr id="6" name="Rectangle 5"/>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8" name="Rectangle 7"/>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Green">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976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losing Green Dots">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dirty="0" smtClean="0">
                <a:solidFill>
                  <a:schemeClr val="bg1"/>
                </a:solidFill>
                <a:latin typeface="+mj-lt"/>
              </a:rPr>
              <a:t>Thank you</a:t>
            </a:r>
            <a:endParaRPr lang="en-US" sz="6000" dirty="0">
              <a:solidFill>
                <a:schemeClr val="bg1"/>
              </a:solidFill>
              <a:latin typeface="+mj-lt"/>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t="6240" r="31394"/>
          <a:stretch/>
        </p:blipFill>
        <p:spPr>
          <a:xfrm>
            <a:off x="8406691" y="0"/>
            <a:ext cx="5410909" cy="7566210"/>
          </a:xfrm>
          <a:prstGeom prst="rect">
            <a:avLst/>
          </a:prstGeom>
        </p:spPr>
      </p:pic>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6239" y="6320940"/>
            <a:ext cx="3520440" cy="787424"/>
          </a:xfrm>
          <a:prstGeom prst="rect">
            <a:avLst/>
          </a:prstGeom>
        </p:spPr>
      </p:pic>
    </p:spTree>
    <p:extLst>
      <p:ext uri="{BB962C8B-B14F-4D97-AF65-F5344CB8AC3E}">
        <p14:creationId xmlns:p14="http://schemas.microsoft.com/office/powerpoint/2010/main" val="6748275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Green Ram">
    <p:bg>
      <p:bgPr>
        <a:solidFill>
          <a:schemeClr val="tx2"/>
        </a:solidFill>
        <a:effectLst/>
      </p:bgPr>
    </p:bg>
    <p:spTree>
      <p:nvGrpSpPr>
        <p:cNvPr id="1" name=""/>
        <p:cNvGrpSpPr/>
        <p:nvPr/>
      </p:nvGrpSpPr>
      <p:grpSpPr>
        <a:xfrm>
          <a:off x="0" y="0"/>
          <a:ext cx="0" cy="0"/>
          <a:chOff x="0" y="0"/>
          <a:chExt cx="0" cy="0"/>
        </a:xfrm>
      </p:grpSpPr>
      <p:sp>
        <p:nvSpPr>
          <p:cNvPr id="11" name="Title 1"/>
          <p:cNvSpPr txBox="1">
            <a:spLocks/>
          </p:cNvSpPr>
          <p:nvPr userDrawn="1"/>
        </p:nvSpPr>
        <p:spPr>
          <a:xfrm>
            <a:off x="729343" y="4199229"/>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dirty="0" smtClean="0">
                <a:solidFill>
                  <a:schemeClr val="bg1"/>
                </a:solidFill>
                <a:latin typeface="+mj-lt"/>
              </a:rPr>
              <a:t>Thank you</a:t>
            </a:r>
            <a:endParaRPr lang="en-US" sz="6000" dirty="0">
              <a:solidFill>
                <a:schemeClr val="bg1"/>
              </a:solidFill>
              <a:latin typeface="+mj-lt"/>
            </a:endParaRPr>
          </a:p>
        </p:txBody>
      </p:sp>
      <p:cxnSp>
        <p:nvCxnSpPr>
          <p:cNvPr id="13" name="Straight Connector 12"/>
          <p:cNvCxnSpPr/>
          <p:nvPr userDrawn="1"/>
        </p:nvCxnSpPr>
        <p:spPr>
          <a:xfrm>
            <a:off x="881743" y="5936778"/>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0"/>
            <a:ext cx="3520440" cy="787424"/>
          </a:xfrm>
          <a:prstGeom prst="rect">
            <a:avLst/>
          </a:prstGeom>
        </p:spPr>
      </p:pic>
      <p:pic>
        <p:nvPicPr>
          <p:cNvPr id="8" name="Picture 7"/>
          <p:cNvPicPr>
            <a:picLocks noChangeAspect="1"/>
          </p:cNvPicPr>
          <p:nvPr userDrawn="1"/>
        </p:nvPicPr>
        <p:blipFill rotWithShape="1">
          <a:blip r:embed="rId3"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White">
    <p:spTree>
      <p:nvGrpSpPr>
        <p:cNvPr id="1" name=""/>
        <p:cNvGrpSpPr/>
        <p:nvPr/>
      </p:nvGrpSpPr>
      <p:grpSpPr>
        <a:xfrm>
          <a:off x="0" y="0"/>
          <a:ext cx="0" cy="0"/>
          <a:chOff x="0" y="0"/>
          <a:chExt cx="0" cy="0"/>
        </a:xfrm>
      </p:grpSpPr>
      <p:sp>
        <p:nvSpPr>
          <p:cNvPr id="5" name="Title 1"/>
          <p:cNvSpPr txBox="1">
            <a:spLocks/>
          </p:cNvSpPr>
          <p:nvPr userDrawn="1"/>
        </p:nvSpPr>
        <p:spPr>
          <a:xfrm>
            <a:off x="729343" y="4198802"/>
            <a:ext cx="12561453" cy="1107996"/>
          </a:xfrm>
          <a:prstGeom prst="rect">
            <a:avLst/>
          </a:prstGeom>
        </p:spPr>
        <p:txBody>
          <a:bodyPr vert="horz" lIns="91440" tIns="91440" rIns="91440" bIns="91440" rtlCol="0" anchor="b" anchorCtr="0">
            <a:spAutoFit/>
          </a:bodyPr>
          <a:lstStyle>
            <a:lvl1pPr algn="l" defTabSz="509292" rtl="0" eaLnBrk="1" latinLnBrk="0" hangingPunct="1">
              <a:spcBef>
                <a:spcPct val="0"/>
              </a:spcBef>
              <a:buNone/>
              <a:defRPr sz="4000" kern="1200">
                <a:solidFill>
                  <a:schemeClr val="tx1"/>
                </a:solidFill>
                <a:latin typeface="Century Gothic" charset="0"/>
                <a:ea typeface="Century Gothic" charset="0"/>
                <a:cs typeface="Century Gothic" charset="0"/>
              </a:defRPr>
            </a:lvl1pPr>
          </a:lstStyle>
          <a:p>
            <a:r>
              <a:rPr lang="en-US" sz="6000" dirty="0" smtClean="0">
                <a:solidFill>
                  <a:schemeClr val="tx2"/>
                </a:solidFill>
                <a:latin typeface="+mj-lt"/>
              </a:rPr>
              <a:t>Thank you</a:t>
            </a:r>
            <a:endParaRPr lang="en-US" sz="6000" dirty="0">
              <a:solidFill>
                <a:schemeClr val="tx2"/>
              </a:solidFill>
              <a:latin typeface="+mj-lt"/>
            </a:endParaRPr>
          </a:p>
        </p:txBody>
      </p:sp>
      <p:cxnSp>
        <p:nvCxnSpPr>
          <p:cNvPr id="6" name="Straight Connector 5"/>
          <p:cNvCxnSpPr/>
          <p:nvPr userDrawn="1"/>
        </p:nvCxnSpPr>
        <p:spPr>
          <a:xfrm>
            <a:off x="881743" y="5936351"/>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6239" y="6320941"/>
            <a:ext cx="3520440" cy="787423"/>
          </a:xfrm>
          <a:prstGeom prst="rect">
            <a:avLst/>
          </a:prstGeom>
        </p:spPr>
      </p:pic>
    </p:spTree>
    <p:extLst>
      <p:ext uri="{BB962C8B-B14F-4D97-AF65-F5344CB8AC3E}">
        <p14:creationId xmlns:p14="http://schemas.microsoft.com/office/powerpoint/2010/main" val="130366036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27200" y="1700411"/>
            <a:ext cx="10363200" cy="2277547"/>
          </a:xfrm>
        </p:spPr>
        <p:txBody>
          <a:bodyPr anchor="b"/>
          <a:lstStyle>
            <a:lvl1pPr algn="ctr">
              <a:defRPr sz="6800"/>
            </a:lvl1pPr>
          </a:lstStyle>
          <a:p>
            <a:r>
              <a:rPr lang="en-US" smtClean="0"/>
              <a:t>Click to edit Master title style</a:t>
            </a:r>
            <a:endParaRPr lang="en-US"/>
          </a:p>
        </p:txBody>
      </p:sp>
      <p:sp>
        <p:nvSpPr>
          <p:cNvPr id="3" name="Subtitle 2"/>
          <p:cNvSpPr>
            <a:spLocks noGrp="1"/>
          </p:cNvSpPr>
          <p:nvPr>
            <p:ph type="subTitle" idx="1"/>
          </p:nvPr>
        </p:nvSpPr>
        <p:spPr>
          <a:xfrm>
            <a:off x="1727200" y="4082310"/>
            <a:ext cx="10363200" cy="686983"/>
          </a:xfrm>
        </p:spPr>
        <p:txBody>
          <a:bodyPr/>
          <a:lstStyle>
            <a:lvl1pPr marL="0" indent="0" algn="ctr">
              <a:buNone/>
              <a:defRPr sz="2720"/>
            </a:lvl1pPr>
            <a:lvl2pPr marL="518145" indent="0" algn="ctr">
              <a:buNone/>
              <a:defRPr sz="2267"/>
            </a:lvl2pPr>
            <a:lvl3pPr marL="1036290" indent="0" algn="ctr">
              <a:buNone/>
              <a:defRPr sz="2040"/>
            </a:lvl3pPr>
            <a:lvl4pPr marL="1554434" indent="0" algn="ctr">
              <a:buNone/>
              <a:defRPr sz="1813"/>
            </a:lvl4pPr>
            <a:lvl5pPr marL="2072579" indent="0" algn="ctr">
              <a:buNone/>
              <a:defRPr sz="1813"/>
            </a:lvl5pPr>
            <a:lvl6pPr marL="2590724" indent="0" algn="ctr">
              <a:buNone/>
              <a:defRPr sz="1813"/>
            </a:lvl6pPr>
            <a:lvl7pPr marL="3108869" indent="0" algn="ctr">
              <a:buNone/>
              <a:defRPr sz="1813"/>
            </a:lvl7pPr>
            <a:lvl8pPr marL="3627013" indent="0" algn="ctr">
              <a:buNone/>
              <a:defRPr sz="1813"/>
            </a:lvl8pPr>
            <a:lvl9pPr marL="4145158" indent="0" algn="ctr">
              <a:buNone/>
              <a:defRPr sz="1813"/>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AFE7E5-C142-4E0B-85AE-14760E29851D}" type="datetimeFigureOut">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4A5FEC-E4F8-4F9F-92DB-1B59EE6A7DD8}" type="slidenum">
              <a:rPr lang="en-US" smtClean="0"/>
              <a:t>‹#›</a:t>
            </a:fld>
            <a:endParaRPr lang="en-US"/>
          </a:p>
        </p:txBody>
      </p:sp>
    </p:spTree>
    <p:extLst>
      <p:ext uri="{BB962C8B-B14F-4D97-AF65-F5344CB8AC3E}">
        <p14:creationId xmlns:p14="http://schemas.microsoft.com/office/powerpoint/2010/main" val="20976458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AFE7E5-C142-4E0B-85AE-14760E29851D}" type="datetimeFigureOut">
              <a:rPr lang="en-US" smtClean="0"/>
              <a:t>9/6/2017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4A5FEC-E4F8-4F9F-92DB-1B59EE6A7DD8}" type="slidenum">
              <a:rPr lang="en-US" smtClean="0"/>
              <a:t>‹#›</a:t>
            </a:fld>
            <a:endParaRPr lang="en-US"/>
          </a:p>
        </p:txBody>
      </p:sp>
    </p:spTree>
    <p:extLst>
      <p:ext uri="{BB962C8B-B14F-4D97-AF65-F5344CB8AC3E}">
        <p14:creationId xmlns:p14="http://schemas.microsoft.com/office/powerpoint/2010/main" val="37717910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Green Ram CSU">
    <p:bg>
      <p:bgPr>
        <a:solidFill>
          <a:schemeClr val="tx2"/>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1949512"/>
          </a:xfrm>
        </p:spPr>
        <p:txBody>
          <a:bodyPr anchor="t" anchorCtr="0">
            <a:spAutoFit/>
          </a:bodyPr>
          <a:lstStyle>
            <a:lvl1pPr marL="0" indent="0">
              <a:lnSpc>
                <a:spcPct val="100000"/>
              </a:lnSpc>
              <a:spcBef>
                <a:spcPts val="0"/>
              </a:spcBef>
              <a:spcAft>
                <a:spcPts val="0"/>
              </a:spcAft>
              <a:buNone/>
              <a:defRPr sz="6000">
                <a:solidFill>
                  <a:schemeClr val="bg1"/>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smtClean="0"/>
              <a:t>Title of Presentation </a:t>
            </a:r>
            <a:br>
              <a:rPr lang="en-US" dirty="0" smtClean="0"/>
            </a:br>
            <a:r>
              <a:rPr lang="en-US" dirty="0" smtClean="0"/>
              <a:t>Goes Here</a:t>
            </a:r>
            <a:endParaRPr lang="en-US" dirty="0"/>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smtClean="0"/>
              <a:t>Subheadline</a:t>
            </a:r>
            <a:r>
              <a:rPr lang="en-US" dirty="0" smtClean="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27882" y="6733969"/>
            <a:ext cx="3520440" cy="787424"/>
          </a:xfrm>
          <a:prstGeom prst="rect">
            <a:avLst/>
          </a:prstGeom>
        </p:spPr>
      </p:pic>
    </p:spTree>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Green Ram UnitID">
    <p:bg>
      <p:bgPr>
        <a:solidFill>
          <a:schemeClr val="tx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hqprint">
            <a:alphaModFix amt="8000"/>
            <a:extLst>
              <a:ext uri="{28A0092B-C50C-407E-A947-70E740481C1C}">
                <a14:useLocalDpi xmlns:a14="http://schemas.microsoft.com/office/drawing/2010/main"/>
              </a:ext>
            </a:extLst>
          </a:blip>
          <a:srcRect t="14710" r="30639" b="6933"/>
          <a:stretch/>
        </p:blipFill>
        <p:spPr>
          <a:xfrm>
            <a:off x="6937515" y="-1"/>
            <a:ext cx="6880085" cy="7772401"/>
          </a:xfrm>
          <a:prstGeom prst="rect">
            <a:avLst/>
          </a:prstGeom>
        </p:spPr>
      </p:pic>
      <p:sp>
        <p:nvSpPr>
          <p:cNvPr id="4" name="Text Placeholder 8"/>
          <p:cNvSpPr>
            <a:spLocks noGrp="1"/>
          </p:cNvSpPr>
          <p:nvPr>
            <p:ph type="body" sz="quarter" idx="11" hasCustomPrompt="1"/>
          </p:nvPr>
        </p:nvSpPr>
        <p:spPr>
          <a:xfrm>
            <a:off x="628075" y="2695562"/>
            <a:ext cx="12561453" cy="1949512"/>
          </a:xfrm>
        </p:spPr>
        <p:txBody>
          <a:bodyPr anchor="t" anchorCtr="0">
            <a:spAutoFit/>
          </a:bodyPr>
          <a:lstStyle>
            <a:lvl1pPr marL="0" indent="0">
              <a:lnSpc>
                <a:spcPct val="100000"/>
              </a:lnSpc>
              <a:spcBef>
                <a:spcPts val="0"/>
              </a:spcBef>
              <a:spcAft>
                <a:spcPts val="0"/>
              </a:spcAft>
              <a:buNone/>
              <a:defRPr sz="6000">
                <a:solidFill>
                  <a:schemeClr val="bg1"/>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smtClean="0"/>
              <a:t>Title of Presentation </a:t>
            </a:r>
            <a:br>
              <a:rPr lang="en-US" dirty="0" smtClean="0"/>
            </a:br>
            <a:r>
              <a:rPr lang="en-US" dirty="0" smtClean="0"/>
              <a:t>Goes Here</a:t>
            </a:r>
            <a:endParaRPr lang="en-US" dirty="0"/>
          </a:p>
        </p:txBody>
      </p:sp>
      <p:sp>
        <p:nvSpPr>
          <p:cNvPr id="10" name="Text Placeholder 10"/>
          <p:cNvSpPr>
            <a:spLocks noGrp="1"/>
          </p:cNvSpPr>
          <p:nvPr>
            <p:ph type="body" sz="quarter" idx="12" hasCustomPrompt="1"/>
          </p:nvPr>
        </p:nvSpPr>
        <p:spPr>
          <a:xfrm>
            <a:off x="628074" y="5369311"/>
            <a:ext cx="12561452" cy="472185"/>
          </a:xfrm>
        </p:spPr>
        <p:txBody>
          <a:bodyPr>
            <a:spAutoFit/>
          </a:bodyPr>
          <a:lstStyle>
            <a:lvl1pPr marL="0" indent="0">
              <a:buNone/>
              <a:defRPr sz="1600">
                <a:solidFill>
                  <a:schemeClr val="bg1"/>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smtClean="0"/>
              <a:t>Subheadline</a:t>
            </a:r>
            <a:r>
              <a:rPr lang="en-US" dirty="0" smtClean="0"/>
              <a:t>, name or date goes here</a:t>
            </a:r>
          </a:p>
        </p:txBody>
      </p:sp>
      <p:cxnSp>
        <p:nvCxnSpPr>
          <p:cNvPr id="3" name="Straight Connector 2"/>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3" hasCustomPrompt="1"/>
          </p:nvPr>
        </p:nvSpPr>
        <p:spPr>
          <a:xfrm>
            <a:off x="9986681" y="6869532"/>
            <a:ext cx="3202843" cy="512064"/>
          </a:xfrm>
        </p:spPr>
        <p:txBody>
          <a:bodyPr anchor="ctr" anchorCtr="0">
            <a:noAutofit/>
          </a:bodyPr>
          <a:lstStyle>
            <a:lvl1pPr marL="0" indent="0" algn="ctr">
              <a:buNone/>
              <a:defRPr sz="1600" baseline="0">
                <a:solidFill>
                  <a:schemeClr val="bg1"/>
                </a:solidFill>
              </a:defRPr>
            </a:lvl1pPr>
          </a:lstStyle>
          <a:p>
            <a:r>
              <a:rPr lang="en-US" dirty="0" smtClean="0"/>
              <a:t>Insert Unit Identifier here (.png)</a:t>
            </a:r>
            <a:endParaRPr lang="en-US" dirty="0"/>
          </a:p>
        </p:txBody>
      </p:sp>
    </p:spTree>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hite CSU">
    <p:spTree>
      <p:nvGrpSpPr>
        <p:cNvPr id="1" name=""/>
        <p:cNvGrpSpPr/>
        <p:nvPr/>
      </p:nvGrpSpPr>
      <p:grpSpPr>
        <a:xfrm>
          <a:off x="0" y="0"/>
          <a:ext cx="0" cy="0"/>
          <a:chOff x="0" y="0"/>
          <a:chExt cx="0" cy="0"/>
        </a:xfrm>
      </p:grpSpPr>
      <p:sp>
        <p:nvSpPr>
          <p:cNvPr id="2" name="TextBox 1"/>
          <p:cNvSpPr txBox="1"/>
          <p:nvPr userDrawn="1"/>
        </p:nvSpPr>
        <p:spPr>
          <a:xfrm>
            <a:off x="-1349192" y="1236134"/>
            <a:ext cx="184731" cy="515077"/>
          </a:xfrm>
          <a:prstGeom prst="rect">
            <a:avLst/>
          </a:prstGeom>
          <a:noFill/>
        </p:spPr>
        <p:txBody>
          <a:bodyPr wrap="none" rtlCol="0">
            <a:spAutoFit/>
          </a:bodyPr>
          <a:lstStyle/>
          <a:p>
            <a:endParaRPr lang="en-US" sz="2747" dirty="0"/>
          </a:p>
        </p:txBody>
      </p:sp>
      <p:sp>
        <p:nvSpPr>
          <p:cNvPr id="3" name="TextBox 2"/>
          <p:cNvSpPr txBox="1"/>
          <p:nvPr userDrawn="1"/>
        </p:nvSpPr>
        <p:spPr>
          <a:xfrm>
            <a:off x="-2093575" y="-474133"/>
            <a:ext cx="184731" cy="515077"/>
          </a:xfrm>
          <a:prstGeom prst="rect">
            <a:avLst/>
          </a:prstGeom>
          <a:noFill/>
        </p:spPr>
        <p:txBody>
          <a:bodyPr wrap="none" rtlCol="0">
            <a:spAutoFit/>
          </a:bodyPr>
          <a:lstStyle/>
          <a:p>
            <a:endParaRPr lang="en-US" sz="2747" dirty="0"/>
          </a:p>
        </p:txBody>
      </p:sp>
      <p:sp>
        <p:nvSpPr>
          <p:cNvPr id="5" name="TextBox 4"/>
          <p:cNvSpPr txBox="1"/>
          <p:nvPr userDrawn="1"/>
        </p:nvSpPr>
        <p:spPr>
          <a:xfrm>
            <a:off x="-2186621" y="-795867"/>
            <a:ext cx="184731" cy="515077"/>
          </a:xfrm>
          <a:prstGeom prst="rect">
            <a:avLst/>
          </a:prstGeom>
          <a:noFill/>
        </p:spPr>
        <p:txBody>
          <a:bodyPr wrap="none" rtlCol="0">
            <a:spAutoFit/>
          </a:bodyPr>
          <a:lstStyle/>
          <a:p>
            <a:endParaRPr lang="en-US" sz="2747" dirty="0"/>
          </a:p>
        </p:txBody>
      </p:sp>
      <p:sp>
        <p:nvSpPr>
          <p:cNvPr id="10" name="Text Placeholder 8"/>
          <p:cNvSpPr>
            <a:spLocks noGrp="1"/>
          </p:cNvSpPr>
          <p:nvPr>
            <p:ph type="body" sz="quarter" idx="13"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a:solidFill>
                  <a:schemeClr val="tx2"/>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smtClean="0"/>
              <a:t>Title of Presentation </a:t>
            </a:r>
            <a:br>
              <a:rPr lang="en-US" dirty="0" smtClean="0"/>
            </a:br>
            <a:r>
              <a:rPr lang="en-US" dirty="0" smtClean="0"/>
              <a:t>Goes Here</a:t>
            </a:r>
            <a:endParaRPr lang="en-US" dirty="0"/>
          </a:p>
        </p:txBody>
      </p:sp>
      <p:sp>
        <p:nvSpPr>
          <p:cNvPr id="12" name="Text Placeholder 10"/>
          <p:cNvSpPr>
            <a:spLocks noGrp="1"/>
          </p:cNvSpPr>
          <p:nvPr>
            <p:ph type="body" sz="quarter" idx="14" hasCustomPrompt="1"/>
          </p:nvPr>
        </p:nvSpPr>
        <p:spPr>
          <a:xfrm>
            <a:off x="628074" y="5369311"/>
            <a:ext cx="12561452" cy="480131"/>
          </a:xfrm>
        </p:spPr>
        <p:txBody>
          <a:bodyPr>
            <a:spAutoFit/>
          </a:bodyPr>
          <a:lstStyle>
            <a:lvl1pPr marL="0" indent="0">
              <a:buNone/>
              <a:defRPr sz="1600">
                <a:solidFill>
                  <a:schemeClr val="tx2"/>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smtClean="0"/>
              <a:t>Subheadline</a:t>
            </a:r>
            <a:r>
              <a:rPr lang="en-US" dirty="0" smtClean="0"/>
              <a:t>, name or date goes here</a:t>
            </a:r>
          </a:p>
        </p:txBody>
      </p:sp>
      <p:cxnSp>
        <p:nvCxnSpPr>
          <p:cNvPr id="15" name="Straight Connector 14"/>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27882" y="6733969"/>
            <a:ext cx="3520440" cy="787423"/>
          </a:xfrm>
          <a:prstGeom prst="rect">
            <a:avLst/>
          </a:prstGeom>
        </p:spPr>
      </p:pic>
    </p:spTree>
    <p:extLst>
      <p:ext uri="{BB962C8B-B14F-4D97-AF65-F5344CB8AC3E}">
        <p14:creationId xmlns:p14="http://schemas.microsoft.com/office/powerpoint/2010/main" val="9356558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hite UnitID">
    <p:spTree>
      <p:nvGrpSpPr>
        <p:cNvPr id="1" name=""/>
        <p:cNvGrpSpPr/>
        <p:nvPr/>
      </p:nvGrpSpPr>
      <p:grpSpPr>
        <a:xfrm>
          <a:off x="0" y="0"/>
          <a:ext cx="0" cy="0"/>
          <a:chOff x="0" y="0"/>
          <a:chExt cx="0" cy="0"/>
        </a:xfrm>
      </p:grpSpPr>
      <p:sp>
        <p:nvSpPr>
          <p:cNvPr id="2" name="TextBox 1"/>
          <p:cNvSpPr txBox="1"/>
          <p:nvPr userDrawn="1"/>
        </p:nvSpPr>
        <p:spPr>
          <a:xfrm>
            <a:off x="-1349192" y="1236134"/>
            <a:ext cx="184731" cy="515077"/>
          </a:xfrm>
          <a:prstGeom prst="rect">
            <a:avLst/>
          </a:prstGeom>
          <a:noFill/>
        </p:spPr>
        <p:txBody>
          <a:bodyPr wrap="none" rtlCol="0">
            <a:spAutoFit/>
          </a:bodyPr>
          <a:lstStyle/>
          <a:p>
            <a:endParaRPr lang="en-US" sz="2747" dirty="0"/>
          </a:p>
        </p:txBody>
      </p:sp>
      <p:sp>
        <p:nvSpPr>
          <p:cNvPr id="3" name="TextBox 2"/>
          <p:cNvSpPr txBox="1"/>
          <p:nvPr userDrawn="1"/>
        </p:nvSpPr>
        <p:spPr>
          <a:xfrm>
            <a:off x="-2093575" y="-474133"/>
            <a:ext cx="184731" cy="515077"/>
          </a:xfrm>
          <a:prstGeom prst="rect">
            <a:avLst/>
          </a:prstGeom>
          <a:noFill/>
        </p:spPr>
        <p:txBody>
          <a:bodyPr wrap="none" rtlCol="0">
            <a:spAutoFit/>
          </a:bodyPr>
          <a:lstStyle/>
          <a:p>
            <a:endParaRPr lang="en-US" sz="2747" dirty="0"/>
          </a:p>
        </p:txBody>
      </p:sp>
      <p:sp>
        <p:nvSpPr>
          <p:cNvPr id="5" name="TextBox 4"/>
          <p:cNvSpPr txBox="1"/>
          <p:nvPr userDrawn="1"/>
        </p:nvSpPr>
        <p:spPr>
          <a:xfrm>
            <a:off x="-2186621" y="-795867"/>
            <a:ext cx="184731" cy="515077"/>
          </a:xfrm>
          <a:prstGeom prst="rect">
            <a:avLst/>
          </a:prstGeom>
          <a:noFill/>
        </p:spPr>
        <p:txBody>
          <a:bodyPr wrap="none" rtlCol="0">
            <a:spAutoFit/>
          </a:bodyPr>
          <a:lstStyle/>
          <a:p>
            <a:endParaRPr lang="en-US" sz="2747" dirty="0"/>
          </a:p>
        </p:txBody>
      </p:sp>
      <p:sp>
        <p:nvSpPr>
          <p:cNvPr id="10" name="Text Placeholder 8"/>
          <p:cNvSpPr>
            <a:spLocks noGrp="1"/>
          </p:cNvSpPr>
          <p:nvPr>
            <p:ph type="body" sz="quarter" idx="13" hasCustomPrompt="1"/>
          </p:nvPr>
        </p:nvSpPr>
        <p:spPr>
          <a:xfrm>
            <a:off x="628075" y="2695562"/>
            <a:ext cx="12561453" cy="2031325"/>
          </a:xfrm>
        </p:spPr>
        <p:txBody>
          <a:bodyPr anchor="t" anchorCtr="0">
            <a:spAutoFit/>
          </a:bodyPr>
          <a:lstStyle>
            <a:lvl1pPr marL="0" indent="0">
              <a:lnSpc>
                <a:spcPct val="100000"/>
              </a:lnSpc>
              <a:spcBef>
                <a:spcPts val="0"/>
              </a:spcBef>
              <a:spcAft>
                <a:spcPts val="0"/>
              </a:spcAft>
              <a:buNone/>
              <a:defRPr sz="6000">
                <a:solidFill>
                  <a:schemeClr val="tx2"/>
                </a:solidFill>
                <a:latin typeface="+mj-lt"/>
              </a:defRPr>
            </a:lvl1pPr>
            <a:lvl2pPr marL="699614" indent="0">
              <a:buNone/>
              <a:defRPr sz="5495">
                <a:solidFill>
                  <a:schemeClr val="bg1"/>
                </a:solidFill>
                <a:latin typeface="+mj-lt"/>
              </a:defRPr>
            </a:lvl2pPr>
            <a:lvl3pPr marL="1399233" indent="0">
              <a:buNone/>
              <a:defRPr sz="5495">
                <a:solidFill>
                  <a:schemeClr val="bg1"/>
                </a:solidFill>
                <a:latin typeface="+mj-lt"/>
              </a:defRPr>
            </a:lvl3pPr>
            <a:lvl4pPr marL="2098847" indent="0">
              <a:buNone/>
              <a:defRPr sz="5495">
                <a:solidFill>
                  <a:schemeClr val="bg1"/>
                </a:solidFill>
                <a:latin typeface="+mj-lt"/>
              </a:defRPr>
            </a:lvl4pPr>
            <a:lvl5pPr marL="2798465" indent="0">
              <a:buNone/>
              <a:defRPr sz="5495">
                <a:solidFill>
                  <a:schemeClr val="bg1"/>
                </a:solidFill>
                <a:latin typeface="+mj-lt"/>
              </a:defRPr>
            </a:lvl5pPr>
          </a:lstStyle>
          <a:p>
            <a:pPr lvl="0"/>
            <a:r>
              <a:rPr lang="en-US" dirty="0" smtClean="0"/>
              <a:t>Title of Presentation </a:t>
            </a:r>
            <a:br>
              <a:rPr lang="en-US" dirty="0" smtClean="0"/>
            </a:br>
            <a:r>
              <a:rPr lang="en-US" dirty="0" smtClean="0"/>
              <a:t>Goes Here</a:t>
            </a:r>
            <a:endParaRPr lang="en-US" dirty="0"/>
          </a:p>
        </p:txBody>
      </p:sp>
      <p:sp>
        <p:nvSpPr>
          <p:cNvPr id="12" name="Text Placeholder 10"/>
          <p:cNvSpPr>
            <a:spLocks noGrp="1"/>
          </p:cNvSpPr>
          <p:nvPr>
            <p:ph type="body" sz="quarter" idx="14" hasCustomPrompt="1"/>
          </p:nvPr>
        </p:nvSpPr>
        <p:spPr>
          <a:xfrm>
            <a:off x="628074" y="5369311"/>
            <a:ext cx="12561452" cy="480131"/>
          </a:xfrm>
        </p:spPr>
        <p:txBody>
          <a:bodyPr>
            <a:spAutoFit/>
          </a:bodyPr>
          <a:lstStyle>
            <a:lvl1pPr marL="0" indent="0">
              <a:buNone/>
              <a:defRPr sz="1600">
                <a:solidFill>
                  <a:schemeClr val="tx2"/>
                </a:solidFill>
              </a:defRPr>
            </a:lvl1pPr>
            <a:lvl2pPr marL="699614" indent="0">
              <a:buNone/>
              <a:defRPr/>
            </a:lvl2pPr>
            <a:lvl3pPr marL="1399233" indent="0">
              <a:buNone/>
              <a:defRPr/>
            </a:lvl3pPr>
            <a:lvl4pPr marL="2098847" indent="0">
              <a:buNone/>
              <a:defRPr/>
            </a:lvl4pPr>
            <a:lvl5pPr marL="2798465" indent="0">
              <a:buNone/>
              <a:defRPr/>
            </a:lvl5pPr>
          </a:lstStyle>
          <a:p>
            <a:pPr lvl="0"/>
            <a:r>
              <a:rPr lang="en-US" dirty="0" err="1" smtClean="0"/>
              <a:t>Subheadline</a:t>
            </a:r>
            <a:r>
              <a:rPr lang="en-US" dirty="0" smtClean="0"/>
              <a:t>, name or date goes here</a:t>
            </a:r>
          </a:p>
        </p:txBody>
      </p:sp>
      <p:cxnSp>
        <p:nvCxnSpPr>
          <p:cNvPr id="15" name="Straight Connector 14"/>
          <p:cNvCxnSpPr/>
          <p:nvPr userDrawn="1"/>
        </p:nvCxnSpPr>
        <p:spPr>
          <a:xfrm>
            <a:off x="729343" y="5122227"/>
            <a:ext cx="911198" cy="0"/>
          </a:xfrm>
          <a:prstGeom prst="line">
            <a:avLst/>
          </a:prstGeom>
          <a:ln w="28575">
            <a:solidFill>
              <a:schemeClr val="bg2"/>
            </a:solidFill>
          </a:ln>
          <a:effectLst/>
        </p:spPr>
        <p:style>
          <a:lnRef idx="2">
            <a:schemeClr val="accent1"/>
          </a:lnRef>
          <a:fillRef idx="0">
            <a:schemeClr val="accent1"/>
          </a:fillRef>
          <a:effectRef idx="1">
            <a:schemeClr val="accent1"/>
          </a:effectRef>
          <a:fontRef idx="minor">
            <a:schemeClr val="tx1"/>
          </a:fontRef>
        </p:style>
      </p:cxnSp>
      <p:sp>
        <p:nvSpPr>
          <p:cNvPr id="9" name="Picture Placeholder 4"/>
          <p:cNvSpPr>
            <a:spLocks noGrp="1"/>
          </p:cNvSpPr>
          <p:nvPr>
            <p:ph type="pic" sz="quarter" idx="15" hasCustomPrompt="1"/>
          </p:nvPr>
        </p:nvSpPr>
        <p:spPr>
          <a:xfrm>
            <a:off x="9986681" y="6869532"/>
            <a:ext cx="3202843" cy="512064"/>
          </a:xfrm>
        </p:spPr>
        <p:txBody>
          <a:bodyPr anchor="ctr" anchorCtr="0">
            <a:noAutofit/>
          </a:bodyPr>
          <a:lstStyle>
            <a:lvl1pPr marL="0" indent="0" algn="ctr">
              <a:buNone/>
              <a:defRPr sz="1600" baseline="0">
                <a:solidFill>
                  <a:schemeClr val="tx1">
                    <a:lumMod val="60000"/>
                    <a:lumOff val="40000"/>
                  </a:schemeClr>
                </a:solidFill>
              </a:defRPr>
            </a:lvl1pPr>
          </a:lstStyle>
          <a:p>
            <a:r>
              <a:rPr lang="en-US" dirty="0" smtClean="0"/>
              <a:t>Insert Unit Identifier here (.png)</a:t>
            </a:r>
            <a:endParaRPr lang="en-US" dirty="0"/>
          </a:p>
        </p:txBody>
      </p:sp>
    </p:spTree>
    <p:extLst>
      <p:ext uri="{BB962C8B-B14F-4D97-AF65-F5344CB8AC3E}">
        <p14:creationId xmlns:p14="http://schemas.microsoft.com/office/powerpoint/2010/main" val="80730556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628075" y="905259"/>
            <a:ext cx="12561453" cy="1015663"/>
          </a:xfrm>
          <a:prstGeom prst="rect">
            <a:avLst/>
          </a:prstGeom>
        </p:spPr>
        <p:txBody>
          <a:bodyPr vert="horz" lIns="91440" tIns="91440" rIns="91440" bIns="91440" rtlCol="0" anchor="b" anchorCtr="0">
            <a:spAutoFit/>
          </a:bodyPr>
          <a:lstStyle/>
          <a:p>
            <a:r>
              <a:rPr lang="en-US" dirty="0" smtClean="0"/>
              <a:t>Headline Copy Goes Here</a:t>
            </a:r>
            <a:endParaRPr lang="en-US" dirty="0"/>
          </a:p>
        </p:txBody>
      </p:sp>
      <p:sp>
        <p:nvSpPr>
          <p:cNvPr id="25" name="Text Placeholder 24"/>
          <p:cNvSpPr>
            <a:spLocks noGrp="1"/>
          </p:cNvSpPr>
          <p:nvPr>
            <p:ph type="body" sz="quarter" idx="10"/>
          </p:nvPr>
        </p:nvSpPr>
        <p:spPr>
          <a:xfrm>
            <a:off x="628075" y="2487883"/>
            <a:ext cx="12561453" cy="2015552"/>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4" name="Group 3"/>
          <p:cNvGrpSpPr/>
          <p:nvPr userDrawn="1"/>
        </p:nvGrpSpPr>
        <p:grpSpPr>
          <a:xfrm>
            <a:off x="0" y="7372350"/>
            <a:ext cx="13817600" cy="400052"/>
            <a:chOff x="0" y="7372350"/>
            <a:chExt cx="13817600" cy="400052"/>
          </a:xfrm>
        </p:grpSpPr>
        <p:sp>
          <p:nvSpPr>
            <p:cNvPr id="2" name="Rectangle 1"/>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7" name="Rectangle 6"/>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5924105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0"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smtClean="0"/>
              <a:t>Headline Copy Goes Here</a:t>
            </a:r>
            <a:endParaRPr lang="en-US" dirty="0"/>
          </a:p>
        </p:txBody>
      </p:sp>
      <p:grpSp>
        <p:nvGrpSpPr>
          <p:cNvPr id="6" name="Group 5"/>
          <p:cNvGrpSpPr/>
          <p:nvPr userDrawn="1"/>
        </p:nvGrpSpPr>
        <p:grpSpPr>
          <a:xfrm>
            <a:off x="0" y="7372350"/>
            <a:ext cx="13817600" cy="400052"/>
            <a:chOff x="0" y="7372350"/>
            <a:chExt cx="13817600" cy="400052"/>
          </a:xfrm>
        </p:grpSpPr>
        <p:sp>
          <p:nvSpPr>
            <p:cNvPr id="7" name="Rectangle 6"/>
            <p:cNvSpPr/>
            <p:nvPr userDrawn="1"/>
          </p:nvSpPr>
          <p:spPr>
            <a:xfrm>
              <a:off x="0" y="7372350"/>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1"/>
              <a:ext cx="1788557" cy="400050"/>
            </a:xfrm>
            <a:prstGeom prst="rect">
              <a:avLst/>
            </a:prstGeom>
          </p:spPr>
        </p:pic>
        <p:sp>
          <p:nvSpPr>
            <p:cNvPr id="9" name="Rectangle 8"/>
            <p:cNvSpPr/>
            <p:nvPr userDrawn="1"/>
          </p:nvSpPr>
          <p:spPr>
            <a:xfrm>
              <a:off x="0" y="7372351"/>
              <a:ext cx="13817600" cy="4000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257" y="7372352"/>
              <a:ext cx="1788557" cy="400050"/>
            </a:xfrm>
            <a:prstGeom prst="rect">
              <a:avLst/>
            </a:prstGeom>
          </p:spPr>
        </p:pic>
      </p:grpSp>
    </p:spTree>
    <p:extLst>
      <p:ext uri="{BB962C8B-B14F-4D97-AF65-F5344CB8AC3E}">
        <p14:creationId xmlns:p14="http://schemas.microsoft.com/office/powerpoint/2010/main" val="68593830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Green">
    <p:bg>
      <p:bgRef idx="1001">
        <a:schemeClr val="bg2"/>
      </p:bgRef>
    </p:bg>
    <p:spTree>
      <p:nvGrpSpPr>
        <p:cNvPr id="1" name=""/>
        <p:cNvGrpSpPr/>
        <p:nvPr/>
      </p:nvGrpSpPr>
      <p:grpSpPr>
        <a:xfrm>
          <a:off x="0" y="0"/>
          <a:ext cx="0" cy="0"/>
          <a:chOff x="0" y="0"/>
          <a:chExt cx="0" cy="0"/>
        </a:xfrm>
      </p:grpSpPr>
      <p:sp>
        <p:nvSpPr>
          <p:cNvPr id="20" name="Title Placeholder 1"/>
          <p:cNvSpPr>
            <a:spLocks noGrp="1"/>
          </p:cNvSpPr>
          <p:nvPr>
            <p:ph type="title" hasCustomPrompt="1"/>
          </p:nvPr>
        </p:nvSpPr>
        <p:spPr>
          <a:xfrm>
            <a:off x="3445328" y="2799373"/>
            <a:ext cx="9744199" cy="1015663"/>
          </a:xfrm>
          <a:prstGeom prst="rect">
            <a:avLst/>
          </a:prstGeom>
        </p:spPr>
        <p:txBody>
          <a:bodyPr vert="horz" wrap="square" lIns="91440" tIns="91440" rIns="91440" bIns="91440" rtlCol="0" anchor="b" anchorCtr="0">
            <a:spAutoFit/>
          </a:bodyPr>
          <a:lstStyle>
            <a:lvl1pPr>
              <a:defRPr>
                <a:solidFill>
                  <a:schemeClr val="tx1"/>
                </a:solidFill>
              </a:defRPr>
            </a:lvl1pPr>
          </a:lstStyle>
          <a:p>
            <a:r>
              <a:rPr lang="en-US" dirty="0" smtClean="0"/>
              <a:t>Section Header Goes Here</a:t>
            </a:r>
            <a:endParaRPr lang="en-US" dirty="0"/>
          </a:p>
        </p:txBody>
      </p:sp>
      <p:sp>
        <p:nvSpPr>
          <p:cNvPr id="7" name="Text Placeholder 24"/>
          <p:cNvSpPr>
            <a:spLocks noGrp="1"/>
          </p:cNvSpPr>
          <p:nvPr>
            <p:ph type="body" sz="quarter" idx="10" hasCustomPrompt="1"/>
          </p:nvPr>
        </p:nvSpPr>
        <p:spPr>
          <a:xfrm>
            <a:off x="3445328" y="4381997"/>
            <a:ext cx="9744199" cy="517065"/>
          </a:xfrm>
        </p:spPr>
        <p:txBody>
          <a:bodyPr wrap="square">
            <a:spAutoFit/>
          </a:bodyPr>
          <a:lstStyle>
            <a:lvl1pPr marL="0" indent="0">
              <a:buNone/>
              <a:defRPr baseline="0">
                <a:solidFill>
                  <a:schemeClr val="tx1"/>
                </a:solidFill>
              </a:defRPr>
            </a:lvl1pPr>
          </a:lstStyle>
          <a:p>
            <a:pPr lvl="0"/>
            <a:r>
              <a:rPr lang="en-US" dirty="0" smtClean="0"/>
              <a:t>Section subhead goes here</a:t>
            </a:r>
          </a:p>
        </p:txBody>
      </p:sp>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79831" t="28562" b="11534"/>
          <a:stretch/>
        </p:blipFill>
        <p:spPr>
          <a:xfrm>
            <a:off x="0" y="0"/>
            <a:ext cx="2572932" cy="7772400"/>
          </a:xfrm>
          <a:prstGeom prst="rect">
            <a:avLst/>
          </a:prstGeom>
        </p:spPr>
      </p:pic>
    </p:spTree>
    <p:extLst>
      <p:ext uri="{BB962C8B-B14F-4D97-AF65-F5344CB8AC3E}">
        <p14:creationId xmlns:p14="http://schemas.microsoft.com/office/powerpoint/2010/main" val="15713213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075" y="905259"/>
            <a:ext cx="12561453" cy="1015663"/>
          </a:xfrm>
          <a:prstGeom prst="rect">
            <a:avLst/>
          </a:prstGeom>
        </p:spPr>
        <p:txBody>
          <a:bodyPr vert="horz" lIns="91440" tIns="91440" rIns="91440" bIns="91440" rtlCol="0" anchor="b" anchorCtr="0">
            <a:spAutoFit/>
          </a:bodyPr>
          <a:lstStyle/>
          <a:p>
            <a:r>
              <a:rPr lang="en-US" dirty="0" smtClean="0"/>
              <a:t>Headline Copy Goes Here</a:t>
            </a:r>
            <a:endParaRPr lang="en-US" dirty="0"/>
          </a:p>
        </p:txBody>
      </p:sp>
      <p:sp>
        <p:nvSpPr>
          <p:cNvPr id="3" name="Text Placeholder 2"/>
          <p:cNvSpPr>
            <a:spLocks noGrp="1"/>
          </p:cNvSpPr>
          <p:nvPr>
            <p:ph type="body" idx="1"/>
          </p:nvPr>
        </p:nvSpPr>
        <p:spPr>
          <a:xfrm>
            <a:off x="628074" y="2487883"/>
            <a:ext cx="12561453" cy="3093154"/>
          </a:xfrm>
          <a:prstGeom prst="rect">
            <a:avLst/>
          </a:prstGeom>
        </p:spPr>
        <p:txBody>
          <a:bodyPr vert="horz" lIns="91440" tIns="91440" rIns="91440"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0"/>
            <a:r>
              <a:rPr lang="en-US" dirty="0" smtClean="0"/>
              <a:t>Click to edit Master text styles</a:t>
            </a:r>
          </a:p>
          <a:p>
            <a:pPr lvl="0"/>
            <a:r>
              <a:rPr lang="en-US" dirty="0" smtClean="0"/>
              <a:t>Click to edit Master text styles</a:t>
            </a:r>
          </a:p>
          <a:p>
            <a:pPr lvl="0"/>
            <a:r>
              <a:rPr lang="en-US" dirty="0" smtClean="0"/>
              <a:t>Click to edit Master text styles</a:t>
            </a:r>
          </a:p>
        </p:txBody>
      </p:sp>
    </p:spTree>
    <p:extLst>
      <p:ext uri="{BB962C8B-B14F-4D97-AF65-F5344CB8AC3E}">
        <p14:creationId xmlns:p14="http://schemas.microsoft.com/office/powerpoint/2010/main" val="3965733437"/>
      </p:ext>
    </p:extLst>
  </p:cSld>
  <p:clrMap bg1="lt1" tx1="dk1" bg2="lt2" tx2="dk2" accent1="accent1" accent2="accent2" accent3="accent3" accent4="accent4" accent5="accent5" accent6="accent6" hlink="hlink" folHlink="folHlink"/>
  <p:sldLayoutIdLst>
    <p:sldLayoutId id="2147483674" r:id="rId1"/>
    <p:sldLayoutId id="2147483678" r:id="rId2"/>
    <p:sldLayoutId id="2147483689" r:id="rId3"/>
    <p:sldLayoutId id="2147483690" r:id="rId4"/>
    <p:sldLayoutId id="2147483665" r:id="rId5"/>
    <p:sldLayoutId id="2147483679" r:id="rId6"/>
    <p:sldLayoutId id="2147483649" r:id="rId7"/>
    <p:sldLayoutId id="2147483666" r:id="rId8"/>
    <p:sldLayoutId id="2147483668" r:id="rId9"/>
    <p:sldLayoutId id="2147483683" r:id="rId10"/>
    <p:sldLayoutId id="2147483687" r:id="rId11"/>
    <p:sldLayoutId id="2147483688" r:id="rId12"/>
    <p:sldLayoutId id="2147483669" r:id="rId13"/>
    <p:sldLayoutId id="2147483650" r:id="rId14"/>
    <p:sldLayoutId id="2147483686" r:id="rId15"/>
    <p:sldLayoutId id="2147483661" r:id="rId16"/>
    <p:sldLayoutId id="2147483680" r:id="rId17"/>
    <p:sldLayoutId id="2147483670" r:id="rId18"/>
    <p:sldLayoutId id="2147483681" r:id="rId19"/>
    <p:sldLayoutId id="2147483691" r:id="rId20"/>
    <p:sldLayoutId id="2147483682" r:id="rId21"/>
    <p:sldLayoutId id="2147483677" r:id="rId22"/>
    <p:sldLayoutId id="2147483692" r:id="rId23"/>
    <p:sldLayoutId id="2147483672" r:id="rId24"/>
    <p:sldLayoutId id="2147483693" r:id="rId25"/>
    <p:sldLayoutId id="2147483694" r:id="rId26"/>
  </p:sldLayoutIdLst>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txStyles>
    <p:title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p:titleStyle>
    <p:body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p:bodyStyle>
    <p:otherStyle>
      <a:defPPr>
        <a:defRPr lang="en-US"/>
      </a:defPPr>
      <a:lvl1pPr marL="0" algn="l" defTabSz="699614" rtl="0" eaLnBrk="1" latinLnBrk="0" hangingPunct="1">
        <a:defRPr sz="2747" kern="1200">
          <a:solidFill>
            <a:schemeClr val="tx1"/>
          </a:solidFill>
          <a:latin typeface="+mn-lt"/>
          <a:ea typeface="+mn-ea"/>
          <a:cs typeface="+mn-cs"/>
        </a:defRPr>
      </a:lvl1pPr>
      <a:lvl2pPr marL="699614" algn="l" defTabSz="699614" rtl="0" eaLnBrk="1" latinLnBrk="0" hangingPunct="1">
        <a:defRPr sz="2747" kern="1200">
          <a:solidFill>
            <a:schemeClr val="tx1"/>
          </a:solidFill>
          <a:latin typeface="+mn-lt"/>
          <a:ea typeface="+mn-ea"/>
          <a:cs typeface="+mn-cs"/>
        </a:defRPr>
      </a:lvl2pPr>
      <a:lvl3pPr marL="1399232" algn="l" defTabSz="699614" rtl="0" eaLnBrk="1" latinLnBrk="0" hangingPunct="1">
        <a:defRPr sz="2747" kern="1200">
          <a:solidFill>
            <a:schemeClr val="tx1"/>
          </a:solidFill>
          <a:latin typeface="+mn-lt"/>
          <a:ea typeface="+mn-ea"/>
          <a:cs typeface="+mn-cs"/>
        </a:defRPr>
      </a:lvl3pPr>
      <a:lvl4pPr marL="2098847" algn="l" defTabSz="699614" rtl="0" eaLnBrk="1" latinLnBrk="0" hangingPunct="1">
        <a:defRPr sz="2747" kern="1200">
          <a:solidFill>
            <a:schemeClr val="tx1"/>
          </a:solidFill>
          <a:latin typeface="+mn-lt"/>
          <a:ea typeface="+mn-ea"/>
          <a:cs typeface="+mn-cs"/>
        </a:defRPr>
      </a:lvl4pPr>
      <a:lvl5pPr marL="2798465" algn="l" defTabSz="699614" rtl="0" eaLnBrk="1" latinLnBrk="0" hangingPunct="1">
        <a:defRPr sz="2747" kern="1200">
          <a:solidFill>
            <a:schemeClr val="tx1"/>
          </a:solidFill>
          <a:latin typeface="+mn-lt"/>
          <a:ea typeface="+mn-ea"/>
          <a:cs typeface="+mn-cs"/>
        </a:defRPr>
      </a:lvl5pPr>
      <a:lvl6pPr marL="3498080" algn="l" defTabSz="699614" rtl="0" eaLnBrk="1" latinLnBrk="0" hangingPunct="1">
        <a:defRPr sz="2747" kern="1200">
          <a:solidFill>
            <a:schemeClr val="tx1"/>
          </a:solidFill>
          <a:latin typeface="+mn-lt"/>
          <a:ea typeface="+mn-ea"/>
          <a:cs typeface="+mn-cs"/>
        </a:defRPr>
      </a:lvl6pPr>
      <a:lvl7pPr marL="4197695" algn="l" defTabSz="699614" rtl="0" eaLnBrk="1" latinLnBrk="0" hangingPunct="1">
        <a:defRPr sz="2747" kern="1200">
          <a:solidFill>
            <a:schemeClr val="tx1"/>
          </a:solidFill>
          <a:latin typeface="+mn-lt"/>
          <a:ea typeface="+mn-ea"/>
          <a:cs typeface="+mn-cs"/>
        </a:defRPr>
      </a:lvl7pPr>
      <a:lvl8pPr marL="4897312" algn="l" defTabSz="699614" rtl="0" eaLnBrk="1" latinLnBrk="0" hangingPunct="1">
        <a:defRPr sz="2747" kern="1200">
          <a:solidFill>
            <a:schemeClr val="tx1"/>
          </a:solidFill>
          <a:latin typeface="+mn-lt"/>
          <a:ea typeface="+mn-ea"/>
          <a:cs typeface="+mn-cs"/>
        </a:defRPr>
      </a:lvl8pPr>
      <a:lvl9pPr marL="5596926" algn="l" defTabSz="699614" rtl="0" eaLnBrk="1" latinLnBrk="0" hangingPunct="1">
        <a:defRPr sz="274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560560" y="3085616"/>
            <a:ext cx="3840480" cy="1580180"/>
          </a:xfrm>
        </p:spPr>
        <p:txBody>
          <a:bodyPr/>
          <a:lstStyle/>
          <a:p>
            <a:r>
              <a:rPr lang="en-US" sz="4800" dirty="0" smtClean="0"/>
              <a:t>Ground Rules</a:t>
            </a:r>
            <a:endParaRPr lang="en-US" sz="4800" dirty="0"/>
          </a:p>
        </p:txBody>
      </p:sp>
      <p:sp>
        <p:nvSpPr>
          <p:cNvPr id="4" name="Text Placeholder 3"/>
          <p:cNvSpPr>
            <a:spLocks noGrp="1"/>
          </p:cNvSpPr>
          <p:nvPr>
            <p:ph type="body" sz="quarter" idx="11"/>
          </p:nvPr>
        </p:nvSpPr>
        <p:spPr>
          <a:xfrm>
            <a:off x="1374753" y="1891862"/>
            <a:ext cx="5893150" cy="3967689"/>
          </a:xfrm>
        </p:spPr>
        <p:txBody>
          <a:bodyPr/>
          <a:lstStyle/>
          <a:p>
            <a:pPr marL="457200" indent="-457200" algn="l">
              <a:buFont typeface="+mj-lt"/>
              <a:buAutoNum type="arabicPeriod"/>
            </a:pPr>
            <a:r>
              <a:rPr lang="en-US" sz="3200" dirty="0">
                <a:solidFill>
                  <a:schemeClr val="tx2"/>
                </a:solidFill>
              </a:rPr>
              <a:t>Be honest and respectful</a:t>
            </a:r>
          </a:p>
          <a:p>
            <a:pPr marL="457200" indent="-457200" algn="l">
              <a:buFont typeface="+mj-lt"/>
              <a:buAutoNum type="arabicPeriod"/>
            </a:pPr>
            <a:r>
              <a:rPr lang="en-US" sz="3200" dirty="0">
                <a:solidFill>
                  <a:schemeClr val="tx2"/>
                </a:solidFill>
              </a:rPr>
              <a:t>Listen to understand</a:t>
            </a:r>
          </a:p>
          <a:p>
            <a:pPr marL="457200" indent="-457200" algn="l">
              <a:buFont typeface="+mj-lt"/>
              <a:buAutoNum type="arabicPeriod"/>
            </a:pPr>
            <a:r>
              <a:rPr lang="en-US" sz="3200" dirty="0">
                <a:solidFill>
                  <a:schemeClr val="tx2"/>
                </a:solidFill>
              </a:rPr>
              <a:t>It’s okay to disagree, but do so with curiosity, not hostility</a:t>
            </a:r>
          </a:p>
          <a:p>
            <a:pPr marL="457200" indent="-457200" algn="l">
              <a:buFont typeface="+mj-lt"/>
              <a:buAutoNum type="arabicPeriod"/>
            </a:pPr>
            <a:r>
              <a:rPr lang="en-US" sz="3200" dirty="0">
                <a:solidFill>
                  <a:schemeClr val="tx2"/>
                </a:solidFill>
              </a:rPr>
              <a:t>Be brief so everyone has an opportunity to participate</a:t>
            </a:r>
          </a:p>
        </p:txBody>
      </p:sp>
    </p:spTree>
    <p:extLst>
      <p:ext uri="{BB962C8B-B14F-4D97-AF65-F5344CB8AC3E}">
        <p14:creationId xmlns:p14="http://schemas.microsoft.com/office/powerpoint/2010/main" val="11990438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2942" y="201254"/>
            <a:ext cx="11917680" cy="1015663"/>
          </a:xfrm>
        </p:spPr>
        <p:txBody>
          <a:bodyPr/>
          <a:lstStyle/>
          <a:p>
            <a:r>
              <a:rPr lang="en-US" sz="3600" b="1" dirty="0" smtClean="0"/>
              <a:t>Colorado </a:t>
            </a:r>
            <a:r>
              <a:rPr lang="en-US" dirty="0" smtClean="0"/>
              <a:t> </a:t>
            </a:r>
            <a:endParaRPr lang="en-US" dirty="0"/>
          </a:p>
        </p:txBody>
      </p:sp>
      <p:pic>
        <p:nvPicPr>
          <p:cNvPr id="3" name="Picture 2"/>
          <p:cNvPicPr>
            <a:picLocks noChangeAspect="1"/>
          </p:cNvPicPr>
          <p:nvPr/>
        </p:nvPicPr>
        <p:blipFill rotWithShape="1">
          <a:blip r:embed="rId2"/>
          <a:srcRect l="10098" t="26585" r="40981" b="16939"/>
          <a:stretch/>
        </p:blipFill>
        <p:spPr>
          <a:xfrm>
            <a:off x="1627270" y="1216917"/>
            <a:ext cx="10537153" cy="5894624"/>
          </a:xfrm>
          <a:prstGeom prst="rect">
            <a:avLst/>
          </a:prstGeom>
        </p:spPr>
      </p:pic>
      <p:sp>
        <p:nvSpPr>
          <p:cNvPr id="5" name="TextBox 4"/>
          <p:cNvSpPr txBox="1"/>
          <p:nvPr/>
        </p:nvSpPr>
        <p:spPr>
          <a:xfrm>
            <a:off x="462942" y="1126004"/>
            <a:ext cx="8549640" cy="441211"/>
          </a:xfrm>
          <a:prstGeom prst="rect">
            <a:avLst/>
          </a:prstGeom>
          <a:noFill/>
        </p:spPr>
        <p:txBody>
          <a:bodyPr wrap="square" rtlCol="0">
            <a:spAutoFit/>
          </a:bodyPr>
          <a:lstStyle/>
          <a:p>
            <a:pPr algn="ctr" defTabSz="1036290">
              <a:defRPr/>
            </a:pPr>
            <a:r>
              <a:rPr lang="en-US" sz="2267" dirty="0">
                <a:solidFill>
                  <a:schemeClr val="tx1">
                    <a:lumMod val="75000"/>
                  </a:schemeClr>
                </a:solidFill>
                <a:latin typeface="Calibri Light" panose="020F0302020204030204" pitchFamily="34" charset="0"/>
              </a:rPr>
              <a:t>Total Public and Private High School Graduates, 2000-01 to 2031-32</a:t>
            </a:r>
          </a:p>
        </p:txBody>
      </p:sp>
    </p:spTree>
    <p:extLst>
      <p:ext uri="{BB962C8B-B14F-4D97-AF65-F5344CB8AC3E}">
        <p14:creationId xmlns:p14="http://schemas.microsoft.com/office/powerpoint/2010/main" val="14343368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Fall Enrollment at CSU	</a:t>
            </a:r>
            <a:endParaRPr lang="en-US" dirty="0"/>
          </a:p>
        </p:txBody>
      </p:sp>
      <p:sp>
        <p:nvSpPr>
          <p:cNvPr id="3" name="Text Placeholder 2"/>
          <p:cNvSpPr>
            <a:spLocks noGrp="1"/>
          </p:cNvSpPr>
          <p:nvPr>
            <p:ph type="body" sz="quarter" idx="10"/>
          </p:nvPr>
        </p:nvSpPr>
        <p:spPr>
          <a:xfrm>
            <a:off x="628075" y="2487883"/>
            <a:ext cx="12561453" cy="1043299"/>
          </a:xfrm>
        </p:spPr>
        <p:txBody>
          <a:bodyPr/>
          <a:lstStyle/>
          <a:p>
            <a:r>
              <a:rPr lang="en-US" sz="2000" dirty="0" smtClean="0"/>
              <a:t>The last 10 years</a:t>
            </a:r>
          </a:p>
          <a:p>
            <a:r>
              <a:rPr lang="en-US" sz="2000" dirty="0" smtClean="0"/>
              <a:t>New Freshmen</a:t>
            </a:r>
          </a:p>
        </p:txBody>
      </p:sp>
    </p:spTree>
    <p:extLst>
      <p:ext uri="{BB962C8B-B14F-4D97-AF65-F5344CB8AC3E}">
        <p14:creationId xmlns:p14="http://schemas.microsoft.com/office/powerpoint/2010/main" val="2347806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960" y="581178"/>
            <a:ext cx="11917680" cy="738664"/>
          </a:xfrm>
        </p:spPr>
        <p:txBody>
          <a:bodyPr/>
          <a:lstStyle/>
          <a:p>
            <a:r>
              <a:rPr lang="en-US" sz="3600" b="1" dirty="0" smtClean="0"/>
              <a:t>Freshman Applications</a:t>
            </a:r>
            <a:endParaRPr lang="en-US" sz="3600" b="1" dirty="0"/>
          </a:p>
        </p:txBody>
      </p:sp>
      <p:sp>
        <p:nvSpPr>
          <p:cNvPr id="3" name="TextBox 2"/>
          <p:cNvSpPr txBox="1"/>
          <p:nvPr/>
        </p:nvSpPr>
        <p:spPr>
          <a:xfrm>
            <a:off x="1125148" y="1319842"/>
            <a:ext cx="9874785" cy="510909"/>
          </a:xfrm>
          <a:prstGeom prst="rect">
            <a:avLst/>
          </a:prstGeom>
          <a:noFill/>
        </p:spPr>
        <p:txBody>
          <a:bodyPr wrap="square" rtlCol="0">
            <a:spAutoFit/>
          </a:bodyPr>
          <a:lstStyle/>
          <a:p>
            <a:r>
              <a:rPr lang="en-US" sz="2720" dirty="0"/>
              <a:t>Applications increased by about 60%</a:t>
            </a:r>
          </a:p>
        </p:txBody>
      </p:sp>
      <p:graphicFrame>
        <p:nvGraphicFramePr>
          <p:cNvPr id="5" name="Chart 4"/>
          <p:cNvGraphicFramePr>
            <a:graphicFrameLocks/>
          </p:cNvGraphicFramePr>
          <p:nvPr>
            <p:extLst>
              <p:ext uri="{D42A27DB-BD31-4B8C-83A1-F6EECF244321}">
                <p14:modId xmlns:p14="http://schemas.microsoft.com/office/powerpoint/2010/main" val="3343544438"/>
              </p:ext>
            </p:extLst>
          </p:nvPr>
        </p:nvGraphicFramePr>
        <p:xfrm>
          <a:off x="1193718" y="1958055"/>
          <a:ext cx="11430164" cy="53573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383330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087733576"/>
              </p:ext>
            </p:extLst>
          </p:nvPr>
        </p:nvGraphicFramePr>
        <p:xfrm>
          <a:off x="1581394" y="2250451"/>
          <a:ext cx="10654813" cy="509667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1125147" y="1408671"/>
            <a:ext cx="12252923" cy="510909"/>
          </a:xfrm>
          <a:prstGeom prst="rect">
            <a:avLst/>
          </a:prstGeom>
          <a:noFill/>
        </p:spPr>
        <p:txBody>
          <a:bodyPr wrap="square" rtlCol="0">
            <a:spAutoFit/>
          </a:bodyPr>
          <a:lstStyle/>
          <a:p>
            <a:r>
              <a:rPr lang="en-US" sz="2720" dirty="0"/>
              <a:t>Resident applications increased by 25%, </a:t>
            </a:r>
            <a:r>
              <a:rPr lang="en-US" sz="2720" dirty="0" smtClean="0"/>
              <a:t>nonresident </a:t>
            </a:r>
            <a:r>
              <a:rPr lang="en-US" sz="2720" dirty="0"/>
              <a:t>apps increased by 101%</a:t>
            </a:r>
          </a:p>
        </p:txBody>
      </p:sp>
      <p:sp>
        <p:nvSpPr>
          <p:cNvPr id="5" name="Title 1"/>
          <p:cNvSpPr txBox="1">
            <a:spLocks/>
          </p:cNvSpPr>
          <p:nvPr/>
        </p:nvSpPr>
        <p:spPr>
          <a:xfrm>
            <a:off x="949960" y="581178"/>
            <a:ext cx="11917680" cy="738664"/>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sz="3600" b="1" dirty="0" smtClean="0"/>
              <a:t>Freshman Applications: Residents vs Nonresidents</a:t>
            </a:r>
            <a:endParaRPr lang="en-US" sz="3600" b="1" dirty="0"/>
          </a:p>
        </p:txBody>
      </p:sp>
    </p:spTree>
    <p:extLst>
      <p:ext uri="{BB962C8B-B14F-4D97-AF65-F5344CB8AC3E}">
        <p14:creationId xmlns:p14="http://schemas.microsoft.com/office/powerpoint/2010/main" val="10217329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49960" y="581178"/>
            <a:ext cx="11917680" cy="738664"/>
          </a:xfrm>
        </p:spPr>
        <p:txBody>
          <a:bodyPr/>
          <a:lstStyle/>
          <a:p>
            <a:r>
              <a:rPr lang="en-US" sz="3600" b="1" dirty="0" smtClean="0"/>
              <a:t>Freshman </a:t>
            </a:r>
            <a:r>
              <a:rPr lang="en-US" sz="3600" b="1" dirty="0"/>
              <a:t>A</a:t>
            </a:r>
            <a:r>
              <a:rPr lang="en-US" sz="3600" b="1" dirty="0" smtClean="0"/>
              <a:t>dmits</a:t>
            </a:r>
            <a:endParaRPr lang="en-US" sz="3600" b="1" dirty="0"/>
          </a:p>
        </p:txBody>
      </p:sp>
      <p:graphicFrame>
        <p:nvGraphicFramePr>
          <p:cNvPr id="5" name="Chart 4"/>
          <p:cNvGraphicFramePr>
            <a:graphicFrameLocks/>
          </p:cNvGraphicFramePr>
          <p:nvPr>
            <p:extLst>
              <p:ext uri="{D42A27DB-BD31-4B8C-83A1-F6EECF244321}">
                <p14:modId xmlns:p14="http://schemas.microsoft.com/office/powerpoint/2010/main" val="2237729751"/>
              </p:ext>
            </p:extLst>
          </p:nvPr>
        </p:nvGraphicFramePr>
        <p:xfrm>
          <a:off x="1150827" y="1666157"/>
          <a:ext cx="11923251" cy="585865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61538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4003842811"/>
              </p:ext>
            </p:extLst>
          </p:nvPr>
        </p:nvGraphicFramePr>
        <p:xfrm>
          <a:off x="1236899" y="2070703"/>
          <a:ext cx="10898074" cy="509667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949960" y="581178"/>
            <a:ext cx="11917680" cy="738664"/>
          </a:xfrm>
        </p:spPr>
        <p:txBody>
          <a:bodyPr/>
          <a:lstStyle/>
          <a:p>
            <a:r>
              <a:rPr lang="en-US" sz="3600" b="1" dirty="0" smtClean="0"/>
              <a:t>Freshman Enrollment	</a:t>
            </a:r>
            <a:endParaRPr lang="en-US" sz="3600" b="1" dirty="0"/>
          </a:p>
        </p:txBody>
      </p:sp>
      <p:sp>
        <p:nvSpPr>
          <p:cNvPr id="7" name="TextBox 6"/>
          <p:cNvSpPr txBox="1"/>
          <p:nvPr/>
        </p:nvSpPr>
        <p:spPr>
          <a:xfrm>
            <a:off x="1125148" y="1319842"/>
            <a:ext cx="9874785" cy="510909"/>
          </a:xfrm>
          <a:prstGeom prst="rect">
            <a:avLst/>
          </a:prstGeom>
          <a:noFill/>
        </p:spPr>
        <p:txBody>
          <a:bodyPr wrap="square" rtlCol="0">
            <a:spAutoFit/>
          </a:bodyPr>
          <a:lstStyle/>
          <a:p>
            <a:r>
              <a:rPr lang="en-US" sz="2720" dirty="0"/>
              <a:t>Enrollment increased in 10 years by about 14%</a:t>
            </a:r>
          </a:p>
        </p:txBody>
      </p:sp>
    </p:spTree>
    <p:extLst>
      <p:ext uri="{BB962C8B-B14F-4D97-AF65-F5344CB8AC3E}">
        <p14:creationId xmlns:p14="http://schemas.microsoft.com/office/powerpoint/2010/main" val="17144446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25148" y="1408671"/>
            <a:ext cx="9874785" cy="510909"/>
          </a:xfrm>
          <a:prstGeom prst="rect">
            <a:avLst/>
          </a:prstGeom>
          <a:noFill/>
        </p:spPr>
        <p:txBody>
          <a:bodyPr wrap="square" rtlCol="0">
            <a:spAutoFit/>
          </a:bodyPr>
          <a:lstStyle/>
          <a:p>
            <a:r>
              <a:rPr lang="en-US" sz="2720" dirty="0"/>
              <a:t>Shift in the resident-nonresident mix</a:t>
            </a:r>
          </a:p>
        </p:txBody>
      </p:sp>
      <p:graphicFrame>
        <p:nvGraphicFramePr>
          <p:cNvPr id="6" name="Chart 5"/>
          <p:cNvGraphicFramePr>
            <a:graphicFrameLocks/>
          </p:cNvGraphicFramePr>
          <p:nvPr>
            <p:extLst/>
          </p:nvPr>
        </p:nvGraphicFramePr>
        <p:xfrm>
          <a:off x="1040885" y="2313226"/>
          <a:ext cx="5957061" cy="471814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p:cNvGraphicFramePr>
            <a:graphicFrameLocks/>
          </p:cNvGraphicFramePr>
          <p:nvPr>
            <p:extLst/>
          </p:nvPr>
        </p:nvGraphicFramePr>
        <p:xfrm>
          <a:off x="7106194" y="2313225"/>
          <a:ext cx="6130764" cy="471814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p:cNvSpPr txBox="1">
            <a:spLocks/>
          </p:cNvSpPr>
          <p:nvPr/>
        </p:nvSpPr>
        <p:spPr>
          <a:xfrm>
            <a:off x="949960" y="581178"/>
            <a:ext cx="11917680" cy="738664"/>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sz="3600" b="1" dirty="0" smtClean="0"/>
              <a:t>Freshman Enrollment: Residents vs Nonresidents</a:t>
            </a:r>
            <a:endParaRPr lang="en-US" sz="3600" b="1" dirty="0"/>
          </a:p>
        </p:txBody>
      </p:sp>
    </p:spTree>
    <p:extLst>
      <p:ext uri="{BB962C8B-B14F-4D97-AF65-F5344CB8AC3E}">
        <p14:creationId xmlns:p14="http://schemas.microsoft.com/office/powerpoint/2010/main" val="24171780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9960" y="346789"/>
            <a:ext cx="11917680" cy="1015663"/>
          </a:xfrm>
        </p:spPr>
        <p:txBody>
          <a:bodyPr/>
          <a:lstStyle/>
          <a:p>
            <a:r>
              <a:rPr lang="en-US" sz="3600" b="1" dirty="0" smtClean="0"/>
              <a:t>Diversity</a:t>
            </a:r>
            <a:r>
              <a:rPr lang="en-US" dirty="0" smtClean="0"/>
              <a:t>	</a:t>
            </a:r>
            <a:endParaRPr lang="en-US" dirty="0"/>
          </a:p>
        </p:txBody>
      </p:sp>
      <p:graphicFrame>
        <p:nvGraphicFramePr>
          <p:cNvPr id="4" name="Chart 3"/>
          <p:cNvGraphicFramePr>
            <a:graphicFrameLocks/>
          </p:cNvGraphicFramePr>
          <p:nvPr>
            <p:extLst/>
          </p:nvPr>
        </p:nvGraphicFramePr>
        <p:xfrm>
          <a:off x="1259185" y="1518737"/>
          <a:ext cx="11778390" cy="564635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066692" y="1141846"/>
            <a:ext cx="8549640" cy="441211"/>
          </a:xfrm>
          <a:prstGeom prst="rect">
            <a:avLst/>
          </a:prstGeom>
          <a:noFill/>
        </p:spPr>
        <p:txBody>
          <a:bodyPr wrap="square" rtlCol="0">
            <a:spAutoFit/>
          </a:bodyPr>
          <a:lstStyle/>
          <a:p>
            <a:pPr defTabSz="1036290">
              <a:defRPr/>
            </a:pPr>
            <a:r>
              <a:rPr lang="en-US" sz="2267" dirty="0">
                <a:solidFill>
                  <a:schemeClr val="tx1">
                    <a:lumMod val="75000"/>
                  </a:schemeClr>
                </a:solidFill>
                <a:latin typeface="Calibri Light" panose="020F0302020204030204" pitchFamily="34" charset="0"/>
              </a:rPr>
              <a:t>Diverse students shown as a percent of enrolled class</a:t>
            </a:r>
          </a:p>
        </p:txBody>
      </p:sp>
    </p:spTree>
    <p:extLst>
      <p:ext uri="{BB962C8B-B14F-4D97-AF65-F5344CB8AC3E}">
        <p14:creationId xmlns:p14="http://schemas.microsoft.com/office/powerpoint/2010/main" val="29897878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814675" y="520739"/>
            <a:ext cx="11917680" cy="906033"/>
          </a:xfrm>
          <a:prstGeom prst="rect">
            <a:avLst/>
          </a:prstGeom>
        </p:spPr>
        <p:txBody>
          <a:bodyPr vert="horz" lIns="103632" tIns="51816" rIns="103632" bIns="51816"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tx2"/>
                </a:solidFill>
              </a:rPr>
              <a:t>Class Profile and High Achieving</a:t>
            </a:r>
            <a:r>
              <a:rPr lang="en-US" sz="4987" dirty="0"/>
              <a:t>	</a:t>
            </a:r>
          </a:p>
        </p:txBody>
      </p:sp>
      <p:sp>
        <p:nvSpPr>
          <p:cNvPr id="6" name="TextBox 5"/>
          <p:cNvSpPr txBox="1"/>
          <p:nvPr/>
        </p:nvSpPr>
        <p:spPr>
          <a:xfrm>
            <a:off x="1322784" y="1667571"/>
            <a:ext cx="12795857" cy="825867"/>
          </a:xfrm>
          <a:prstGeom prst="rect">
            <a:avLst/>
          </a:prstGeom>
          <a:noFill/>
        </p:spPr>
        <p:txBody>
          <a:bodyPr wrap="square" rtlCol="0">
            <a:spAutoFit/>
          </a:bodyPr>
          <a:lstStyle/>
          <a:p>
            <a:pPr marL="342900" indent="-342900">
              <a:spcBef>
                <a:spcPts val="680"/>
              </a:spcBef>
              <a:spcAft>
                <a:spcPts val="680"/>
              </a:spcAft>
              <a:buFont typeface="Arial" panose="020B0604020202020204" pitchFamily="34" charset="0"/>
              <a:buChar char="•"/>
            </a:pPr>
            <a:r>
              <a:rPr lang="en-US" sz="1800" dirty="0" smtClean="0"/>
              <a:t>Average </a:t>
            </a:r>
            <a:r>
              <a:rPr lang="en-US" sz="1800" dirty="0"/>
              <a:t>HS GPA for the entering class increased from 3.53 in 2008 to 3.62 for the most recent class</a:t>
            </a:r>
          </a:p>
          <a:p>
            <a:pPr marL="342900" indent="-342900">
              <a:spcBef>
                <a:spcPts val="680"/>
              </a:spcBef>
              <a:spcAft>
                <a:spcPts val="680"/>
              </a:spcAft>
              <a:buFont typeface="Arial" panose="020B0604020202020204" pitchFamily="34" charset="0"/>
              <a:buChar char="•"/>
            </a:pPr>
            <a:r>
              <a:rPr lang="en-US" sz="1800" dirty="0"/>
              <a:t>Percentage of the entering class described as “High Achieving” also </a:t>
            </a:r>
            <a:r>
              <a:rPr lang="en-US" sz="1800" dirty="0" smtClean="0"/>
              <a:t>increased</a:t>
            </a:r>
            <a:endParaRPr lang="en-US" sz="1800" dirty="0"/>
          </a:p>
        </p:txBody>
      </p:sp>
      <p:graphicFrame>
        <p:nvGraphicFramePr>
          <p:cNvPr id="7" name="Chart 6"/>
          <p:cNvGraphicFramePr>
            <a:graphicFrameLocks/>
          </p:cNvGraphicFramePr>
          <p:nvPr>
            <p:extLst>
              <p:ext uri="{D42A27DB-BD31-4B8C-83A1-F6EECF244321}">
                <p14:modId xmlns:p14="http://schemas.microsoft.com/office/powerpoint/2010/main" val="3773268420"/>
              </p:ext>
            </p:extLst>
          </p:nvPr>
        </p:nvGraphicFramePr>
        <p:xfrm>
          <a:off x="931407" y="2640778"/>
          <a:ext cx="10881359" cy="412060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949960" y="1206167"/>
            <a:ext cx="8549640" cy="441211"/>
          </a:xfrm>
          <a:prstGeom prst="rect">
            <a:avLst/>
          </a:prstGeom>
          <a:noFill/>
        </p:spPr>
        <p:txBody>
          <a:bodyPr wrap="square" rtlCol="0">
            <a:spAutoFit/>
          </a:bodyPr>
          <a:lstStyle/>
          <a:p>
            <a:pPr defTabSz="1036290">
              <a:defRPr/>
            </a:pPr>
            <a:r>
              <a:rPr lang="en-US" sz="2267" dirty="0" smtClean="0">
                <a:solidFill>
                  <a:schemeClr val="tx1">
                    <a:lumMod val="75000"/>
                  </a:schemeClr>
                </a:solidFill>
                <a:latin typeface="Calibri Light" panose="020F0302020204030204" pitchFamily="34" charset="0"/>
              </a:rPr>
              <a:t>High achieving </a:t>
            </a:r>
            <a:r>
              <a:rPr lang="en-US" sz="2267" dirty="0">
                <a:solidFill>
                  <a:schemeClr val="tx1">
                    <a:lumMod val="75000"/>
                  </a:schemeClr>
                </a:solidFill>
                <a:latin typeface="Calibri Light" panose="020F0302020204030204" pitchFamily="34" charset="0"/>
              </a:rPr>
              <a:t>students shown as a percent of enrolled class</a:t>
            </a:r>
          </a:p>
        </p:txBody>
      </p:sp>
    </p:spTree>
    <p:extLst>
      <p:ext uri="{BB962C8B-B14F-4D97-AF65-F5344CB8AC3E}">
        <p14:creationId xmlns:p14="http://schemas.microsoft.com/office/powerpoint/2010/main" val="24598673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nvGraphicFramePr>
        <p:xfrm>
          <a:off x="1292615" y="2308233"/>
          <a:ext cx="11366090" cy="52914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11247" y="549258"/>
            <a:ext cx="11917680" cy="738664"/>
          </a:xfrm>
        </p:spPr>
        <p:txBody>
          <a:bodyPr/>
          <a:lstStyle/>
          <a:p>
            <a:r>
              <a:rPr lang="en-US" sz="3600" b="1" dirty="0" smtClean="0"/>
              <a:t>Yield	</a:t>
            </a:r>
            <a:endParaRPr lang="en-US" sz="3600" b="1" dirty="0"/>
          </a:p>
        </p:txBody>
      </p:sp>
      <p:sp>
        <p:nvSpPr>
          <p:cNvPr id="3" name="Rectangle 2"/>
          <p:cNvSpPr/>
          <p:nvPr/>
        </p:nvSpPr>
        <p:spPr>
          <a:xfrm>
            <a:off x="1142651" y="1160816"/>
            <a:ext cx="12290978" cy="830997"/>
          </a:xfrm>
          <a:prstGeom prst="rect">
            <a:avLst/>
          </a:prstGeom>
        </p:spPr>
        <p:txBody>
          <a:bodyPr wrap="square">
            <a:spAutoFit/>
          </a:bodyPr>
          <a:lstStyle/>
          <a:p>
            <a:r>
              <a:rPr lang="en-US" sz="2400" dirty="0"/>
              <a:t>Percent of students who choose to enroll in a particular college or university after having been offered admission</a:t>
            </a:r>
          </a:p>
        </p:txBody>
      </p:sp>
    </p:spTree>
    <p:extLst>
      <p:ext uri="{BB962C8B-B14F-4D97-AF65-F5344CB8AC3E}">
        <p14:creationId xmlns:p14="http://schemas.microsoft.com/office/powerpoint/2010/main" val="329376460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5" y="2347832"/>
            <a:ext cx="12561453" cy="2677656"/>
          </a:xfrm>
        </p:spPr>
        <p:txBody>
          <a:bodyPr/>
          <a:lstStyle/>
          <a:p>
            <a:r>
              <a:rPr lang="en-US" dirty="0"/>
              <a:t/>
            </a:r>
            <a:br>
              <a:rPr lang="en-US" dirty="0"/>
            </a:br>
            <a:r>
              <a:rPr lang="en-US" dirty="0"/>
              <a:t>How does your unit reflect or differ from trends we’re seeing statewide?</a:t>
            </a:r>
          </a:p>
        </p:txBody>
      </p:sp>
    </p:spTree>
    <p:extLst>
      <p:ext uri="{BB962C8B-B14F-4D97-AF65-F5344CB8AC3E}">
        <p14:creationId xmlns:p14="http://schemas.microsoft.com/office/powerpoint/2010/main" val="45813775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val="713687948"/>
              </p:ext>
            </p:extLst>
          </p:nvPr>
        </p:nvGraphicFramePr>
        <p:xfrm>
          <a:off x="1362189" y="2019999"/>
          <a:ext cx="11366090" cy="529144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011247" y="272259"/>
            <a:ext cx="11917680" cy="1015663"/>
          </a:xfrm>
        </p:spPr>
        <p:txBody>
          <a:bodyPr/>
          <a:lstStyle/>
          <a:p>
            <a:r>
              <a:rPr lang="en-US" sz="3600" b="1" dirty="0" smtClean="0"/>
              <a:t>Yield</a:t>
            </a:r>
            <a:r>
              <a:rPr lang="en-US" dirty="0" smtClean="0"/>
              <a:t>	</a:t>
            </a:r>
            <a:endParaRPr lang="en-US" dirty="0"/>
          </a:p>
        </p:txBody>
      </p:sp>
      <p:sp>
        <p:nvSpPr>
          <p:cNvPr id="3" name="Rectangle 2"/>
          <p:cNvSpPr/>
          <p:nvPr/>
        </p:nvSpPr>
        <p:spPr>
          <a:xfrm>
            <a:off x="1292615" y="1283757"/>
            <a:ext cx="12290978" cy="461665"/>
          </a:xfrm>
          <a:prstGeom prst="rect">
            <a:avLst/>
          </a:prstGeom>
        </p:spPr>
        <p:txBody>
          <a:bodyPr wrap="square">
            <a:spAutoFit/>
          </a:bodyPr>
          <a:lstStyle/>
          <a:p>
            <a:pPr>
              <a:spcBef>
                <a:spcPts val="680"/>
              </a:spcBef>
              <a:spcAft>
                <a:spcPts val="680"/>
              </a:spcAft>
            </a:pPr>
            <a:r>
              <a:rPr lang="en-US" sz="2400" dirty="0"/>
              <a:t>Despite the increase in </a:t>
            </a:r>
            <a:r>
              <a:rPr lang="en-US" sz="2400" dirty="0" smtClean="0"/>
              <a:t>applications, </a:t>
            </a:r>
            <a:r>
              <a:rPr lang="en-US" sz="2400" dirty="0"/>
              <a:t>yield has been on a steady decline.</a:t>
            </a:r>
          </a:p>
        </p:txBody>
      </p:sp>
    </p:spTree>
    <p:extLst>
      <p:ext uri="{BB962C8B-B14F-4D97-AF65-F5344CB8AC3E}">
        <p14:creationId xmlns:p14="http://schemas.microsoft.com/office/powerpoint/2010/main" val="36138993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6517" y="1526622"/>
            <a:ext cx="11917680" cy="5485079"/>
          </a:xfrm>
        </p:spPr>
        <p:txBody>
          <a:bodyPr>
            <a:normAutofit/>
          </a:bodyPr>
          <a:lstStyle/>
          <a:p>
            <a:pPr lvl="1">
              <a:spcBef>
                <a:spcPts val="680"/>
              </a:spcBef>
              <a:spcAft>
                <a:spcPts val="680"/>
              </a:spcAft>
            </a:pPr>
            <a:r>
              <a:rPr lang="en-US" sz="2800" dirty="0"/>
              <a:t>Declining yield</a:t>
            </a:r>
          </a:p>
          <a:p>
            <a:pPr lvl="1">
              <a:spcBef>
                <a:spcPts val="680"/>
              </a:spcBef>
              <a:spcAft>
                <a:spcPts val="680"/>
              </a:spcAft>
            </a:pPr>
            <a:r>
              <a:rPr lang="en-US" sz="2800" dirty="0"/>
              <a:t>Common Application </a:t>
            </a:r>
          </a:p>
          <a:p>
            <a:pPr lvl="1">
              <a:spcBef>
                <a:spcPts val="680"/>
              </a:spcBef>
              <a:spcAft>
                <a:spcPts val="680"/>
              </a:spcAft>
            </a:pPr>
            <a:r>
              <a:rPr lang="en-US" sz="2800" dirty="0"/>
              <a:t>Increased competition – more out of state schools are placing recruiters in CO to recruit students away</a:t>
            </a:r>
          </a:p>
          <a:p>
            <a:pPr lvl="1">
              <a:spcBef>
                <a:spcPts val="680"/>
              </a:spcBef>
              <a:spcAft>
                <a:spcPts val="680"/>
              </a:spcAft>
            </a:pPr>
            <a:r>
              <a:rPr lang="en-US" sz="2800" dirty="0"/>
              <a:t>Growth in high school graduates is in population with lower college going rates and also less mobile</a:t>
            </a:r>
          </a:p>
          <a:p>
            <a:pPr lvl="1">
              <a:spcBef>
                <a:spcPts val="680"/>
              </a:spcBef>
              <a:spcAft>
                <a:spcPts val="680"/>
              </a:spcAft>
            </a:pPr>
            <a:r>
              <a:rPr lang="en-US" sz="2800" dirty="0"/>
              <a:t>Survey of students who declined offer of admission at CSU cite cost of attendance as one of the main reasons </a:t>
            </a:r>
          </a:p>
        </p:txBody>
      </p:sp>
      <p:sp>
        <p:nvSpPr>
          <p:cNvPr id="5" name="Title 1"/>
          <p:cNvSpPr>
            <a:spLocks noGrp="1"/>
          </p:cNvSpPr>
          <p:nvPr>
            <p:ph type="title"/>
          </p:nvPr>
        </p:nvSpPr>
        <p:spPr>
          <a:xfrm>
            <a:off x="949960" y="304179"/>
            <a:ext cx="11917680" cy="1015663"/>
          </a:xfrm>
        </p:spPr>
        <p:txBody>
          <a:bodyPr/>
          <a:lstStyle/>
          <a:p>
            <a:r>
              <a:rPr lang="en-US" sz="3600" b="1" dirty="0" smtClean="0"/>
              <a:t>Challenges ahead</a:t>
            </a:r>
            <a:r>
              <a:rPr lang="en-US" dirty="0" smtClean="0"/>
              <a:t>	</a:t>
            </a:r>
            <a:endParaRPr lang="en-US" dirty="0"/>
          </a:p>
        </p:txBody>
      </p:sp>
    </p:spTree>
    <p:extLst>
      <p:ext uri="{BB962C8B-B14F-4D97-AF65-F5344CB8AC3E}">
        <p14:creationId xmlns:p14="http://schemas.microsoft.com/office/powerpoint/2010/main" val="40643972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078" y="2065187"/>
            <a:ext cx="10869105" cy="1600438"/>
          </a:xfrm>
        </p:spPr>
        <p:txBody>
          <a:bodyPr/>
          <a:lstStyle/>
          <a:p>
            <a:r>
              <a:rPr lang="en-US" sz="4000" b="1" i="1" dirty="0" smtClean="0"/>
              <a:t>Financial Aid</a:t>
            </a:r>
            <a:r>
              <a:rPr lang="en-US" sz="4000" b="1" dirty="0" smtClean="0"/>
              <a:t/>
            </a:r>
            <a:br>
              <a:rPr lang="en-US" sz="4000" b="1" dirty="0" smtClean="0"/>
            </a:br>
            <a:r>
              <a:rPr lang="en-US" sz="5200" b="1" dirty="0" smtClean="0"/>
              <a:t>What the Data Shows</a:t>
            </a:r>
            <a:endParaRPr lang="en-US" sz="5200" b="1" dirty="0"/>
          </a:p>
        </p:txBody>
      </p:sp>
    </p:spTree>
    <p:extLst>
      <p:ext uri="{BB962C8B-B14F-4D97-AF65-F5344CB8AC3E}">
        <p14:creationId xmlns:p14="http://schemas.microsoft.com/office/powerpoint/2010/main" val="336327937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070" y="443594"/>
            <a:ext cx="12561453" cy="738664"/>
          </a:xfrm>
        </p:spPr>
        <p:txBody>
          <a:bodyPr/>
          <a:lstStyle/>
          <a:p>
            <a:r>
              <a:rPr lang="en-US" sz="3600" b="1" dirty="0"/>
              <a:t>Overall Cost of Attendance</a:t>
            </a:r>
          </a:p>
        </p:txBody>
      </p:sp>
      <p:graphicFrame>
        <p:nvGraphicFramePr>
          <p:cNvPr id="4" name="Chart 3"/>
          <p:cNvGraphicFramePr>
            <a:graphicFrameLocks noChangeAspect="1"/>
          </p:cNvGraphicFramePr>
          <p:nvPr>
            <p:extLst>
              <p:ext uri="{D42A27DB-BD31-4B8C-83A1-F6EECF244321}">
                <p14:modId xmlns:p14="http://schemas.microsoft.com/office/powerpoint/2010/main" val="3255666010"/>
              </p:ext>
            </p:extLst>
          </p:nvPr>
        </p:nvGraphicFramePr>
        <p:xfrm>
          <a:off x="1992118" y="1266366"/>
          <a:ext cx="9811743" cy="58870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461744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807" y="484675"/>
            <a:ext cx="12561453" cy="738664"/>
          </a:xfrm>
        </p:spPr>
        <p:txBody>
          <a:bodyPr/>
          <a:lstStyle/>
          <a:p>
            <a:r>
              <a:rPr lang="en-US" sz="3600" b="1" dirty="0" smtClean="0"/>
              <a:t>Cost of Attendance by Component</a:t>
            </a:r>
            <a:endParaRPr lang="en-US" sz="3600" b="1" dirty="0"/>
          </a:p>
        </p:txBody>
      </p:sp>
      <p:sp>
        <p:nvSpPr>
          <p:cNvPr id="3" name="Content Placeholder 2"/>
          <p:cNvSpPr>
            <a:spLocks noGrp="1"/>
          </p:cNvSpPr>
          <p:nvPr>
            <p:ph idx="4294967295"/>
          </p:nvPr>
        </p:nvSpPr>
        <p:spPr/>
        <p:txBody>
          <a:bodyPr/>
          <a:lstStyle/>
          <a:p>
            <a:endParaRPr lang="en-US" dirty="0" smtClean="0"/>
          </a:p>
          <a:p>
            <a:endParaRPr lang="en-US" dirty="0"/>
          </a:p>
        </p:txBody>
      </p:sp>
      <p:graphicFrame>
        <p:nvGraphicFramePr>
          <p:cNvPr id="5" name="Chart 4"/>
          <p:cNvGraphicFramePr>
            <a:graphicFrameLocks/>
          </p:cNvGraphicFramePr>
          <p:nvPr>
            <p:extLst>
              <p:ext uri="{D42A27DB-BD31-4B8C-83A1-F6EECF244321}">
                <p14:modId xmlns:p14="http://schemas.microsoft.com/office/powerpoint/2010/main" val="2451518919"/>
              </p:ext>
            </p:extLst>
          </p:nvPr>
        </p:nvGraphicFramePr>
        <p:xfrm>
          <a:off x="2312532" y="1524644"/>
          <a:ext cx="9192537" cy="57477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032574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ext uri="{D42A27DB-BD31-4B8C-83A1-F6EECF244321}">
                <p14:modId xmlns:p14="http://schemas.microsoft.com/office/powerpoint/2010/main" val="2337842335"/>
              </p:ext>
            </p:extLst>
          </p:nvPr>
        </p:nvGraphicFramePr>
        <p:xfrm>
          <a:off x="2887668" y="1473521"/>
          <a:ext cx="8042264" cy="4825358"/>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514953" y="390407"/>
            <a:ext cx="12561453" cy="738664"/>
          </a:xfrm>
        </p:spPr>
        <p:txBody>
          <a:bodyPr/>
          <a:lstStyle/>
          <a:p>
            <a:r>
              <a:rPr lang="en-US" sz="3600" b="1" dirty="0" smtClean="0"/>
              <a:t>Need and Merit Mix	</a:t>
            </a:r>
            <a:endParaRPr lang="en-US" sz="3600" b="1" dirty="0"/>
          </a:p>
        </p:txBody>
      </p:sp>
    </p:spTree>
    <p:extLst>
      <p:ext uri="{BB962C8B-B14F-4D97-AF65-F5344CB8AC3E}">
        <p14:creationId xmlns:p14="http://schemas.microsoft.com/office/powerpoint/2010/main" val="11997501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101546305"/>
              </p:ext>
            </p:extLst>
          </p:nvPr>
        </p:nvGraphicFramePr>
        <p:xfrm>
          <a:off x="2887668" y="1473521"/>
          <a:ext cx="8042264" cy="482535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514953" y="390407"/>
            <a:ext cx="12561453" cy="738664"/>
          </a:xfrm>
        </p:spPr>
        <p:txBody>
          <a:bodyPr/>
          <a:lstStyle/>
          <a:p>
            <a:r>
              <a:rPr lang="en-US" sz="3600" b="1" dirty="0" smtClean="0"/>
              <a:t>Need and Merit Mix	</a:t>
            </a:r>
            <a:endParaRPr lang="en-US" sz="3600" b="1" dirty="0"/>
          </a:p>
        </p:txBody>
      </p:sp>
    </p:spTree>
    <p:extLst>
      <p:ext uri="{BB962C8B-B14F-4D97-AF65-F5344CB8AC3E}">
        <p14:creationId xmlns:p14="http://schemas.microsoft.com/office/powerpoint/2010/main" val="41556477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3481861722"/>
              </p:ext>
            </p:extLst>
          </p:nvPr>
        </p:nvGraphicFramePr>
        <p:xfrm>
          <a:off x="2887668" y="1473521"/>
          <a:ext cx="8042264" cy="482535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514953" y="390407"/>
            <a:ext cx="12561453" cy="738664"/>
          </a:xfrm>
        </p:spPr>
        <p:txBody>
          <a:bodyPr/>
          <a:lstStyle/>
          <a:p>
            <a:r>
              <a:rPr lang="en-US" sz="3600" b="1" dirty="0" smtClean="0"/>
              <a:t>Need and Merit Mix	</a:t>
            </a:r>
            <a:endParaRPr lang="en-US" sz="3600" b="1" dirty="0"/>
          </a:p>
        </p:txBody>
      </p:sp>
    </p:spTree>
    <p:extLst>
      <p:ext uri="{BB962C8B-B14F-4D97-AF65-F5344CB8AC3E}">
        <p14:creationId xmlns:p14="http://schemas.microsoft.com/office/powerpoint/2010/main" val="354711534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891715800"/>
              </p:ext>
            </p:extLst>
          </p:nvPr>
        </p:nvGraphicFramePr>
        <p:xfrm>
          <a:off x="2887668" y="1473521"/>
          <a:ext cx="8042264" cy="482535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514953" y="390407"/>
            <a:ext cx="12561453" cy="738664"/>
          </a:xfrm>
        </p:spPr>
        <p:txBody>
          <a:bodyPr/>
          <a:lstStyle/>
          <a:p>
            <a:r>
              <a:rPr lang="en-US" sz="3600" b="1" dirty="0" smtClean="0"/>
              <a:t>Need and Merit Mix	</a:t>
            </a:r>
            <a:endParaRPr lang="en-US" sz="3600" b="1" dirty="0"/>
          </a:p>
        </p:txBody>
      </p:sp>
    </p:spTree>
    <p:extLst>
      <p:ext uri="{BB962C8B-B14F-4D97-AF65-F5344CB8AC3E}">
        <p14:creationId xmlns:p14="http://schemas.microsoft.com/office/powerpoint/2010/main" val="406038975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653851205"/>
              </p:ext>
            </p:extLst>
          </p:nvPr>
        </p:nvGraphicFramePr>
        <p:xfrm>
          <a:off x="2887668" y="1473521"/>
          <a:ext cx="8042264" cy="482535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514953" y="390407"/>
            <a:ext cx="12561453" cy="738664"/>
          </a:xfrm>
        </p:spPr>
        <p:txBody>
          <a:bodyPr/>
          <a:lstStyle/>
          <a:p>
            <a:r>
              <a:rPr lang="en-US" sz="3600" b="1" dirty="0" smtClean="0"/>
              <a:t>Need and Merit Mix	</a:t>
            </a:r>
            <a:endParaRPr lang="en-US" sz="3600" b="1" dirty="0"/>
          </a:p>
        </p:txBody>
      </p:sp>
    </p:spTree>
    <p:extLst>
      <p:ext uri="{BB962C8B-B14F-4D97-AF65-F5344CB8AC3E}">
        <p14:creationId xmlns:p14="http://schemas.microsoft.com/office/powerpoint/2010/main" val="341274224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628075" y="2073393"/>
            <a:ext cx="12561453" cy="2431435"/>
          </a:xfrm>
        </p:spPr>
        <p:txBody>
          <a:bodyPr/>
          <a:lstStyle/>
          <a:p>
            <a:r>
              <a:rPr lang="en-US" sz="5400" b="1" i="1" dirty="0" smtClean="0"/>
              <a:t>Looking Ahead</a:t>
            </a:r>
          </a:p>
          <a:p>
            <a:r>
              <a:rPr lang="en-US" sz="4600" b="1" dirty="0" smtClean="0"/>
              <a:t>What </a:t>
            </a:r>
            <a:r>
              <a:rPr lang="en-US" sz="4600" b="1" dirty="0"/>
              <a:t>Shifting Demographics Mean for CSU and Strategic Enrollment Management </a:t>
            </a:r>
            <a:endParaRPr lang="en-US" sz="4600" dirty="0"/>
          </a:p>
        </p:txBody>
      </p:sp>
      <p:sp>
        <p:nvSpPr>
          <p:cNvPr id="3" name="Text Placeholder 2"/>
          <p:cNvSpPr>
            <a:spLocks noGrp="1"/>
          </p:cNvSpPr>
          <p:nvPr>
            <p:ph type="body" sz="quarter" idx="12"/>
          </p:nvPr>
        </p:nvSpPr>
        <p:spPr>
          <a:xfrm>
            <a:off x="628074" y="5369311"/>
            <a:ext cx="12561452" cy="1403461"/>
          </a:xfrm>
        </p:spPr>
        <p:txBody>
          <a:bodyPr/>
          <a:lstStyle/>
          <a:p>
            <a:r>
              <a:rPr lang="en-US" sz="1800" b="1" dirty="0" smtClean="0"/>
              <a:t>Division of Enrollment and Access</a:t>
            </a:r>
            <a:br>
              <a:rPr lang="en-US" sz="1800" b="1" dirty="0" smtClean="0"/>
            </a:br>
            <a:r>
              <a:rPr lang="en-US" dirty="0" smtClean="0"/>
              <a:t>Leslie </a:t>
            </a:r>
            <a:r>
              <a:rPr lang="en-US" dirty="0"/>
              <a:t>Taylor, Interim Vice </a:t>
            </a:r>
            <a:r>
              <a:rPr lang="en-US" dirty="0" smtClean="0"/>
              <a:t>President</a:t>
            </a:r>
            <a:br>
              <a:rPr lang="en-US" dirty="0" smtClean="0"/>
            </a:br>
            <a:r>
              <a:rPr lang="en-US" dirty="0" smtClean="0"/>
              <a:t>Tom </a:t>
            </a:r>
            <a:r>
              <a:rPr lang="en-US" dirty="0" err="1"/>
              <a:t>Biedscheid</a:t>
            </a:r>
            <a:r>
              <a:rPr lang="en-US" dirty="0"/>
              <a:t>, Director of Financial </a:t>
            </a:r>
            <a:r>
              <a:rPr lang="en-US" dirty="0" smtClean="0"/>
              <a:t>Aid </a:t>
            </a:r>
            <a:br>
              <a:rPr lang="en-US" dirty="0" smtClean="0"/>
            </a:br>
            <a:r>
              <a:rPr lang="en-US" dirty="0" err="1" smtClean="0"/>
              <a:t>Pushpa</a:t>
            </a:r>
            <a:r>
              <a:rPr lang="en-US" dirty="0" smtClean="0"/>
              <a:t> </a:t>
            </a:r>
            <a:r>
              <a:rPr lang="en-US" dirty="0" err="1"/>
              <a:t>Lehene</a:t>
            </a:r>
            <a:r>
              <a:rPr lang="en-US" dirty="0"/>
              <a:t>-Singh, </a:t>
            </a:r>
            <a:r>
              <a:rPr lang="en-US" dirty="0" smtClean="0"/>
              <a:t>Statistical Analyst</a:t>
            </a:r>
            <a:r>
              <a:rPr lang="en-US" dirty="0"/>
              <a:t>, Office of Admissions </a:t>
            </a:r>
          </a:p>
        </p:txBody>
      </p:sp>
    </p:spTree>
    <p:extLst>
      <p:ext uri="{BB962C8B-B14F-4D97-AF65-F5344CB8AC3E}">
        <p14:creationId xmlns:p14="http://schemas.microsoft.com/office/powerpoint/2010/main" val="314051091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521806914"/>
              </p:ext>
            </p:extLst>
          </p:nvPr>
        </p:nvGraphicFramePr>
        <p:xfrm>
          <a:off x="2887668" y="1473521"/>
          <a:ext cx="8042264" cy="482535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514953" y="390407"/>
            <a:ext cx="12561453" cy="738664"/>
          </a:xfrm>
        </p:spPr>
        <p:txBody>
          <a:bodyPr/>
          <a:lstStyle/>
          <a:p>
            <a:r>
              <a:rPr lang="en-US" sz="3600" b="1" dirty="0" smtClean="0"/>
              <a:t>Need and Merit Mix	</a:t>
            </a:r>
            <a:endParaRPr lang="en-US" sz="3600" b="1" dirty="0"/>
          </a:p>
        </p:txBody>
      </p:sp>
    </p:spTree>
    <p:extLst>
      <p:ext uri="{BB962C8B-B14F-4D97-AF65-F5344CB8AC3E}">
        <p14:creationId xmlns:p14="http://schemas.microsoft.com/office/powerpoint/2010/main" val="12735013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555186930"/>
              </p:ext>
            </p:extLst>
          </p:nvPr>
        </p:nvGraphicFramePr>
        <p:xfrm>
          <a:off x="2887668" y="1473521"/>
          <a:ext cx="8042264" cy="482535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514953" y="390407"/>
            <a:ext cx="12561453" cy="738664"/>
          </a:xfrm>
        </p:spPr>
        <p:txBody>
          <a:bodyPr/>
          <a:lstStyle/>
          <a:p>
            <a:r>
              <a:rPr lang="en-US" sz="3600" b="1" dirty="0" smtClean="0"/>
              <a:t>Need and Merit Mix	</a:t>
            </a:r>
            <a:endParaRPr lang="en-US" sz="3600" b="1" dirty="0"/>
          </a:p>
        </p:txBody>
      </p:sp>
    </p:spTree>
    <p:extLst>
      <p:ext uri="{BB962C8B-B14F-4D97-AF65-F5344CB8AC3E}">
        <p14:creationId xmlns:p14="http://schemas.microsoft.com/office/powerpoint/2010/main" val="29223652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91558768"/>
              </p:ext>
            </p:extLst>
          </p:nvPr>
        </p:nvGraphicFramePr>
        <p:xfrm>
          <a:off x="2887668" y="1473521"/>
          <a:ext cx="8042264" cy="482535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514953" y="390407"/>
            <a:ext cx="12561453" cy="738664"/>
          </a:xfrm>
        </p:spPr>
        <p:txBody>
          <a:bodyPr/>
          <a:lstStyle/>
          <a:p>
            <a:r>
              <a:rPr lang="en-US" sz="3600" b="1" dirty="0" smtClean="0"/>
              <a:t>Need and Merit Mix	</a:t>
            </a:r>
            <a:endParaRPr lang="en-US" sz="3600" b="1" dirty="0"/>
          </a:p>
        </p:txBody>
      </p:sp>
    </p:spTree>
    <p:extLst>
      <p:ext uri="{BB962C8B-B14F-4D97-AF65-F5344CB8AC3E}">
        <p14:creationId xmlns:p14="http://schemas.microsoft.com/office/powerpoint/2010/main" val="16578356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150189634"/>
              </p:ext>
            </p:extLst>
          </p:nvPr>
        </p:nvGraphicFramePr>
        <p:xfrm>
          <a:off x="2887668" y="1473521"/>
          <a:ext cx="8042264" cy="482535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514953" y="390407"/>
            <a:ext cx="12561453" cy="738664"/>
          </a:xfrm>
        </p:spPr>
        <p:txBody>
          <a:bodyPr/>
          <a:lstStyle/>
          <a:p>
            <a:r>
              <a:rPr lang="en-US" sz="3600" b="1" dirty="0" smtClean="0"/>
              <a:t>Need and Merit Mix	</a:t>
            </a:r>
            <a:endParaRPr lang="en-US" sz="3600" b="1" dirty="0"/>
          </a:p>
        </p:txBody>
      </p:sp>
    </p:spTree>
    <p:extLst>
      <p:ext uri="{BB962C8B-B14F-4D97-AF65-F5344CB8AC3E}">
        <p14:creationId xmlns:p14="http://schemas.microsoft.com/office/powerpoint/2010/main" val="259853345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331007499"/>
              </p:ext>
            </p:extLst>
          </p:nvPr>
        </p:nvGraphicFramePr>
        <p:xfrm>
          <a:off x="2887668" y="1473521"/>
          <a:ext cx="8042264" cy="482535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514953" y="390407"/>
            <a:ext cx="12561453" cy="738664"/>
          </a:xfrm>
        </p:spPr>
        <p:txBody>
          <a:bodyPr/>
          <a:lstStyle/>
          <a:p>
            <a:r>
              <a:rPr lang="en-US" sz="3600" b="1" dirty="0" smtClean="0"/>
              <a:t>Need and Merit Mix	</a:t>
            </a:r>
            <a:endParaRPr lang="en-US" sz="3600" b="1" dirty="0"/>
          </a:p>
        </p:txBody>
      </p:sp>
    </p:spTree>
    <p:extLst>
      <p:ext uri="{BB962C8B-B14F-4D97-AF65-F5344CB8AC3E}">
        <p14:creationId xmlns:p14="http://schemas.microsoft.com/office/powerpoint/2010/main" val="16590362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472098997"/>
              </p:ext>
            </p:extLst>
          </p:nvPr>
        </p:nvGraphicFramePr>
        <p:xfrm>
          <a:off x="2887668" y="1473521"/>
          <a:ext cx="8042264" cy="482535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514953" y="390407"/>
            <a:ext cx="12561453" cy="738664"/>
          </a:xfrm>
        </p:spPr>
        <p:txBody>
          <a:bodyPr/>
          <a:lstStyle/>
          <a:p>
            <a:r>
              <a:rPr lang="en-US" sz="3600" b="1" dirty="0" smtClean="0"/>
              <a:t>Need and Merit Mix	</a:t>
            </a:r>
            <a:endParaRPr lang="en-US" sz="3600" b="1" dirty="0"/>
          </a:p>
        </p:txBody>
      </p:sp>
    </p:spTree>
    <p:extLst>
      <p:ext uri="{BB962C8B-B14F-4D97-AF65-F5344CB8AC3E}">
        <p14:creationId xmlns:p14="http://schemas.microsoft.com/office/powerpoint/2010/main" val="26762419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807" y="409260"/>
            <a:ext cx="12561453" cy="738664"/>
          </a:xfrm>
        </p:spPr>
        <p:txBody>
          <a:bodyPr/>
          <a:lstStyle/>
          <a:p>
            <a:r>
              <a:rPr lang="en-US" sz="3600" b="1" dirty="0" smtClean="0"/>
              <a:t>All Loans</a:t>
            </a:r>
            <a:endParaRPr lang="en-US" sz="3600" b="1" dirty="0"/>
          </a:p>
        </p:txBody>
      </p:sp>
      <p:graphicFrame>
        <p:nvGraphicFramePr>
          <p:cNvPr id="7" name="Chart 6"/>
          <p:cNvGraphicFramePr>
            <a:graphicFrameLocks/>
          </p:cNvGraphicFramePr>
          <p:nvPr>
            <p:extLst/>
          </p:nvPr>
        </p:nvGraphicFramePr>
        <p:xfrm>
          <a:off x="2752725" y="1435735"/>
          <a:ext cx="8312150" cy="490093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87237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2752725" y="1435735"/>
          <a:ext cx="8312150" cy="490093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533807" y="409260"/>
            <a:ext cx="12561453" cy="738664"/>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sz="3600" b="1" dirty="0" smtClean="0"/>
              <a:t>Federal </a:t>
            </a:r>
            <a:r>
              <a:rPr lang="en-US" sz="3600" b="1" dirty="0"/>
              <a:t>Direct Student </a:t>
            </a:r>
            <a:r>
              <a:rPr lang="en-US" sz="3600" b="1" dirty="0" smtClean="0"/>
              <a:t>Loans</a:t>
            </a:r>
            <a:endParaRPr lang="en-US" sz="3600" b="1" dirty="0"/>
          </a:p>
        </p:txBody>
      </p:sp>
    </p:spTree>
    <p:extLst>
      <p:ext uri="{BB962C8B-B14F-4D97-AF65-F5344CB8AC3E}">
        <p14:creationId xmlns:p14="http://schemas.microsoft.com/office/powerpoint/2010/main" val="86841228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2752725" y="1435735"/>
          <a:ext cx="8312150" cy="490093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533807" y="409260"/>
            <a:ext cx="12561453" cy="738664"/>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sz="3600" b="1" dirty="0" smtClean="0"/>
              <a:t>Private Student Loans</a:t>
            </a:r>
            <a:endParaRPr lang="en-US" sz="3600" b="1" dirty="0"/>
          </a:p>
        </p:txBody>
      </p:sp>
    </p:spTree>
    <p:extLst>
      <p:ext uri="{BB962C8B-B14F-4D97-AF65-F5344CB8AC3E}">
        <p14:creationId xmlns:p14="http://schemas.microsoft.com/office/powerpoint/2010/main" val="26274930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2752725" y="1435735"/>
          <a:ext cx="8312150" cy="490093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533807" y="409260"/>
            <a:ext cx="12561453" cy="738664"/>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sz="3600" b="1" dirty="0" smtClean="0"/>
              <a:t>Parent Loans</a:t>
            </a:r>
            <a:endParaRPr lang="en-US" sz="3600" b="1" dirty="0"/>
          </a:p>
        </p:txBody>
      </p:sp>
    </p:spTree>
    <p:extLst>
      <p:ext uri="{BB962C8B-B14F-4D97-AF65-F5344CB8AC3E}">
        <p14:creationId xmlns:p14="http://schemas.microsoft.com/office/powerpoint/2010/main" val="29211555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054" y="2364237"/>
            <a:ext cx="10869105" cy="2893100"/>
          </a:xfrm>
        </p:spPr>
        <p:txBody>
          <a:bodyPr/>
          <a:lstStyle/>
          <a:p>
            <a:r>
              <a:rPr lang="en-US" sz="4000" b="1" i="1" dirty="0" smtClean="0"/>
              <a:t>New Freshmen</a:t>
            </a:r>
            <a:r>
              <a:rPr lang="en-US" sz="4000" b="1" dirty="0" smtClean="0"/>
              <a:t/>
            </a:r>
            <a:br>
              <a:rPr lang="en-US" sz="4000" b="1" dirty="0" smtClean="0"/>
            </a:br>
            <a:r>
              <a:rPr lang="en-US" sz="5200" b="1" dirty="0" smtClean="0"/>
              <a:t>What to Expect in the Future </a:t>
            </a:r>
            <a:br>
              <a:rPr lang="en-US" sz="5200" b="1" dirty="0" smtClean="0"/>
            </a:br>
            <a:r>
              <a:rPr lang="en-US" sz="3200" b="1" dirty="0" smtClean="0"/>
              <a:t>   and</a:t>
            </a:r>
            <a:r>
              <a:rPr lang="en-US" sz="5200" b="1" dirty="0" smtClean="0"/>
              <a:t/>
            </a:r>
            <a:br>
              <a:rPr lang="en-US" sz="5200" b="1" dirty="0" smtClean="0"/>
            </a:br>
            <a:r>
              <a:rPr lang="en-US" sz="5200" b="1" dirty="0" smtClean="0"/>
              <a:t>What </a:t>
            </a:r>
            <a:r>
              <a:rPr lang="en-US" sz="5200" b="1" dirty="0"/>
              <a:t>W</a:t>
            </a:r>
            <a:r>
              <a:rPr lang="en-US" sz="5200" b="1" dirty="0" smtClean="0"/>
              <a:t>e </a:t>
            </a:r>
            <a:r>
              <a:rPr lang="en-US" sz="5200" b="1" dirty="0"/>
              <a:t>C</a:t>
            </a:r>
            <a:r>
              <a:rPr lang="en-US" sz="5200" b="1" dirty="0" smtClean="0"/>
              <a:t>an </a:t>
            </a:r>
            <a:r>
              <a:rPr lang="en-US" sz="5200" b="1" dirty="0"/>
              <a:t>L</a:t>
            </a:r>
            <a:r>
              <a:rPr lang="en-US" sz="5200" b="1" dirty="0" smtClean="0"/>
              <a:t>earn from the </a:t>
            </a:r>
            <a:r>
              <a:rPr lang="en-US" sz="5200" b="1" dirty="0"/>
              <a:t>P</a:t>
            </a:r>
            <a:r>
              <a:rPr lang="en-US" sz="5200" b="1" dirty="0" smtClean="0"/>
              <a:t>ast</a:t>
            </a:r>
            <a:endParaRPr lang="en-US" sz="5200" b="1" dirty="0"/>
          </a:p>
        </p:txBody>
      </p:sp>
    </p:spTree>
    <p:extLst>
      <p:ext uri="{BB962C8B-B14F-4D97-AF65-F5344CB8AC3E}">
        <p14:creationId xmlns:p14="http://schemas.microsoft.com/office/powerpoint/2010/main" val="90064272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a:graphicFrameLocks/>
          </p:cNvGraphicFramePr>
          <p:nvPr>
            <p:extLst/>
          </p:nvPr>
        </p:nvGraphicFramePr>
        <p:xfrm>
          <a:off x="949960" y="2221096"/>
          <a:ext cx="6944783" cy="416687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a:spLocks noGrp="1"/>
          </p:cNvSpPr>
          <p:nvPr>
            <p:ph idx="4294967295"/>
          </p:nvPr>
        </p:nvSpPr>
        <p:spPr>
          <a:xfrm>
            <a:off x="8184539" y="2485049"/>
            <a:ext cx="5247274" cy="2586572"/>
          </a:xfrm>
        </p:spPr>
        <p:txBody>
          <a:bodyPr>
            <a:normAutofit fontScale="92500"/>
          </a:bodyPr>
          <a:lstStyle/>
          <a:p>
            <a:pPr marL="0" indent="0" algn="ctr">
              <a:buNone/>
            </a:pPr>
            <a:r>
              <a:rPr lang="en-US" sz="4533" dirty="0"/>
              <a:t>Current Default Rate</a:t>
            </a:r>
          </a:p>
          <a:p>
            <a:pPr marL="0" indent="0" algn="ctr">
              <a:buNone/>
            </a:pPr>
            <a:r>
              <a:rPr lang="en-US" sz="4533" dirty="0"/>
              <a:t>2.8%</a:t>
            </a:r>
          </a:p>
        </p:txBody>
      </p:sp>
      <p:sp>
        <p:nvSpPr>
          <p:cNvPr id="7" name="Title 1"/>
          <p:cNvSpPr txBox="1">
            <a:spLocks/>
          </p:cNvSpPr>
          <p:nvPr/>
        </p:nvSpPr>
        <p:spPr>
          <a:xfrm>
            <a:off x="533807" y="409260"/>
            <a:ext cx="12561453" cy="738664"/>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sz="3600" b="1" dirty="0" smtClean="0"/>
              <a:t>Loan Debt at Graduation</a:t>
            </a:r>
            <a:endParaRPr lang="en-US" sz="3600" b="1" dirty="0"/>
          </a:p>
        </p:txBody>
      </p:sp>
    </p:spTree>
    <p:extLst>
      <p:ext uri="{BB962C8B-B14F-4D97-AF65-F5344CB8AC3E}">
        <p14:creationId xmlns:p14="http://schemas.microsoft.com/office/powerpoint/2010/main" val="40651433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4710" y="6547878"/>
            <a:ext cx="2488182" cy="510909"/>
          </a:xfrm>
          <a:prstGeom prst="rect">
            <a:avLst/>
          </a:prstGeom>
          <a:noFill/>
        </p:spPr>
        <p:txBody>
          <a:bodyPr wrap="none" rtlCol="0">
            <a:spAutoFit/>
          </a:bodyPr>
          <a:lstStyle/>
          <a:p>
            <a:r>
              <a:rPr lang="en-US" sz="2720" b="1" dirty="0"/>
              <a:t>06-07 to </a:t>
            </a:r>
            <a:r>
              <a:rPr lang="en-US" sz="2720" b="1" dirty="0" smtClean="0"/>
              <a:t>07-08</a:t>
            </a:r>
            <a:endParaRPr lang="en-US" sz="2720" b="1" dirty="0"/>
          </a:p>
        </p:txBody>
      </p:sp>
      <p:graphicFrame>
        <p:nvGraphicFramePr>
          <p:cNvPr id="8" name="Chart 7"/>
          <p:cNvGraphicFramePr>
            <a:graphicFrameLocks noChangeAspect="1"/>
          </p:cNvGraphicFramePr>
          <p:nvPr>
            <p:extLst>
              <p:ext uri="{D42A27DB-BD31-4B8C-83A1-F6EECF244321}">
                <p14:modId xmlns:p14="http://schemas.microsoft.com/office/powerpoint/2010/main" val="1757023828"/>
              </p:ext>
            </p:extLst>
          </p:nvPr>
        </p:nvGraphicFramePr>
        <p:xfrm>
          <a:off x="1828800" y="1179576"/>
          <a:ext cx="10149149"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533807" y="409260"/>
            <a:ext cx="12561453" cy="738664"/>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sz="3600" b="1" dirty="0" smtClean="0"/>
              <a:t>Change </a:t>
            </a:r>
            <a:r>
              <a:rPr lang="en-US" sz="3600" b="1" dirty="0"/>
              <a:t>in Enrollment by EFC </a:t>
            </a:r>
            <a:r>
              <a:rPr lang="en-US" sz="3600" b="1" dirty="0" smtClean="0"/>
              <a:t>Bands</a:t>
            </a:r>
            <a:endParaRPr lang="en-US" sz="3600" b="1" dirty="0"/>
          </a:p>
        </p:txBody>
      </p:sp>
    </p:spTree>
    <p:extLst>
      <p:ext uri="{BB962C8B-B14F-4D97-AF65-F5344CB8AC3E}">
        <p14:creationId xmlns:p14="http://schemas.microsoft.com/office/powerpoint/2010/main" val="23931393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64710" y="6529025"/>
            <a:ext cx="2488182" cy="510909"/>
          </a:xfrm>
          <a:prstGeom prst="rect">
            <a:avLst/>
          </a:prstGeom>
          <a:noFill/>
        </p:spPr>
        <p:txBody>
          <a:bodyPr wrap="none" rtlCol="0">
            <a:spAutoFit/>
          </a:bodyPr>
          <a:lstStyle/>
          <a:p>
            <a:r>
              <a:rPr lang="en-US" sz="2720" b="1" dirty="0"/>
              <a:t>06-07 to </a:t>
            </a:r>
            <a:r>
              <a:rPr lang="en-US" sz="2720" b="1" dirty="0" smtClean="0"/>
              <a:t>08-09</a:t>
            </a:r>
            <a:endParaRPr lang="en-US" sz="2720" b="1" dirty="0"/>
          </a:p>
        </p:txBody>
      </p:sp>
      <p:graphicFrame>
        <p:nvGraphicFramePr>
          <p:cNvPr id="3" name="Chart 2"/>
          <p:cNvGraphicFramePr>
            <a:graphicFrameLocks/>
          </p:cNvGraphicFramePr>
          <p:nvPr>
            <p:extLst>
              <p:ext uri="{D42A27DB-BD31-4B8C-83A1-F6EECF244321}">
                <p14:modId xmlns:p14="http://schemas.microsoft.com/office/powerpoint/2010/main" val="773403407"/>
              </p:ext>
            </p:extLst>
          </p:nvPr>
        </p:nvGraphicFramePr>
        <p:xfrm>
          <a:off x="1828800" y="1179576"/>
          <a:ext cx="1014984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533807" y="409260"/>
            <a:ext cx="12561453" cy="738664"/>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sz="3600" b="1" dirty="0" smtClean="0"/>
              <a:t>Change </a:t>
            </a:r>
            <a:r>
              <a:rPr lang="en-US" sz="3600" b="1" dirty="0"/>
              <a:t>in Enrollment by EFC </a:t>
            </a:r>
            <a:r>
              <a:rPr lang="en-US" sz="3600" b="1" dirty="0" smtClean="0"/>
              <a:t>Bands</a:t>
            </a:r>
            <a:endParaRPr lang="en-US" sz="3600" b="1" dirty="0"/>
          </a:p>
        </p:txBody>
      </p:sp>
    </p:spTree>
    <p:extLst>
      <p:ext uri="{BB962C8B-B14F-4D97-AF65-F5344CB8AC3E}">
        <p14:creationId xmlns:p14="http://schemas.microsoft.com/office/powerpoint/2010/main" val="30826016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64710" y="6530899"/>
            <a:ext cx="2488182" cy="510909"/>
          </a:xfrm>
          <a:prstGeom prst="rect">
            <a:avLst/>
          </a:prstGeom>
          <a:noFill/>
        </p:spPr>
        <p:txBody>
          <a:bodyPr wrap="none" rtlCol="0">
            <a:spAutoFit/>
          </a:bodyPr>
          <a:lstStyle/>
          <a:p>
            <a:r>
              <a:rPr lang="en-US" sz="2720" b="1" dirty="0"/>
              <a:t>06-07 to </a:t>
            </a:r>
            <a:r>
              <a:rPr lang="en-US" sz="2720" b="1" dirty="0" smtClean="0"/>
              <a:t>09-10</a:t>
            </a:r>
            <a:endParaRPr lang="en-US" sz="2720" b="1" dirty="0"/>
          </a:p>
        </p:txBody>
      </p:sp>
      <p:graphicFrame>
        <p:nvGraphicFramePr>
          <p:cNvPr id="4" name="Chart 3"/>
          <p:cNvGraphicFramePr>
            <a:graphicFrameLocks/>
          </p:cNvGraphicFramePr>
          <p:nvPr>
            <p:extLst>
              <p:ext uri="{D42A27DB-BD31-4B8C-83A1-F6EECF244321}">
                <p14:modId xmlns:p14="http://schemas.microsoft.com/office/powerpoint/2010/main" val="2374083386"/>
              </p:ext>
            </p:extLst>
          </p:nvPr>
        </p:nvGraphicFramePr>
        <p:xfrm>
          <a:off x="1828800" y="1179576"/>
          <a:ext cx="1014984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533807" y="409260"/>
            <a:ext cx="12561453" cy="738664"/>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sz="3600" b="1" dirty="0" smtClean="0"/>
              <a:t>Change </a:t>
            </a:r>
            <a:r>
              <a:rPr lang="en-US" sz="3600" b="1" dirty="0"/>
              <a:t>in Enrollment by EFC </a:t>
            </a:r>
            <a:r>
              <a:rPr lang="en-US" sz="3600" b="1" dirty="0" smtClean="0"/>
              <a:t>Bands</a:t>
            </a:r>
            <a:endParaRPr lang="en-US" sz="3600" b="1" dirty="0"/>
          </a:p>
        </p:txBody>
      </p:sp>
    </p:spTree>
    <p:extLst>
      <p:ext uri="{BB962C8B-B14F-4D97-AF65-F5344CB8AC3E}">
        <p14:creationId xmlns:p14="http://schemas.microsoft.com/office/powerpoint/2010/main" val="40835342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74328" y="6530899"/>
            <a:ext cx="2468946" cy="510909"/>
          </a:xfrm>
          <a:prstGeom prst="rect">
            <a:avLst/>
          </a:prstGeom>
          <a:noFill/>
        </p:spPr>
        <p:txBody>
          <a:bodyPr wrap="none" rtlCol="0">
            <a:spAutoFit/>
          </a:bodyPr>
          <a:lstStyle/>
          <a:p>
            <a:r>
              <a:rPr lang="en-US" sz="2720" b="1" dirty="0"/>
              <a:t>06-07 to </a:t>
            </a:r>
            <a:r>
              <a:rPr lang="en-US" sz="2720" b="1" dirty="0" smtClean="0"/>
              <a:t>10-11</a:t>
            </a:r>
            <a:endParaRPr lang="en-US" sz="2720" b="1" dirty="0"/>
          </a:p>
        </p:txBody>
      </p:sp>
      <p:graphicFrame>
        <p:nvGraphicFramePr>
          <p:cNvPr id="3" name="Chart 2"/>
          <p:cNvGraphicFramePr>
            <a:graphicFrameLocks/>
          </p:cNvGraphicFramePr>
          <p:nvPr>
            <p:extLst>
              <p:ext uri="{D42A27DB-BD31-4B8C-83A1-F6EECF244321}">
                <p14:modId xmlns:p14="http://schemas.microsoft.com/office/powerpoint/2010/main" val="2638351077"/>
              </p:ext>
            </p:extLst>
          </p:nvPr>
        </p:nvGraphicFramePr>
        <p:xfrm>
          <a:off x="1828800" y="1179576"/>
          <a:ext cx="1014984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533807" y="409260"/>
            <a:ext cx="12561453" cy="738664"/>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sz="3600" b="1" dirty="0" smtClean="0"/>
              <a:t>Change </a:t>
            </a:r>
            <a:r>
              <a:rPr lang="en-US" sz="3600" b="1" dirty="0"/>
              <a:t>in Enrollment by EFC </a:t>
            </a:r>
            <a:r>
              <a:rPr lang="en-US" sz="3600" b="1" dirty="0" smtClean="0"/>
              <a:t>Bands</a:t>
            </a:r>
            <a:endParaRPr lang="en-US" sz="3600" b="1" dirty="0"/>
          </a:p>
        </p:txBody>
      </p:sp>
    </p:spTree>
    <p:extLst>
      <p:ext uri="{BB962C8B-B14F-4D97-AF65-F5344CB8AC3E}">
        <p14:creationId xmlns:p14="http://schemas.microsoft.com/office/powerpoint/2010/main" val="234139231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4328" y="6512046"/>
            <a:ext cx="2468946" cy="510909"/>
          </a:xfrm>
          <a:prstGeom prst="rect">
            <a:avLst/>
          </a:prstGeom>
          <a:noFill/>
        </p:spPr>
        <p:txBody>
          <a:bodyPr wrap="none" rtlCol="0">
            <a:spAutoFit/>
          </a:bodyPr>
          <a:lstStyle/>
          <a:p>
            <a:r>
              <a:rPr lang="en-US" sz="2720" b="1" dirty="0"/>
              <a:t>06-07 to </a:t>
            </a:r>
            <a:r>
              <a:rPr lang="en-US" sz="2720" b="1" dirty="0" smtClean="0"/>
              <a:t>11-12</a:t>
            </a:r>
            <a:endParaRPr lang="en-US" sz="2720" b="1" dirty="0"/>
          </a:p>
        </p:txBody>
      </p:sp>
      <p:graphicFrame>
        <p:nvGraphicFramePr>
          <p:cNvPr id="4" name="Chart 3"/>
          <p:cNvGraphicFramePr>
            <a:graphicFrameLocks/>
          </p:cNvGraphicFramePr>
          <p:nvPr>
            <p:extLst>
              <p:ext uri="{D42A27DB-BD31-4B8C-83A1-F6EECF244321}">
                <p14:modId xmlns:p14="http://schemas.microsoft.com/office/powerpoint/2010/main" val="2744780404"/>
              </p:ext>
            </p:extLst>
          </p:nvPr>
        </p:nvGraphicFramePr>
        <p:xfrm>
          <a:off x="1828800" y="1179576"/>
          <a:ext cx="1014984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533807" y="409260"/>
            <a:ext cx="12561453" cy="738664"/>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sz="3600" b="1" dirty="0" smtClean="0"/>
              <a:t>Change </a:t>
            </a:r>
            <a:r>
              <a:rPr lang="en-US" sz="3600" b="1" dirty="0"/>
              <a:t>in Enrollment by EFC </a:t>
            </a:r>
            <a:r>
              <a:rPr lang="en-US" sz="3600" b="1" dirty="0" smtClean="0"/>
              <a:t>Bands</a:t>
            </a:r>
            <a:endParaRPr lang="en-US" sz="3600" b="1" dirty="0"/>
          </a:p>
        </p:txBody>
      </p:sp>
    </p:spTree>
    <p:extLst>
      <p:ext uri="{BB962C8B-B14F-4D97-AF65-F5344CB8AC3E}">
        <p14:creationId xmlns:p14="http://schemas.microsoft.com/office/powerpoint/2010/main" val="70724718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64710" y="6521472"/>
            <a:ext cx="2488182" cy="510909"/>
          </a:xfrm>
          <a:prstGeom prst="rect">
            <a:avLst/>
          </a:prstGeom>
          <a:noFill/>
        </p:spPr>
        <p:txBody>
          <a:bodyPr wrap="none" rtlCol="0">
            <a:spAutoFit/>
          </a:bodyPr>
          <a:lstStyle/>
          <a:p>
            <a:r>
              <a:rPr lang="en-US" sz="2720" b="1" dirty="0"/>
              <a:t>06-07 to </a:t>
            </a:r>
            <a:r>
              <a:rPr lang="en-US" sz="2720" b="1" dirty="0" smtClean="0"/>
              <a:t>12-13</a:t>
            </a:r>
            <a:endParaRPr lang="en-US" sz="2720" b="1" dirty="0"/>
          </a:p>
        </p:txBody>
      </p:sp>
      <p:graphicFrame>
        <p:nvGraphicFramePr>
          <p:cNvPr id="4" name="Chart 3"/>
          <p:cNvGraphicFramePr>
            <a:graphicFrameLocks/>
          </p:cNvGraphicFramePr>
          <p:nvPr>
            <p:extLst>
              <p:ext uri="{D42A27DB-BD31-4B8C-83A1-F6EECF244321}">
                <p14:modId xmlns:p14="http://schemas.microsoft.com/office/powerpoint/2010/main" val="2140887012"/>
              </p:ext>
            </p:extLst>
          </p:nvPr>
        </p:nvGraphicFramePr>
        <p:xfrm>
          <a:off x="1828800" y="1179576"/>
          <a:ext cx="1014984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533807" y="409260"/>
            <a:ext cx="12561453" cy="738664"/>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sz="3600" b="1" dirty="0" smtClean="0"/>
              <a:t>Change </a:t>
            </a:r>
            <a:r>
              <a:rPr lang="en-US" sz="3600" b="1" dirty="0"/>
              <a:t>in Enrollment by EFC </a:t>
            </a:r>
            <a:r>
              <a:rPr lang="en-US" sz="3600" b="1" dirty="0" smtClean="0"/>
              <a:t>Bands</a:t>
            </a:r>
            <a:endParaRPr lang="en-US" sz="3600" b="1" dirty="0"/>
          </a:p>
        </p:txBody>
      </p:sp>
    </p:spTree>
    <p:extLst>
      <p:ext uri="{BB962C8B-B14F-4D97-AF65-F5344CB8AC3E}">
        <p14:creationId xmlns:p14="http://schemas.microsoft.com/office/powerpoint/2010/main" val="26934447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64710" y="6521473"/>
            <a:ext cx="2488182" cy="510909"/>
          </a:xfrm>
          <a:prstGeom prst="rect">
            <a:avLst/>
          </a:prstGeom>
          <a:noFill/>
        </p:spPr>
        <p:txBody>
          <a:bodyPr wrap="none" rtlCol="0">
            <a:spAutoFit/>
          </a:bodyPr>
          <a:lstStyle/>
          <a:p>
            <a:r>
              <a:rPr lang="en-US" sz="2720" b="1" dirty="0"/>
              <a:t>06-07 to </a:t>
            </a:r>
            <a:r>
              <a:rPr lang="en-US" sz="2720" b="1" dirty="0" smtClean="0"/>
              <a:t>13-14</a:t>
            </a:r>
            <a:endParaRPr lang="en-US" sz="2720" b="1" dirty="0"/>
          </a:p>
        </p:txBody>
      </p:sp>
      <p:graphicFrame>
        <p:nvGraphicFramePr>
          <p:cNvPr id="4" name="Chart 3"/>
          <p:cNvGraphicFramePr>
            <a:graphicFrameLocks/>
          </p:cNvGraphicFramePr>
          <p:nvPr>
            <p:extLst>
              <p:ext uri="{D42A27DB-BD31-4B8C-83A1-F6EECF244321}">
                <p14:modId xmlns:p14="http://schemas.microsoft.com/office/powerpoint/2010/main" val="2192055034"/>
              </p:ext>
            </p:extLst>
          </p:nvPr>
        </p:nvGraphicFramePr>
        <p:xfrm>
          <a:off x="1828800" y="1179576"/>
          <a:ext cx="1014984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533807" y="409260"/>
            <a:ext cx="12561453" cy="738664"/>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sz="3600" b="1" dirty="0" smtClean="0"/>
              <a:t>Change </a:t>
            </a:r>
            <a:r>
              <a:rPr lang="en-US" sz="3600" b="1" dirty="0"/>
              <a:t>in Enrollment by EFC </a:t>
            </a:r>
            <a:r>
              <a:rPr lang="en-US" sz="3600" b="1" dirty="0" smtClean="0"/>
              <a:t>Bands</a:t>
            </a:r>
            <a:endParaRPr lang="en-US" sz="3600" b="1" dirty="0"/>
          </a:p>
        </p:txBody>
      </p:sp>
    </p:spTree>
    <p:extLst>
      <p:ext uri="{BB962C8B-B14F-4D97-AF65-F5344CB8AC3E}">
        <p14:creationId xmlns:p14="http://schemas.microsoft.com/office/powerpoint/2010/main" val="15202403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64710" y="6521472"/>
            <a:ext cx="2488182" cy="510909"/>
          </a:xfrm>
          <a:prstGeom prst="rect">
            <a:avLst/>
          </a:prstGeom>
          <a:noFill/>
        </p:spPr>
        <p:txBody>
          <a:bodyPr wrap="none" rtlCol="0">
            <a:spAutoFit/>
          </a:bodyPr>
          <a:lstStyle/>
          <a:p>
            <a:r>
              <a:rPr lang="en-US" sz="2720" b="1" dirty="0"/>
              <a:t>06-07 to </a:t>
            </a:r>
            <a:r>
              <a:rPr lang="en-US" sz="2720" b="1" dirty="0" smtClean="0"/>
              <a:t>14-15</a:t>
            </a:r>
            <a:endParaRPr lang="en-US" sz="2720" b="1" dirty="0"/>
          </a:p>
        </p:txBody>
      </p:sp>
      <p:graphicFrame>
        <p:nvGraphicFramePr>
          <p:cNvPr id="4" name="Chart 3"/>
          <p:cNvGraphicFramePr>
            <a:graphicFrameLocks noChangeAspect="1"/>
          </p:cNvGraphicFramePr>
          <p:nvPr>
            <p:extLst>
              <p:ext uri="{D42A27DB-BD31-4B8C-83A1-F6EECF244321}">
                <p14:modId xmlns:p14="http://schemas.microsoft.com/office/powerpoint/2010/main" val="1503496416"/>
              </p:ext>
            </p:extLst>
          </p:nvPr>
        </p:nvGraphicFramePr>
        <p:xfrm>
          <a:off x="1828800" y="1179576"/>
          <a:ext cx="10149149"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533807" y="409260"/>
            <a:ext cx="12561453" cy="738664"/>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sz="3600" b="1" dirty="0" smtClean="0"/>
              <a:t>Change </a:t>
            </a:r>
            <a:r>
              <a:rPr lang="en-US" sz="3600" b="1" dirty="0"/>
              <a:t>in Enrollment by EFC </a:t>
            </a:r>
            <a:r>
              <a:rPr lang="en-US" sz="3600" b="1" dirty="0" smtClean="0"/>
              <a:t>Bands</a:t>
            </a:r>
            <a:endParaRPr lang="en-US" sz="3600" b="1" dirty="0"/>
          </a:p>
        </p:txBody>
      </p:sp>
    </p:spTree>
    <p:extLst>
      <p:ext uri="{BB962C8B-B14F-4D97-AF65-F5344CB8AC3E}">
        <p14:creationId xmlns:p14="http://schemas.microsoft.com/office/powerpoint/2010/main" val="392365530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64710" y="6549753"/>
            <a:ext cx="2488182" cy="510909"/>
          </a:xfrm>
          <a:prstGeom prst="rect">
            <a:avLst/>
          </a:prstGeom>
          <a:noFill/>
        </p:spPr>
        <p:txBody>
          <a:bodyPr wrap="none" rtlCol="0">
            <a:spAutoFit/>
          </a:bodyPr>
          <a:lstStyle/>
          <a:p>
            <a:r>
              <a:rPr lang="en-US" sz="2720" b="1" dirty="0"/>
              <a:t>06-07 to </a:t>
            </a:r>
            <a:r>
              <a:rPr lang="en-US" sz="2720" b="1" dirty="0" smtClean="0"/>
              <a:t>15-16</a:t>
            </a:r>
            <a:endParaRPr lang="en-US" sz="2720" b="1" dirty="0"/>
          </a:p>
        </p:txBody>
      </p:sp>
      <p:graphicFrame>
        <p:nvGraphicFramePr>
          <p:cNvPr id="4" name="Chart 3"/>
          <p:cNvGraphicFramePr>
            <a:graphicFrameLocks noChangeAspect="1"/>
          </p:cNvGraphicFramePr>
          <p:nvPr>
            <p:extLst>
              <p:ext uri="{D42A27DB-BD31-4B8C-83A1-F6EECF244321}">
                <p14:modId xmlns:p14="http://schemas.microsoft.com/office/powerpoint/2010/main" val="3785306803"/>
              </p:ext>
            </p:extLst>
          </p:nvPr>
        </p:nvGraphicFramePr>
        <p:xfrm>
          <a:off x="1828800" y="1183485"/>
          <a:ext cx="10149148"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txBox="1">
            <a:spLocks/>
          </p:cNvSpPr>
          <p:nvPr/>
        </p:nvSpPr>
        <p:spPr>
          <a:xfrm>
            <a:off x="533807" y="409260"/>
            <a:ext cx="12561453" cy="738664"/>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sz="3600" b="1" dirty="0" smtClean="0"/>
              <a:t>Change </a:t>
            </a:r>
            <a:r>
              <a:rPr lang="en-US" sz="3600" b="1" dirty="0"/>
              <a:t>in Enrollment by EFC </a:t>
            </a:r>
            <a:r>
              <a:rPr lang="en-US" sz="3600" b="1" dirty="0" smtClean="0"/>
              <a:t>Bands</a:t>
            </a:r>
            <a:endParaRPr lang="en-US" sz="3600" b="1" dirty="0"/>
          </a:p>
        </p:txBody>
      </p:sp>
    </p:spTree>
    <p:extLst>
      <p:ext uri="{BB962C8B-B14F-4D97-AF65-F5344CB8AC3E}">
        <p14:creationId xmlns:p14="http://schemas.microsoft.com/office/powerpoint/2010/main" val="27792169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WICHE Projections	</a:t>
            </a:r>
            <a:endParaRPr lang="en-US" dirty="0"/>
          </a:p>
        </p:txBody>
      </p:sp>
      <p:sp>
        <p:nvSpPr>
          <p:cNvPr id="3" name="Text Placeholder 2"/>
          <p:cNvSpPr>
            <a:spLocks noGrp="1"/>
          </p:cNvSpPr>
          <p:nvPr>
            <p:ph type="body" sz="quarter" idx="10"/>
          </p:nvPr>
        </p:nvSpPr>
        <p:spPr>
          <a:xfrm>
            <a:off x="628075" y="2487883"/>
            <a:ext cx="12561453" cy="1661993"/>
          </a:xfrm>
        </p:spPr>
        <p:txBody>
          <a:bodyPr/>
          <a:lstStyle/>
          <a:p>
            <a:pPr marL="0" indent="0">
              <a:buNone/>
            </a:pPr>
            <a:r>
              <a:rPr lang="en-US" sz="2000" dirty="0"/>
              <a:t>For 40 years, the Western Interstate Commission for Higher Education (WICHE) has produced </a:t>
            </a:r>
            <a:r>
              <a:rPr lang="en-US" sz="2000" i="1" dirty="0"/>
              <a:t>Knocking at the College Door</a:t>
            </a:r>
            <a:r>
              <a:rPr lang="en-US" sz="2000" dirty="0"/>
              <a:t>, projections of high school graduates. Widely used by policymakers, enrollment managers, college counselors, K-12 educators, researchers, and the media, </a:t>
            </a:r>
            <a:r>
              <a:rPr lang="en-US" sz="2000" dirty="0" smtClean="0"/>
              <a:t>the </a:t>
            </a:r>
            <a:r>
              <a:rPr lang="en-US" sz="2000" dirty="0"/>
              <a:t>9th edition of </a:t>
            </a:r>
            <a:r>
              <a:rPr lang="en-US" sz="2000" i="1" dirty="0"/>
              <a:t>Knocking</a:t>
            </a:r>
            <a:r>
              <a:rPr lang="en-US" sz="2000" dirty="0"/>
              <a:t> projects by state and race/ethnicity through the class of 2032.</a:t>
            </a:r>
          </a:p>
        </p:txBody>
      </p:sp>
    </p:spTree>
    <p:extLst>
      <p:ext uri="{BB962C8B-B14F-4D97-AF65-F5344CB8AC3E}">
        <p14:creationId xmlns:p14="http://schemas.microsoft.com/office/powerpoint/2010/main" val="274391183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62982" y="6521473"/>
            <a:ext cx="2488182" cy="510909"/>
          </a:xfrm>
          <a:prstGeom prst="rect">
            <a:avLst/>
          </a:prstGeom>
          <a:noFill/>
        </p:spPr>
        <p:txBody>
          <a:bodyPr wrap="none" rtlCol="0">
            <a:spAutoFit/>
          </a:bodyPr>
          <a:lstStyle/>
          <a:p>
            <a:r>
              <a:rPr lang="en-US" sz="2720" b="1" dirty="0"/>
              <a:t>06-07 to </a:t>
            </a:r>
            <a:r>
              <a:rPr lang="en-US" sz="2720" b="1" dirty="0" smtClean="0"/>
              <a:t>16-17</a:t>
            </a:r>
            <a:endParaRPr lang="en-US" sz="2720" b="1" dirty="0"/>
          </a:p>
        </p:txBody>
      </p:sp>
      <p:graphicFrame>
        <p:nvGraphicFramePr>
          <p:cNvPr id="5" name="Chart 4"/>
          <p:cNvGraphicFramePr>
            <a:graphicFrameLocks noChangeAspect="1"/>
          </p:cNvGraphicFramePr>
          <p:nvPr>
            <p:extLst>
              <p:ext uri="{D42A27DB-BD31-4B8C-83A1-F6EECF244321}">
                <p14:modId xmlns:p14="http://schemas.microsoft.com/office/powerpoint/2010/main" val="3046770136"/>
              </p:ext>
            </p:extLst>
          </p:nvPr>
        </p:nvGraphicFramePr>
        <p:xfrm>
          <a:off x="1828800" y="1179576"/>
          <a:ext cx="10159573"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p:cNvSpPr txBox="1">
            <a:spLocks/>
          </p:cNvSpPr>
          <p:nvPr/>
        </p:nvSpPr>
        <p:spPr>
          <a:xfrm>
            <a:off x="533807" y="409260"/>
            <a:ext cx="12561453" cy="738664"/>
          </a:xfrm>
          <a:prstGeom prst="rect">
            <a:avLst/>
          </a:prstGeom>
        </p:spPr>
        <p:txBody>
          <a:bodyPr vert="horz" lIns="91440" tIns="91440" rIns="91440" bIns="91440" rtlCol="0" anchor="b" anchorCtr="0">
            <a:sp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sz="3600" b="1" dirty="0" smtClean="0"/>
              <a:t>Change </a:t>
            </a:r>
            <a:r>
              <a:rPr lang="en-US" sz="3600" b="1" dirty="0"/>
              <a:t>in Enrollment by EFC </a:t>
            </a:r>
            <a:r>
              <a:rPr lang="en-US" sz="3600" b="1" dirty="0" smtClean="0"/>
              <a:t>Bands</a:t>
            </a:r>
            <a:endParaRPr lang="en-US" sz="3600" b="1" dirty="0"/>
          </a:p>
        </p:txBody>
      </p:sp>
    </p:spTree>
    <p:extLst>
      <p:ext uri="{BB962C8B-B14F-4D97-AF65-F5344CB8AC3E}">
        <p14:creationId xmlns:p14="http://schemas.microsoft.com/office/powerpoint/2010/main" val="258079864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5" y="2657336"/>
            <a:ext cx="12561453" cy="1846659"/>
          </a:xfrm>
        </p:spPr>
        <p:txBody>
          <a:bodyPr/>
          <a:lstStyle/>
          <a:p>
            <a:r>
              <a:rPr lang="en-US" dirty="0"/>
              <a:t>What are the key enrollment challenges your unit will face in the next 10 years?</a:t>
            </a:r>
          </a:p>
        </p:txBody>
      </p:sp>
    </p:spTree>
    <p:extLst>
      <p:ext uri="{BB962C8B-B14F-4D97-AF65-F5344CB8AC3E}">
        <p14:creationId xmlns:p14="http://schemas.microsoft.com/office/powerpoint/2010/main" val="35635867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054" y="2103973"/>
            <a:ext cx="10869105" cy="1569660"/>
          </a:xfrm>
        </p:spPr>
        <p:txBody>
          <a:bodyPr/>
          <a:lstStyle/>
          <a:p>
            <a:r>
              <a:rPr lang="en-US" sz="4000" b="1" i="1" dirty="0" smtClean="0"/>
              <a:t>What is </a:t>
            </a:r>
            <a:r>
              <a:rPr lang="en-US" dirty="0" smtClean="0"/>
              <a:t/>
            </a:r>
            <a:br>
              <a:rPr lang="en-US" dirty="0" smtClean="0"/>
            </a:br>
            <a:r>
              <a:rPr lang="en-US" sz="5000" b="1" dirty="0" smtClean="0"/>
              <a:t>Strategic Enrollment Management?</a:t>
            </a:r>
            <a:endParaRPr lang="en-US" sz="5000" b="1" dirty="0"/>
          </a:p>
        </p:txBody>
      </p:sp>
    </p:spTree>
    <p:extLst>
      <p:ext uri="{BB962C8B-B14F-4D97-AF65-F5344CB8AC3E}">
        <p14:creationId xmlns:p14="http://schemas.microsoft.com/office/powerpoint/2010/main" val="13095050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57" y="226529"/>
            <a:ext cx="12561453" cy="1015663"/>
          </a:xfrm>
        </p:spPr>
        <p:txBody>
          <a:bodyPr>
            <a:normAutofit/>
          </a:bodyPr>
          <a:lstStyle/>
          <a:p>
            <a:r>
              <a:rPr lang="en-US" sz="2267" dirty="0"/>
              <a:t>40+ years of</a:t>
            </a:r>
            <a:r>
              <a:rPr lang="en-US" sz="3173" dirty="0"/>
              <a:t> </a:t>
            </a:r>
            <a:r>
              <a:rPr lang="en-US" sz="2720" b="1" dirty="0"/>
              <a:t>Strategic Enrollment Management</a:t>
            </a:r>
            <a:endParaRPr lang="en-US" sz="2720" dirty="0"/>
          </a:p>
        </p:txBody>
      </p:sp>
      <p:sp>
        <p:nvSpPr>
          <p:cNvPr id="3" name="Content Placeholder 2"/>
          <p:cNvSpPr>
            <a:spLocks noGrp="1"/>
          </p:cNvSpPr>
          <p:nvPr>
            <p:ph idx="4294967295"/>
          </p:nvPr>
        </p:nvSpPr>
        <p:spPr>
          <a:xfrm>
            <a:off x="1281171" y="1682543"/>
            <a:ext cx="10683517" cy="4931516"/>
          </a:xfrm>
        </p:spPr>
        <p:txBody>
          <a:bodyPr>
            <a:normAutofit fontScale="92500" lnSpcReduction="20000"/>
          </a:bodyPr>
          <a:lstStyle/>
          <a:p>
            <a:pPr marL="0" indent="0">
              <a:lnSpc>
                <a:spcPct val="150000"/>
              </a:lnSpc>
              <a:buNone/>
            </a:pPr>
            <a:r>
              <a:rPr lang="en-US" sz="5800" b="1" dirty="0">
                <a:solidFill>
                  <a:schemeClr val="tx1">
                    <a:lumMod val="65000"/>
                    <a:lumOff val="35000"/>
                  </a:schemeClr>
                </a:solidFill>
                <a:latin typeface="+mj-lt"/>
              </a:rPr>
              <a:t>1976</a:t>
            </a:r>
            <a:r>
              <a:rPr lang="en-US" sz="3627" dirty="0"/>
              <a:t> 	</a:t>
            </a:r>
            <a:br>
              <a:rPr lang="en-US" sz="3627" dirty="0"/>
            </a:br>
            <a:r>
              <a:rPr lang="en-US" sz="3500" dirty="0"/>
              <a:t>A process that brings together the often disparate functions having to do with recruiting, funding, tracking, retaining, and replacing students as they move toward, within, and away from the university.  </a:t>
            </a:r>
          </a:p>
          <a:p>
            <a:pPr marL="0" indent="0" algn="r">
              <a:lnSpc>
                <a:spcPct val="150000"/>
              </a:lnSpc>
              <a:buNone/>
            </a:pPr>
            <a:r>
              <a:rPr lang="en-US" sz="3627" dirty="0">
                <a:solidFill>
                  <a:schemeClr val="tx1">
                    <a:lumMod val="65000"/>
                    <a:lumOff val="35000"/>
                  </a:schemeClr>
                </a:solidFill>
              </a:rPr>
              <a:t>					</a:t>
            </a:r>
            <a:r>
              <a:rPr lang="en-US" sz="2600" dirty="0">
                <a:solidFill>
                  <a:schemeClr val="tx1">
                    <a:lumMod val="65000"/>
                    <a:lumOff val="35000"/>
                  </a:schemeClr>
                </a:solidFill>
                <a:latin typeface="+mj-lt"/>
              </a:rPr>
              <a:t>Jack Maguire, Boston College</a:t>
            </a:r>
            <a:endParaRPr lang="en-US" sz="2600" dirty="0">
              <a:latin typeface="+mj-lt"/>
            </a:endParaRPr>
          </a:p>
        </p:txBody>
      </p:sp>
    </p:spTree>
    <p:extLst>
      <p:ext uri="{BB962C8B-B14F-4D97-AF65-F5344CB8AC3E}">
        <p14:creationId xmlns:p14="http://schemas.microsoft.com/office/powerpoint/2010/main" val="239308820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380" y="207675"/>
            <a:ext cx="12561453" cy="1015663"/>
          </a:xfrm>
        </p:spPr>
        <p:txBody>
          <a:bodyPr>
            <a:normAutofit/>
          </a:bodyPr>
          <a:lstStyle/>
          <a:p>
            <a:r>
              <a:rPr lang="en-US" sz="2267" dirty="0"/>
              <a:t>40+ years of</a:t>
            </a:r>
            <a:r>
              <a:rPr lang="en-US" sz="3173" dirty="0"/>
              <a:t> </a:t>
            </a:r>
            <a:r>
              <a:rPr lang="en-US" sz="2720" b="1" dirty="0"/>
              <a:t>Strategic Enrollment Management</a:t>
            </a:r>
            <a:endParaRPr lang="en-US" sz="2720" dirty="0"/>
          </a:p>
        </p:txBody>
      </p:sp>
      <p:sp>
        <p:nvSpPr>
          <p:cNvPr id="3" name="Content Placeholder 2"/>
          <p:cNvSpPr>
            <a:spLocks noGrp="1"/>
          </p:cNvSpPr>
          <p:nvPr>
            <p:ph idx="4294967295"/>
          </p:nvPr>
        </p:nvSpPr>
        <p:spPr>
          <a:xfrm>
            <a:off x="1300023" y="1673115"/>
            <a:ext cx="11906929" cy="5485441"/>
          </a:xfrm>
        </p:spPr>
        <p:txBody>
          <a:bodyPr>
            <a:normAutofit fontScale="40000" lnSpcReduction="20000"/>
          </a:bodyPr>
          <a:lstStyle/>
          <a:p>
            <a:pPr marL="0" indent="0">
              <a:lnSpc>
                <a:spcPct val="150000"/>
              </a:lnSpc>
              <a:buNone/>
            </a:pPr>
            <a:r>
              <a:rPr lang="en-US" sz="13600" b="1" dirty="0">
                <a:solidFill>
                  <a:schemeClr val="tx1">
                    <a:lumMod val="65000"/>
                    <a:lumOff val="35000"/>
                  </a:schemeClr>
                </a:solidFill>
                <a:latin typeface="+mj-lt"/>
              </a:rPr>
              <a:t>1991</a:t>
            </a:r>
          </a:p>
          <a:p>
            <a:pPr marL="0" indent="0">
              <a:lnSpc>
                <a:spcPct val="150000"/>
              </a:lnSpc>
              <a:buNone/>
            </a:pPr>
            <a:r>
              <a:rPr lang="en-US" sz="6800" dirty="0"/>
              <a:t>An organizational concept and a systematic set of activities designed to enable educational institutions to exert more influence on their enrollments. Organized by strategic planning and supported by institutional research, enrollment management activities concern student college choice, transition to college, student attrition and retention, and student outcomes. </a:t>
            </a:r>
          </a:p>
          <a:p>
            <a:pPr marL="0" indent="0" algn="r">
              <a:lnSpc>
                <a:spcPct val="150000"/>
              </a:lnSpc>
              <a:buNone/>
            </a:pPr>
            <a:r>
              <a:rPr lang="en-US" sz="6000" dirty="0">
                <a:solidFill>
                  <a:schemeClr val="tx1">
                    <a:lumMod val="65000"/>
                    <a:lumOff val="35000"/>
                  </a:schemeClr>
                </a:solidFill>
                <a:latin typeface="+mj-lt"/>
              </a:rPr>
              <a:t>Hossler, Evaluating Student Recruitment and Retention Programs</a:t>
            </a:r>
          </a:p>
        </p:txBody>
      </p:sp>
    </p:spTree>
    <p:extLst>
      <p:ext uri="{BB962C8B-B14F-4D97-AF65-F5344CB8AC3E}">
        <p14:creationId xmlns:p14="http://schemas.microsoft.com/office/powerpoint/2010/main" val="30362003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57" y="235956"/>
            <a:ext cx="12561453" cy="1015663"/>
          </a:xfrm>
        </p:spPr>
        <p:txBody>
          <a:bodyPr>
            <a:normAutofit/>
          </a:bodyPr>
          <a:lstStyle/>
          <a:p>
            <a:r>
              <a:rPr lang="en-US" sz="2267" dirty="0"/>
              <a:t>40+ years of</a:t>
            </a:r>
            <a:r>
              <a:rPr lang="en-US" sz="3173" dirty="0"/>
              <a:t> </a:t>
            </a:r>
            <a:r>
              <a:rPr lang="en-US" sz="2720" b="1" dirty="0"/>
              <a:t>Strategic Enrollment Management</a:t>
            </a:r>
            <a:endParaRPr lang="en-US" sz="2720" dirty="0"/>
          </a:p>
        </p:txBody>
      </p:sp>
      <p:sp>
        <p:nvSpPr>
          <p:cNvPr id="3" name="Content Placeholder 2"/>
          <p:cNvSpPr>
            <a:spLocks noGrp="1"/>
          </p:cNvSpPr>
          <p:nvPr>
            <p:ph idx="4294967295"/>
          </p:nvPr>
        </p:nvSpPr>
        <p:spPr>
          <a:xfrm>
            <a:off x="1309450" y="1663689"/>
            <a:ext cx="10683517" cy="5485441"/>
          </a:xfrm>
        </p:spPr>
        <p:txBody>
          <a:bodyPr>
            <a:normAutofit fontScale="47500" lnSpcReduction="20000"/>
          </a:bodyPr>
          <a:lstStyle/>
          <a:p>
            <a:pPr marL="0" indent="0">
              <a:lnSpc>
                <a:spcPct val="150000"/>
              </a:lnSpc>
              <a:buNone/>
            </a:pPr>
            <a:r>
              <a:rPr lang="en-US" sz="11400" b="1" dirty="0">
                <a:solidFill>
                  <a:schemeClr val="tx1">
                    <a:lumMod val="65000"/>
                    <a:lumOff val="35000"/>
                  </a:schemeClr>
                </a:solidFill>
                <a:latin typeface="+mj-lt"/>
              </a:rPr>
              <a:t>2001</a:t>
            </a:r>
          </a:p>
          <a:p>
            <a:pPr marL="0" indent="0">
              <a:lnSpc>
                <a:spcPct val="150000"/>
              </a:lnSpc>
              <a:buNone/>
            </a:pPr>
            <a:r>
              <a:rPr lang="en-US" sz="5900" dirty="0" smtClean="0"/>
              <a:t>A comprehensive process designed to help an institution achieve and maintain optimum enrollment, where optimum is defined within the academic context of the institution. It’s a concept and process that enables the fulfillment of institutional mission and students’ educational goals. </a:t>
            </a:r>
          </a:p>
          <a:p>
            <a:pPr marL="0" indent="0" algn="r">
              <a:lnSpc>
                <a:spcPct val="150000"/>
              </a:lnSpc>
              <a:buNone/>
            </a:pPr>
            <a:r>
              <a:rPr lang="pt-BR" sz="5100" dirty="0" smtClean="0">
                <a:solidFill>
                  <a:schemeClr val="tx1">
                    <a:lumMod val="65000"/>
                    <a:lumOff val="35000"/>
                  </a:schemeClr>
                </a:solidFill>
                <a:latin typeface="+mj-lt"/>
              </a:rPr>
              <a:t>Michael </a:t>
            </a:r>
            <a:r>
              <a:rPr lang="pt-BR" sz="5100" dirty="0">
                <a:solidFill>
                  <a:schemeClr val="tx1">
                    <a:lumMod val="65000"/>
                    <a:lumOff val="35000"/>
                  </a:schemeClr>
                </a:solidFill>
                <a:latin typeface="+mj-lt"/>
              </a:rPr>
              <a:t>Dolence, AACRAO SEM 2001</a:t>
            </a:r>
            <a:endParaRPr lang="en-US" sz="5100" dirty="0">
              <a:solidFill>
                <a:schemeClr val="tx1">
                  <a:lumMod val="65000"/>
                  <a:lumOff val="35000"/>
                </a:schemeClr>
              </a:solidFill>
              <a:latin typeface="+mj-lt"/>
            </a:endParaRPr>
          </a:p>
        </p:txBody>
      </p:sp>
    </p:spTree>
    <p:extLst>
      <p:ext uri="{BB962C8B-B14F-4D97-AF65-F5344CB8AC3E}">
        <p14:creationId xmlns:p14="http://schemas.microsoft.com/office/powerpoint/2010/main" val="339223746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57" y="254810"/>
            <a:ext cx="12561453" cy="1015663"/>
          </a:xfrm>
        </p:spPr>
        <p:txBody>
          <a:bodyPr>
            <a:normAutofit/>
          </a:bodyPr>
          <a:lstStyle/>
          <a:p>
            <a:r>
              <a:rPr lang="en-US" sz="2267" dirty="0"/>
              <a:t>40+ years of</a:t>
            </a:r>
            <a:r>
              <a:rPr lang="en-US" sz="3173" dirty="0"/>
              <a:t> </a:t>
            </a:r>
            <a:r>
              <a:rPr lang="en-US" sz="2720" b="1" dirty="0"/>
              <a:t>Strategic Enrollment Management</a:t>
            </a:r>
            <a:endParaRPr lang="en-US" sz="2720" dirty="0"/>
          </a:p>
        </p:txBody>
      </p:sp>
      <p:sp>
        <p:nvSpPr>
          <p:cNvPr id="3" name="Content Placeholder 2"/>
          <p:cNvSpPr>
            <a:spLocks noGrp="1"/>
          </p:cNvSpPr>
          <p:nvPr>
            <p:ph idx="4294967295"/>
          </p:nvPr>
        </p:nvSpPr>
        <p:spPr>
          <a:xfrm>
            <a:off x="1328304" y="1541140"/>
            <a:ext cx="10683517" cy="5485441"/>
          </a:xfrm>
        </p:spPr>
        <p:txBody>
          <a:bodyPr>
            <a:normAutofit/>
          </a:bodyPr>
          <a:lstStyle/>
          <a:p>
            <a:pPr marL="0" indent="0">
              <a:lnSpc>
                <a:spcPct val="150000"/>
              </a:lnSpc>
              <a:buNone/>
            </a:pPr>
            <a:r>
              <a:rPr lang="en-US" sz="5400" b="1" dirty="0">
                <a:solidFill>
                  <a:schemeClr val="tx1">
                    <a:lumMod val="65000"/>
                    <a:lumOff val="35000"/>
                  </a:schemeClr>
                </a:solidFill>
                <a:latin typeface="+mj-lt"/>
              </a:rPr>
              <a:t>2004</a:t>
            </a:r>
          </a:p>
          <a:p>
            <a:pPr marL="0" indent="0">
              <a:lnSpc>
                <a:spcPct val="150000"/>
              </a:lnSpc>
              <a:buNone/>
            </a:pPr>
            <a:r>
              <a:rPr lang="en-US" sz="2800" dirty="0"/>
              <a:t>A complex of concepts and process that enables the fulfillment of institutional mission and students’ educational goals.  </a:t>
            </a:r>
          </a:p>
          <a:p>
            <a:pPr marL="0" indent="0" algn="r">
              <a:buNone/>
            </a:pPr>
            <a:r>
              <a:rPr lang="en-US" sz="2400" dirty="0">
                <a:solidFill>
                  <a:schemeClr val="tx1">
                    <a:lumMod val="65000"/>
                    <a:lumOff val="35000"/>
                  </a:schemeClr>
                </a:solidFill>
              </a:rPr>
              <a:t>Bob Bontrager, College &amp; University Journal</a:t>
            </a:r>
          </a:p>
        </p:txBody>
      </p:sp>
    </p:spTree>
    <p:extLst>
      <p:ext uri="{BB962C8B-B14F-4D97-AF65-F5344CB8AC3E}">
        <p14:creationId xmlns:p14="http://schemas.microsoft.com/office/powerpoint/2010/main" val="2130208274"/>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457" y="217102"/>
            <a:ext cx="12561453" cy="1015663"/>
          </a:xfrm>
        </p:spPr>
        <p:txBody>
          <a:bodyPr>
            <a:normAutofit/>
          </a:bodyPr>
          <a:lstStyle/>
          <a:p>
            <a:r>
              <a:rPr lang="en-US" sz="2267" dirty="0"/>
              <a:t>40+ years of</a:t>
            </a:r>
            <a:r>
              <a:rPr lang="en-US" sz="3173" dirty="0"/>
              <a:t> </a:t>
            </a:r>
            <a:r>
              <a:rPr lang="en-US" sz="2720" b="1" dirty="0"/>
              <a:t>Strategic Enrollment Management</a:t>
            </a:r>
            <a:endParaRPr lang="en-US" sz="2720" dirty="0"/>
          </a:p>
        </p:txBody>
      </p:sp>
      <p:sp>
        <p:nvSpPr>
          <p:cNvPr id="3" name="Content Placeholder 2"/>
          <p:cNvSpPr>
            <a:spLocks noGrp="1"/>
          </p:cNvSpPr>
          <p:nvPr>
            <p:ph idx="4294967295"/>
          </p:nvPr>
        </p:nvSpPr>
        <p:spPr>
          <a:xfrm>
            <a:off x="1309450" y="1550567"/>
            <a:ext cx="10683517" cy="5485441"/>
          </a:xfrm>
        </p:spPr>
        <p:txBody>
          <a:bodyPr>
            <a:normAutofit/>
          </a:bodyPr>
          <a:lstStyle/>
          <a:p>
            <a:pPr marL="0" indent="0">
              <a:lnSpc>
                <a:spcPct val="150000"/>
              </a:lnSpc>
              <a:buNone/>
            </a:pPr>
            <a:r>
              <a:rPr lang="en-US" sz="5400" b="1" dirty="0" smtClean="0">
                <a:solidFill>
                  <a:schemeClr val="tx1">
                    <a:lumMod val="65000"/>
                    <a:lumOff val="35000"/>
                  </a:schemeClr>
                </a:solidFill>
                <a:latin typeface="+mj-lt"/>
              </a:rPr>
              <a:t>Today</a:t>
            </a:r>
          </a:p>
          <a:p>
            <a:pPr marL="0" indent="0">
              <a:buNone/>
            </a:pPr>
            <a:r>
              <a:rPr lang="en-US" sz="2700" dirty="0" smtClean="0"/>
              <a:t>A </a:t>
            </a:r>
            <a:r>
              <a:rPr lang="en-US" sz="2700" dirty="0"/>
              <a:t>comprehensive and coordinated process that enables </a:t>
            </a:r>
            <a:r>
              <a:rPr lang="en-US" sz="2700" dirty="0" smtClean="0"/>
              <a:t>an institution to </a:t>
            </a:r>
            <a:r>
              <a:rPr lang="en-US" sz="2700" dirty="0"/>
              <a:t>identify enrollment goals that are </a:t>
            </a:r>
            <a:r>
              <a:rPr lang="en-US" sz="2700" dirty="0" smtClean="0"/>
              <a:t>aligned </a:t>
            </a:r>
            <a:r>
              <a:rPr lang="en-US" sz="2700" dirty="0"/>
              <a:t>with its mission, its strategic plan, its environment, and its resources, and to reach those goals through the effective integration of administrative processes, student services, curriculum planning, and </a:t>
            </a:r>
            <a:r>
              <a:rPr lang="en-US" sz="2700" dirty="0" smtClean="0"/>
              <a:t>market analysis.</a:t>
            </a:r>
          </a:p>
          <a:p>
            <a:pPr marL="0" indent="0" algn="r">
              <a:buNone/>
            </a:pPr>
            <a:r>
              <a:rPr lang="en-US" sz="2800" dirty="0" smtClean="0">
                <a:solidFill>
                  <a:schemeClr val="tx1">
                    <a:lumMod val="65000"/>
                    <a:lumOff val="35000"/>
                  </a:schemeClr>
                </a:solidFill>
              </a:rPr>
              <a:t>Christine Kerlin, </a:t>
            </a:r>
            <a:r>
              <a:rPr lang="en-US" sz="2800" dirty="0">
                <a:solidFill>
                  <a:schemeClr val="tx1">
                    <a:lumMod val="65000"/>
                    <a:lumOff val="35000"/>
                  </a:schemeClr>
                </a:solidFill>
              </a:rPr>
              <a:t>College &amp; University Journal</a:t>
            </a:r>
          </a:p>
          <a:p>
            <a:pPr marL="0" indent="0" algn="r">
              <a:buNone/>
            </a:pPr>
            <a:endParaRPr lang="en-US" sz="2800" dirty="0" smtClean="0"/>
          </a:p>
          <a:p>
            <a:pPr marL="0" indent="0">
              <a:buNone/>
            </a:pPr>
            <a:endParaRPr lang="en-US" sz="2800" dirty="0"/>
          </a:p>
        </p:txBody>
      </p:sp>
    </p:spTree>
    <p:extLst>
      <p:ext uri="{BB962C8B-B14F-4D97-AF65-F5344CB8AC3E}">
        <p14:creationId xmlns:p14="http://schemas.microsoft.com/office/powerpoint/2010/main" val="286127360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953" y="228451"/>
            <a:ext cx="12561453" cy="1015663"/>
          </a:xfrm>
        </p:spPr>
        <p:txBody>
          <a:bodyPr>
            <a:normAutofit/>
          </a:bodyPr>
          <a:lstStyle/>
          <a:p>
            <a:r>
              <a:rPr lang="en-US" sz="2720" b="1" dirty="0" smtClean="0"/>
              <a:t>Why focus Strategic </a:t>
            </a:r>
            <a:r>
              <a:rPr lang="en-US" sz="2720" b="1" dirty="0"/>
              <a:t>Enrollment </a:t>
            </a:r>
            <a:r>
              <a:rPr lang="en-US" sz="2720" b="1" dirty="0" smtClean="0"/>
              <a:t>Management now?</a:t>
            </a:r>
            <a:endParaRPr lang="en-US" sz="2720" dirty="0"/>
          </a:p>
        </p:txBody>
      </p:sp>
      <p:sp>
        <p:nvSpPr>
          <p:cNvPr id="4" name="Content Placeholder 2"/>
          <p:cNvSpPr txBox="1">
            <a:spLocks/>
          </p:cNvSpPr>
          <p:nvPr/>
        </p:nvSpPr>
        <p:spPr>
          <a:xfrm>
            <a:off x="1118681" y="3483404"/>
            <a:ext cx="6410528" cy="759000"/>
          </a:xfrm>
          <a:prstGeom prst="rect">
            <a:avLst/>
          </a:prstGeom>
        </p:spPr>
        <p:txBody>
          <a:bodyPr vert="horz" lIns="91440" tIns="91440" rIns="91440" bIns="91440" rtlCol="0">
            <a:no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r>
              <a:rPr lang="en-US" sz="3600" b="1" dirty="0"/>
              <a:t>Demographics are changing</a:t>
            </a:r>
          </a:p>
        </p:txBody>
      </p:sp>
      <p:sp>
        <p:nvSpPr>
          <p:cNvPr id="5" name="Content Placeholder 2"/>
          <p:cNvSpPr txBox="1">
            <a:spLocks/>
          </p:cNvSpPr>
          <p:nvPr/>
        </p:nvSpPr>
        <p:spPr>
          <a:xfrm>
            <a:off x="7757164" y="5570802"/>
            <a:ext cx="4515439" cy="1219696"/>
          </a:xfrm>
          <a:prstGeom prst="rect">
            <a:avLst/>
          </a:prstGeom>
        </p:spPr>
        <p:txBody>
          <a:bodyPr vert="horz" lIns="91440" tIns="91440" rIns="91440" bIns="91440" rtlCol="0">
            <a:norm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r>
              <a:rPr lang="en-US" sz="2800" b="1" dirty="0" smtClean="0"/>
              <a:t>Growing expectations to demonstrating </a:t>
            </a:r>
            <a:r>
              <a:rPr lang="en-US" sz="2800" b="1" dirty="0"/>
              <a:t>our </a:t>
            </a:r>
            <a:r>
              <a:rPr lang="en-US" sz="2800" b="1" dirty="0" smtClean="0"/>
              <a:t>value</a:t>
            </a:r>
            <a:endParaRPr lang="en-US" sz="2800" b="1" dirty="0"/>
          </a:p>
        </p:txBody>
      </p:sp>
      <p:sp>
        <p:nvSpPr>
          <p:cNvPr id="6" name="Content Placeholder 2"/>
          <p:cNvSpPr txBox="1">
            <a:spLocks/>
          </p:cNvSpPr>
          <p:nvPr/>
        </p:nvSpPr>
        <p:spPr>
          <a:xfrm>
            <a:off x="1579392" y="6230833"/>
            <a:ext cx="4708695" cy="853125"/>
          </a:xfrm>
          <a:prstGeom prst="rect">
            <a:avLst/>
          </a:prstGeom>
        </p:spPr>
        <p:txBody>
          <a:bodyPr vert="horz" lIns="91440" tIns="91440" rIns="91440" bIns="91440" rtlCol="0">
            <a:normAutofit fontScale="85000" lnSpcReduction="10000"/>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r>
              <a:rPr lang="en-US" sz="2800" b="1" dirty="0"/>
              <a:t>Limits on tuition price increase</a:t>
            </a:r>
          </a:p>
        </p:txBody>
      </p:sp>
      <p:sp>
        <p:nvSpPr>
          <p:cNvPr id="8" name="Content Placeholder 2"/>
          <p:cNvSpPr txBox="1">
            <a:spLocks/>
          </p:cNvSpPr>
          <p:nvPr/>
        </p:nvSpPr>
        <p:spPr>
          <a:xfrm>
            <a:off x="8024256" y="3333552"/>
            <a:ext cx="4248347" cy="853125"/>
          </a:xfrm>
          <a:prstGeom prst="rect">
            <a:avLst/>
          </a:prstGeom>
        </p:spPr>
        <p:txBody>
          <a:bodyPr vert="horz" lIns="91440" tIns="91440" rIns="91440" bIns="91440" rtlCol="0">
            <a:normAutofit fontScale="70000" lnSpcReduction="20000"/>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Font typeface="Arial"/>
              <a:buNone/>
            </a:pPr>
            <a:r>
              <a:rPr lang="en-US" sz="2800" b="1" dirty="0" smtClean="0"/>
              <a:t>Costs are rising, with family incomes projected to be flat</a:t>
            </a:r>
          </a:p>
        </p:txBody>
      </p:sp>
      <p:sp>
        <p:nvSpPr>
          <p:cNvPr id="9" name="Content Placeholder 2"/>
          <p:cNvSpPr txBox="1">
            <a:spLocks/>
          </p:cNvSpPr>
          <p:nvPr/>
        </p:nvSpPr>
        <p:spPr>
          <a:xfrm>
            <a:off x="998321" y="4838964"/>
            <a:ext cx="4078924" cy="1033075"/>
          </a:xfrm>
          <a:prstGeom prst="rect">
            <a:avLst/>
          </a:prstGeom>
        </p:spPr>
        <p:txBody>
          <a:bodyPr vert="horz" lIns="91440" tIns="91440" rIns="91440" bIns="91440" rtlCol="0">
            <a:normAutofit fontScale="55000" lnSpcReduction="20000"/>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r>
              <a:rPr lang="en-US" sz="3600" b="1" dirty="0" smtClean="0"/>
              <a:t>Net tuition revenue is essential as fiscal </a:t>
            </a:r>
            <a:r>
              <a:rPr lang="en-US" sz="3600" b="1" dirty="0"/>
              <a:t>support is decreasing</a:t>
            </a:r>
            <a:endParaRPr lang="en-US" sz="3600" b="1" dirty="0" smtClean="0"/>
          </a:p>
          <a:p>
            <a:pPr marL="0" indent="0">
              <a:buFont typeface="Arial"/>
              <a:buNone/>
            </a:pPr>
            <a:endParaRPr lang="en-US" sz="2800" b="1" dirty="0"/>
          </a:p>
        </p:txBody>
      </p:sp>
      <p:sp>
        <p:nvSpPr>
          <p:cNvPr id="11" name="Content Placeholder 2"/>
          <p:cNvSpPr txBox="1">
            <a:spLocks/>
          </p:cNvSpPr>
          <p:nvPr/>
        </p:nvSpPr>
        <p:spPr>
          <a:xfrm>
            <a:off x="8125907" y="2059808"/>
            <a:ext cx="4713401" cy="759000"/>
          </a:xfrm>
          <a:prstGeom prst="rect">
            <a:avLst/>
          </a:prstGeom>
        </p:spPr>
        <p:txBody>
          <a:bodyPr vert="horz" lIns="91440" tIns="91440" rIns="91440" bIns="91440" rtlCol="0">
            <a:no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r>
              <a:rPr lang="en-US" sz="2400" b="1" dirty="0"/>
              <a:t>Performance funding metrics</a:t>
            </a:r>
          </a:p>
        </p:txBody>
      </p:sp>
      <p:sp>
        <p:nvSpPr>
          <p:cNvPr id="12" name="Content Placeholder 2"/>
          <p:cNvSpPr txBox="1">
            <a:spLocks/>
          </p:cNvSpPr>
          <p:nvPr/>
        </p:nvSpPr>
        <p:spPr>
          <a:xfrm>
            <a:off x="514953" y="1783017"/>
            <a:ext cx="6837574" cy="1067518"/>
          </a:xfrm>
          <a:prstGeom prst="rect">
            <a:avLst/>
          </a:prstGeom>
        </p:spPr>
        <p:txBody>
          <a:bodyPr vert="horz" lIns="91440" tIns="91440" rIns="91440" bIns="91440" rtlCol="0">
            <a:no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r>
              <a:rPr lang="en-US" sz="2800" b="1" dirty="0"/>
              <a:t>The </a:t>
            </a:r>
            <a:r>
              <a:rPr lang="en-US" sz="2800" b="1" dirty="0" smtClean="0"/>
              <a:t>admissions </a:t>
            </a:r>
            <a:r>
              <a:rPr lang="en-US" sz="2800" b="1" dirty="0"/>
              <a:t>arms race is </a:t>
            </a:r>
            <a:r>
              <a:rPr lang="en-US" sz="2800" b="1" dirty="0" smtClean="0"/>
              <a:t>escalating for Colorado students</a:t>
            </a:r>
            <a:endParaRPr lang="en-US" sz="2800" b="1" dirty="0"/>
          </a:p>
        </p:txBody>
      </p:sp>
      <p:sp>
        <p:nvSpPr>
          <p:cNvPr id="13" name="Content Placeholder 2"/>
          <p:cNvSpPr txBox="1">
            <a:spLocks/>
          </p:cNvSpPr>
          <p:nvPr/>
        </p:nvSpPr>
        <p:spPr>
          <a:xfrm>
            <a:off x="5503248" y="4717677"/>
            <a:ext cx="7126664" cy="853125"/>
          </a:xfrm>
          <a:prstGeom prst="rect">
            <a:avLst/>
          </a:prstGeom>
        </p:spPr>
        <p:txBody>
          <a:bodyPr vert="horz" lIns="91440" tIns="91440" rIns="91440" bIns="91440" rtlCol="0">
            <a:no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r>
              <a:rPr lang="en-US" sz="2400" b="1" dirty="0"/>
              <a:t>Resource allocation priorities and efficiencies</a:t>
            </a:r>
          </a:p>
        </p:txBody>
      </p:sp>
    </p:spTree>
    <p:extLst>
      <p:ext uri="{BB962C8B-B14F-4D97-AF65-F5344CB8AC3E}">
        <p14:creationId xmlns:p14="http://schemas.microsoft.com/office/powerpoint/2010/main" val="16885308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499"/>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499"/>
                                          </p:stCondLst>
                                        </p:cTn>
                                        <p:tgtEl>
                                          <p:spTgt spid="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0"/>
                                  </p:stCondLst>
                                  <p:childTnLst>
                                    <p:set>
                                      <p:cBhvr>
                                        <p:cTn id="15" dur="1" fill="hold">
                                          <p:stCondLst>
                                            <p:cond delay="499"/>
                                          </p:stCondLst>
                                        </p:cTn>
                                        <p:tgtEl>
                                          <p:spTgt spid="11"/>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grpId="0" nodeType="after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par>
                          <p:cTn id="19" fill="hold">
                            <p:stCondLst>
                              <p:cond delay="2000"/>
                            </p:stCondLst>
                            <p:childTnLst>
                              <p:par>
                                <p:cTn id="20" presetID="1" presetClass="entr" presetSubtype="0" fill="hold" grpId="0" nodeType="afterEffect">
                                  <p:stCondLst>
                                    <p:cond delay="0"/>
                                  </p:stCondLst>
                                  <p:childTnLst>
                                    <p:set>
                                      <p:cBhvr>
                                        <p:cTn id="21" dur="1" fill="hold">
                                          <p:stCondLst>
                                            <p:cond delay="499"/>
                                          </p:stCondLst>
                                        </p:cTn>
                                        <p:tgtEl>
                                          <p:spTgt spid="13"/>
                                        </p:tgtEl>
                                        <p:attrNameLst>
                                          <p:attrName>style.visibility</p:attrName>
                                        </p:attrNameLst>
                                      </p:cBhvr>
                                      <p:to>
                                        <p:strVal val="visible"/>
                                      </p:to>
                                    </p:set>
                                  </p:childTnLst>
                                </p:cTn>
                              </p:par>
                            </p:childTnLst>
                          </p:cTn>
                        </p:par>
                        <p:par>
                          <p:cTn id="22" fill="hold">
                            <p:stCondLst>
                              <p:cond delay="2500"/>
                            </p:stCondLst>
                            <p:childTnLst>
                              <p:par>
                                <p:cTn id="23" presetID="1" presetClass="entr" presetSubtype="0" fill="hold" grpId="0" nodeType="afterEffect">
                                  <p:stCondLst>
                                    <p:cond delay="0"/>
                                  </p:stCondLst>
                                  <p:childTnLst>
                                    <p:set>
                                      <p:cBhvr>
                                        <p:cTn id="24" dur="1" fill="hold">
                                          <p:stCondLst>
                                            <p:cond delay="499"/>
                                          </p:stCondLst>
                                        </p:cTn>
                                        <p:tgtEl>
                                          <p:spTgt spid="8"/>
                                        </p:tgtEl>
                                        <p:attrNameLst>
                                          <p:attrName>style.visibility</p:attrName>
                                        </p:attrNameLst>
                                      </p:cBhvr>
                                      <p:to>
                                        <p:strVal val="visible"/>
                                      </p:to>
                                    </p:set>
                                  </p:childTnLst>
                                </p:cTn>
                              </p:par>
                            </p:childTnLst>
                          </p:cTn>
                        </p:par>
                        <p:par>
                          <p:cTn id="25" fill="hold">
                            <p:stCondLst>
                              <p:cond delay="3000"/>
                            </p:stCondLst>
                            <p:childTnLst>
                              <p:par>
                                <p:cTn id="26" presetID="1" presetClass="entr" presetSubtype="0" fill="hold" grpId="0" nodeType="afterEffect">
                                  <p:stCondLst>
                                    <p:cond delay="0"/>
                                  </p:stCondLst>
                                  <p:childTnLst>
                                    <p:set>
                                      <p:cBhvr>
                                        <p:cTn id="27"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9" grpId="0"/>
      <p:bldP spid="11" grpId="0"/>
      <p:bldP spid="12" grpId="0"/>
      <p:bldP spid="13"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527" y="269874"/>
            <a:ext cx="12561453" cy="1015663"/>
          </a:xfrm>
        </p:spPr>
        <p:txBody>
          <a:bodyPr>
            <a:normAutofit/>
          </a:bodyPr>
          <a:lstStyle/>
          <a:p>
            <a:r>
              <a:rPr lang="en-US" sz="2720" b="1" dirty="0" smtClean="0"/>
              <a:t>What does Strategic </a:t>
            </a:r>
            <a:r>
              <a:rPr lang="en-US" sz="2720" b="1" dirty="0"/>
              <a:t>Enrollment </a:t>
            </a:r>
            <a:r>
              <a:rPr lang="en-US" sz="2720" b="1" dirty="0" smtClean="0"/>
              <a:t>Management include?</a:t>
            </a:r>
            <a:endParaRPr lang="en-US" sz="2720" dirty="0"/>
          </a:p>
        </p:txBody>
      </p:sp>
      <p:sp>
        <p:nvSpPr>
          <p:cNvPr id="3" name="Content Placeholder 2"/>
          <p:cNvSpPr>
            <a:spLocks noGrp="1"/>
          </p:cNvSpPr>
          <p:nvPr>
            <p:ph idx="4294967295"/>
          </p:nvPr>
        </p:nvSpPr>
        <p:spPr>
          <a:xfrm>
            <a:off x="8827254" y="3928656"/>
            <a:ext cx="2083322" cy="759000"/>
          </a:xfrm>
        </p:spPr>
        <p:txBody>
          <a:bodyPr>
            <a:normAutofit/>
          </a:bodyPr>
          <a:lstStyle/>
          <a:p>
            <a:pPr marL="0" indent="0">
              <a:buNone/>
            </a:pPr>
            <a:r>
              <a:rPr lang="en-US" sz="2600" b="1" dirty="0" smtClean="0"/>
              <a:t>Admissions</a:t>
            </a:r>
            <a:endParaRPr lang="en-US" sz="2600" b="1" dirty="0"/>
          </a:p>
        </p:txBody>
      </p:sp>
      <p:sp>
        <p:nvSpPr>
          <p:cNvPr id="4" name="Content Placeholder 2"/>
          <p:cNvSpPr txBox="1">
            <a:spLocks/>
          </p:cNvSpPr>
          <p:nvPr/>
        </p:nvSpPr>
        <p:spPr>
          <a:xfrm>
            <a:off x="439514" y="2786159"/>
            <a:ext cx="2287114" cy="759000"/>
          </a:xfrm>
          <a:prstGeom prst="rect">
            <a:avLst/>
          </a:prstGeom>
        </p:spPr>
        <p:txBody>
          <a:bodyPr vert="horz" lIns="91440" tIns="91440" rIns="91440" bIns="91440" rtlCol="0">
            <a:norm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Font typeface="Arial"/>
              <a:buNone/>
            </a:pPr>
            <a:r>
              <a:rPr lang="en-US" sz="2600" b="1" dirty="0" smtClean="0"/>
              <a:t>Registration</a:t>
            </a:r>
            <a:endParaRPr lang="en-US" sz="2600" b="1" dirty="0"/>
          </a:p>
        </p:txBody>
      </p:sp>
      <p:sp>
        <p:nvSpPr>
          <p:cNvPr id="5" name="Content Placeholder 2"/>
          <p:cNvSpPr txBox="1">
            <a:spLocks/>
          </p:cNvSpPr>
          <p:nvPr/>
        </p:nvSpPr>
        <p:spPr>
          <a:xfrm>
            <a:off x="1394771" y="3931371"/>
            <a:ext cx="2083322" cy="759000"/>
          </a:xfrm>
          <a:prstGeom prst="rect">
            <a:avLst/>
          </a:prstGeom>
        </p:spPr>
        <p:txBody>
          <a:bodyPr vert="horz" lIns="91440" tIns="91440" rIns="91440" bIns="91440" rtlCol="0">
            <a:norm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Font typeface="Arial"/>
              <a:buNone/>
            </a:pPr>
            <a:r>
              <a:rPr lang="en-US" sz="2600" b="1" dirty="0" smtClean="0"/>
              <a:t>Orientation</a:t>
            </a:r>
          </a:p>
          <a:p>
            <a:pPr marL="0" indent="0">
              <a:buFont typeface="Arial"/>
              <a:buNone/>
            </a:pPr>
            <a:endParaRPr lang="en-US" sz="2600" b="1" dirty="0"/>
          </a:p>
        </p:txBody>
      </p:sp>
      <p:sp>
        <p:nvSpPr>
          <p:cNvPr id="6" name="Content Placeholder 2"/>
          <p:cNvSpPr txBox="1">
            <a:spLocks/>
          </p:cNvSpPr>
          <p:nvPr/>
        </p:nvSpPr>
        <p:spPr>
          <a:xfrm>
            <a:off x="3410780" y="3106071"/>
            <a:ext cx="2559376" cy="853125"/>
          </a:xfrm>
          <a:prstGeom prst="rect">
            <a:avLst/>
          </a:prstGeom>
        </p:spPr>
        <p:txBody>
          <a:bodyPr vert="horz" lIns="91440" tIns="91440" rIns="91440" bIns="91440" rtlCol="0">
            <a:norm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Font typeface="Arial"/>
              <a:buNone/>
            </a:pPr>
            <a:r>
              <a:rPr lang="en-US" sz="2600" b="1" dirty="0" smtClean="0"/>
              <a:t>Financial Aid</a:t>
            </a:r>
            <a:endParaRPr lang="en-US" sz="2600" b="1" dirty="0"/>
          </a:p>
        </p:txBody>
      </p:sp>
      <p:sp>
        <p:nvSpPr>
          <p:cNvPr id="7" name="Content Placeholder 2"/>
          <p:cNvSpPr txBox="1">
            <a:spLocks/>
          </p:cNvSpPr>
          <p:nvPr/>
        </p:nvSpPr>
        <p:spPr>
          <a:xfrm>
            <a:off x="5314548" y="1684192"/>
            <a:ext cx="5162595" cy="759000"/>
          </a:xfrm>
          <a:prstGeom prst="rect">
            <a:avLst/>
          </a:prstGeom>
        </p:spPr>
        <p:txBody>
          <a:bodyPr vert="horz" lIns="91440" tIns="91440" rIns="91440" bIns="91440" rtlCol="0">
            <a:norm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Font typeface="Arial"/>
              <a:buNone/>
            </a:pPr>
            <a:r>
              <a:rPr lang="en-US" sz="2600" b="1" dirty="0" smtClean="0"/>
              <a:t>Marketing &amp; Communications</a:t>
            </a:r>
          </a:p>
        </p:txBody>
      </p:sp>
      <p:sp>
        <p:nvSpPr>
          <p:cNvPr id="8" name="Content Placeholder 2"/>
          <p:cNvSpPr txBox="1">
            <a:spLocks/>
          </p:cNvSpPr>
          <p:nvPr/>
        </p:nvSpPr>
        <p:spPr>
          <a:xfrm>
            <a:off x="705437" y="4731621"/>
            <a:ext cx="4751780" cy="853125"/>
          </a:xfrm>
          <a:prstGeom prst="rect">
            <a:avLst/>
          </a:prstGeom>
        </p:spPr>
        <p:txBody>
          <a:bodyPr vert="horz" lIns="91440" tIns="91440" rIns="91440" bIns="91440" rtlCol="0">
            <a:norm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Font typeface="Arial"/>
              <a:buNone/>
            </a:pPr>
            <a:r>
              <a:rPr lang="en-US" sz="2600" b="1" dirty="0" smtClean="0"/>
              <a:t>Student Success Initiatives</a:t>
            </a:r>
            <a:endParaRPr lang="en-US" sz="2600" b="1" dirty="0"/>
          </a:p>
        </p:txBody>
      </p:sp>
      <p:sp>
        <p:nvSpPr>
          <p:cNvPr id="9" name="Content Placeholder 2"/>
          <p:cNvSpPr txBox="1">
            <a:spLocks/>
          </p:cNvSpPr>
          <p:nvPr/>
        </p:nvSpPr>
        <p:spPr>
          <a:xfrm>
            <a:off x="8784247" y="5602506"/>
            <a:ext cx="3385792" cy="853125"/>
          </a:xfrm>
          <a:prstGeom prst="rect">
            <a:avLst/>
          </a:prstGeom>
        </p:spPr>
        <p:txBody>
          <a:bodyPr vert="horz" lIns="91440" tIns="91440" rIns="91440" bIns="91440" rtlCol="0">
            <a:norm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Font typeface="Arial"/>
              <a:buNone/>
            </a:pPr>
            <a:r>
              <a:rPr lang="en-US" sz="2600" b="1" dirty="0" smtClean="0"/>
              <a:t>Retention Programs</a:t>
            </a:r>
            <a:endParaRPr lang="en-US" sz="2600" b="1" dirty="0"/>
          </a:p>
        </p:txBody>
      </p:sp>
      <p:sp>
        <p:nvSpPr>
          <p:cNvPr id="10" name="Content Placeholder 2"/>
          <p:cNvSpPr txBox="1">
            <a:spLocks/>
          </p:cNvSpPr>
          <p:nvPr/>
        </p:nvSpPr>
        <p:spPr>
          <a:xfrm>
            <a:off x="983455" y="6391708"/>
            <a:ext cx="3486345" cy="759000"/>
          </a:xfrm>
          <a:prstGeom prst="rect">
            <a:avLst/>
          </a:prstGeom>
        </p:spPr>
        <p:txBody>
          <a:bodyPr vert="horz" lIns="91440" tIns="91440" rIns="91440" bIns="91440" rtlCol="0">
            <a:norm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Font typeface="Arial"/>
              <a:buNone/>
            </a:pPr>
            <a:r>
              <a:rPr lang="en-US" sz="2600" b="1" dirty="0" smtClean="0"/>
              <a:t>Research &amp; Analysis</a:t>
            </a:r>
            <a:endParaRPr lang="en-US" sz="2600" b="1" dirty="0"/>
          </a:p>
        </p:txBody>
      </p:sp>
      <p:sp>
        <p:nvSpPr>
          <p:cNvPr id="11" name="Content Placeholder 2"/>
          <p:cNvSpPr txBox="1">
            <a:spLocks/>
          </p:cNvSpPr>
          <p:nvPr/>
        </p:nvSpPr>
        <p:spPr>
          <a:xfrm>
            <a:off x="4409501" y="4091175"/>
            <a:ext cx="3486345" cy="759000"/>
          </a:xfrm>
          <a:prstGeom prst="rect">
            <a:avLst/>
          </a:prstGeom>
        </p:spPr>
        <p:txBody>
          <a:bodyPr vert="horz" lIns="91440" tIns="91440" rIns="91440" bIns="91440" rtlCol="0">
            <a:norm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Font typeface="Arial"/>
              <a:buNone/>
            </a:pPr>
            <a:r>
              <a:rPr lang="en-US" sz="2600" b="1" dirty="0" smtClean="0"/>
              <a:t>Housing &amp; Dining</a:t>
            </a:r>
            <a:endParaRPr lang="en-US" sz="2600" b="1" dirty="0"/>
          </a:p>
        </p:txBody>
      </p:sp>
      <p:sp>
        <p:nvSpPr>
          <p:cNvPr id="12" name="Content Placeholder 2"/>
          <p:cNvSpPr txBox="1">
            <a:spLocks/>
          </p:cNvSpPr>
          <p:nvPr/>
        </p:nvSpPr>
        <p:spPr>
          <a:xfrm>
            <a:off x="1204123" y="1846951"/>
            <a:ext cx="3486345" cy="759000"/>
          </a:xfrm>
          <a:prstGeom prst="rect">
            <a:avLst/>
          </a:prstGeom>
        </p:spPr>
        <p:txBody>
          <a:bodyPr vert="horz" lIns="91440" tIns="91440" rIns="91440" bIns="91440" rtlCol="0">
            <a:norm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Font typeface="Arial"/>
              <a:buNone/>
            </a:pPr>
            <a:r>
              <a:rPr lang="en-US" sz="2600" b="1" dirty="0" smtClean="0"/>
              <a:t>Academic Programs</a:t>
            </a:r>
            <a:endParaRPr lang="en-US" sz="2600" b="1" dirty="0"/>
          </a:p>
        </p:txBody>
      </p:sp>
      <p:sp>
        <p:nvSpPr>
          <p:cNvPr id="13" name="Content Placeholder 2"/>
          <p:cNvSpPr txBox="1">
            <a:spLocks/>
          </p:cNvSpPr>
          <p:nvPr/>
        </p:nvSpPr>
        <p:spPr>
          <a:xfrm>
            <a:off x="7182157" y="4614128"/>
            <a:ext cx="6792681" cy="853125"/>
          </a:xfrm>
          <a:prstGeom prst="rect">
            <a:avLst/>
          </a:prstGeom>
        </p:spPr>
        <p:txBody>
          <a:bodyPr vert="horz" lIns="91440" tIns="91440" rIns="91440" bIns="91440" rtlCol="0">
            <a:no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Font typeface="Arial"/>
              <a:buNone/>
            </a:pPr>
            <a:r>
              <a:rPr lang="en-US" sz="2600" b="1" dirty="0" smtClean="0"/>
              <a:t>Strategic Enrollment Management Team</a:t>
            </a:r>
            <a:endParaRPr lang="en-US" sz="2600" b="1" dirty="0"/>
          </a:p>
        </p:txBody>
      </p:sp>
      <p:sp>
        <p:nvSpPr>
          <p:cNvPr id="14" name="Content Placeholder 2"/>
          <p:cNvSpPr txBox="1">
            <a:spLocks/>
          </p:cNvSpPr>
          <p:nvPr/>
        </p:nvSpPr>
        <p:spPr>
          <a:xfrm>
            <a:off x="1394771" y="5681136"/>
            <a:ext cx="7181704" cy="853125"/>
          </a:xfrm>
          <a:prstGeom prst="rect">
            <a:avLst/>
          </a:prstGeom>
        </p:spPr>
        <p:txBody>
          <a:bodyPr vert="horz" lIns="91440" tIns="91440" rIns="91440" bIns="91440" rtlCol="0">
            <a:norm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Font typeface="Arial"/>
              <a:buNone/>
            </a:pPr>
            <a:r>
              <a:rPr lang="en-US" sz="2600" b="1" dirty="0" smtClean="0"/>
              <a:t>Course Capacity &amp; Classroom </a:t>
            </a:r>
            <a:r>
              <a:rPr lang="en-US" sz="2600" b="1" dirty="0" smtClean="0"/>
              <a:t>Utilization</a:t>
            </a:r>
            <a:endParaRPr lang="en-US" sz="2600" b="1" dirty="0" smtClean="0"/>
          </a:p>
        </p:txBody>
      </p:sp>
      <p:sp>
        <p:nvSpPr>
          <p:cNvPr id="15" name="Content Placeholder 2"/>
          <p:cNvSpPr txBox="1">
            <a:spLocks/>
          </p:cNvSpPr>
          <p:nvPr/>
        </p:nvSpPr>
        <p:spPr>
          <a:xfrm>
            <a:off x="5986291" y="6344645"/>
            <a:ext cx="5515031" cy="853125"/>
          </a:xfrm>
          <a:prstGeom prst="rect">
            <a:avLst/>
          </a:prstGeom>
        </p:spPr>
        <p:txBody>
          <a:bodyPr vert="horz" lIns="91440" tIns="91440" rIns="91440" bIns="91440" rtlCol="0">
            <a:norm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Font typeface="Arial"/>
              <a:buNone/>
            </a:pPr>
            <a:r>
              <a:rPr lang="en-US" sz="2600" b="1" dirty="0" smtClean="0"/>
              <a:t>Infrastructure &amp; Capital Planning</a:t>
            </a:r>
          </a:p>
        </p:txBody>
      </p:sp>
      <p:sp>
        <p:nvSpPr>
          <p:cNvPr id="19" name="Content Placeholder 2"/>
          <p:cNvSpPr txBox="1">
            <a:spLocks/>
          </p:cNvSpPr>
          <p:nvPr/>
        </p:nvSpPr>
        <p:spPr>
          <a:xfrm>
            <a:off x="7095551" y="3293312"/>
            <a:ext cx="5162595" cy="759000"/>
          </a:xfrm>
          <a:prstGeom prst="rect">
            <a:avLst/>
          </a:prstGeom>
        </p:spPr>
        <p:txBody>
          <a:bodyPr vert="horz" lIns="91440" tIns="91440" rIns="91440" bIns="91440" rtlCol="0">
            <a:norm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Font typeface="Arial"/>
              <a:buNone/>
            </a:pPr>
            <a:r>
              <a:rPr lang="en-US" sz="2600" b="1" dirty="0" smtClean="0"/>
              <a:t>Student Services</a:t>
            </a:r>
          </a:p>
        </p:txBody>
      </p:sp>
      <p:sp>
        <p:nvSpPr>
          <p:cNvPr id="17" name="Content Placeholder 2"/>
          <p:cNvSpPr txBox="1">
            <a:spLocks/>
          </p:cNvSpPr>
          <p:nvPr/>
        </p:nvSpPr>
        <p:spPr>
          <a:xfrm>
            <a:off x="5595420" y="2480243"/>
            <a:ext cx="7504054" cy="853125"/>
          </a:xfrm>
          <a:prstGeom prst="rect">
            <a:avLst/>
          </a:prstGeom>
        </p:spPr>
        <p:txBody>
          <a:bodyPr vert="horz" lIns="91440" tIns="91440" rIns="91440" bIns="91440" rtlCol="0">
            <a:noAutofit/>
          </a:bodyPr>
          <a:lstStyle>
            <a:lvl1pPr marL="524712" indent="-524712" algn="l" defTabSz="699614" rtl="0" eaLnBrk="1" latinLnBrk="0" hangingPunct="1">
              <a:lnSpc>
                <a:spcPct val="120000"/>
              </a:lnSpc>
              <a:spcBef>
                <a:spcPts val="600"/>
              </a:spcBef>
              <a:spcAft>
                <a:spcPts val="600"/>
              </a:spcAft>
              <a:buFont typeface="Arial"/>
              <a:buChar char="•"/>
              <a:defRPr sz="1800" b="0" kern="1200">
                <a:solidFill>
                  <a:schemeClr val="tx1"/>
                </a:solidFill>
                <a:latin typeface="+mn-lt"/>
                <a:ea typeface="Franklin Gothic Book" charset="0"/>
                <a:cs typeface="Franklin Gothic Book" charset="0"/>
              </a:defRPr>
            </a:lvl1pPr>
            <a:lvl2pPr marL="1136875" indent="-437261"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2pPr>
            <a:lvl3pPr marL="1749040"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3pPr>
            <a:lvl4pPr marL="2448655" indent="-349807" algn="l" defTabSz="699614" rtl="0" eaLnBrk="1" latinLnBrk="0" hangingPunct="1">
              <a:lnSpc>
                <a:spcPct val="120000"/>
              </a:lnSpc>
              <a:spcBef>
                <a:spcPts val="0"/>
              </a:spcBef>
              <a:spcAft>
                <a:spcPts val="600"/>
              </a:spcAft>
              <a:buFont typeface="Arial"/>
              <a:buChar char="–"/>
              <a:defRPr sz="1600" b="0" kern="1200">
                <a:solidFill>
                  <a:schemeClr val="tx1"/>
                </a:solidFill>
                <a:latin typeface="+mn-lt"/>
                <a:ea typeface="Franklin Gothic Book" charset="0"/>
                <a:cs typeface="Franklin Gothic Book" charset="0"/>
              </a:defRPr>
            </a:lvl4pPr>
            <a:lvl5pPr marL="3148272" indent="-349807" algn="l" defTabSz="699614" rtl="0" eaLnBrk="1" latinLnBrk="0" hangingPunct="1">
              <a:spcBef>
                <a:spcPct val="20000"/>
              </a:spcBef>
              <a:buFont typeface="Arial"/>
              <a:buChar char="»"/>
              <a:defRPr sz="1648" b="0" kern="1200">
                <a:solidFill>
                  <a:schemeClr val="accent6">
                    <a:lumMod val="75000"/>
                  </a:schemeClr>
                </a:solidFill>
                <a:latin typeface="Franklin Gothic Book" charset="0"/>
                <a:ea typeface="Franklin Gothic Book" charset="0"/>
                <a:cs typeface="Franklin Gothic Book" charset="0"/>
              </a:defRPr>
            </a:lvl5pPr>
            <a:lvl6pPr marL="3847888" indent="-349807" algn="l" defTabSz="699614" rtl="0" eaLnBrk="1" latinLnBrk="0" hangingPunct="1">
              <a:spcBef>
                <a:spcPct val="20000"/>
              </a:spcBef>
              <a:buFont typeface="Arial"/>
              <a:buChar char="•"/>
              <a:defRPr sz="3022" kern="1200">
                <a:solidFill>
                  <a:schemeClr val="tx1"/>
                </a:solidFill>
                <a:latin typeface="+mn-lt"/>
                <a:ea typeface="+mn-ea"/>
                <a:cs typeface="+mn-cs"/>
              </a:defRPr>
            </a:lvl6pPr>
            <a:lvl7pPr marL="4547505" indent="-349807" algn="l" defTabSz="699614" rtl="0" eaLnBrk="1" latinLnBrk="0" hangingPunct="1">
              <a:spcBef>
                <a:spcPct val="20000"/>
              </a:spcBef>
              <a:buFont typeface="Arial"/>
              <a:buChar char="•"/>
              <a:defRPr sz="3022" kern="1200">
                <a:solidFill>
                  <a:schemeClr val="tx1"/>
                </a:solidFill>
                <a:latin typeface="+mn-lt"/>
                <a:ea typeface="+mn-ea"/>
                <a:cs typeface="+mn-cs"/>
              </a:defRPr>
            </a:lvl7pPr>
            <a:lvl8pPr marL="5247119" indent="-349807" algn="l" defTabSz="699614" rtl="0" eaLnBrk="1" latinLnBrk="0" hangingPunct="1">
              <a:spcBef>
                <a:spcPct val="20000"/>
              </a:spcBef>
              <a:buFont typeface="Arial"/>
              <a:buChar char="•"/>
              <a:defRPr sz="3022" kern="1200">
                <a:solidFill>
                  <a:schemeClr val="tx1"/>
                </a:solidFill>
                <a:latin typeface="+mn-lt"/>
                <a:ea typeface="+mn-ea"/>
                <a:cs typeface="+mn-cs"/>
              </a:defRPr>
            </a:lvl8pPr>
            <a:lvl9pPr marL="5946736" indent="-349807" algn="l" defTabSz="699614" rtl="0" eaLnBrk="1" latinLnBrk="0" hangingPunct="1">
              <a:spcBef>
                <a:spcPct val="20000"/>
              </a:spcBef>
              <a:buFont typeface="Arial"/>
              <a:buChar char="•"/>
              <a:defRPr sz="3022" kern="1200">
                <a:solidFill>
                  <a:schemeClr val="tx1"/>
                </a:solidFill>
                <a:latin typeface="+mn-lt"/>
                <a:ea typeface="+mn-ea"/>
                <a:cs typeface="+mn-cs"/>
              </a:defRPr>
            </a:lvl9pPr>
          </a:lstStyle>
          <a:p>
            <a:pPr marL="0" indent="0">
              <a:buNone/>
            </a:pPr>
            <a:r>
              <a:rPr lang="en-US" sz="2600" b="1" dirty="0" smtClean="0"/>
              <a:t>Data &amp; Student Information </a:t>
            </a:r>
            <a:r>
              <a:rPr lang="en-US" sz="2600" b="1" dirty="0"/>
              <a:t>M</a:t>
            </a:r>
            <a:r>
              <a:rPr lang="en-US" sz="2600" b="1" dirty="0" smtClean="0"/>
              <a:t>anagement</a:t>
            </a:r>
          </a:p>
        </p:txBody>
      </p:sp>
    </p:spTree>
    <p:extLst>
      <p:ext uri="{BB962C8B-B14F-4D97-AF65-F5344CB8AC3E}">
        <p14:creationId xmlns:p14="http://schemas.microsoft.com/office/powerpoint/2010/main" val="21990821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249"/>
                                          </p:stCondLst>
                                        </p:cTn>
                                        <p:tgtEl>
                                          <p:spTgt spid="14"/>
                                        </p:tgtEl>
                                        <p:attrNameLst>
                                          <p:attrName>style.visibility</p:attrName>
                                        </p:attrNameLst>
                                      </p:cBhvr>
                                      <p:to>
                                        <p:strVal val="visible"/>
                                      </p:to>
                                    </p:set>
                                  </p:childTnLst>
                                </p:cTn>
                              </p:par>
                            </p:childTnLst>
                          </p:cTn>
                        </p:par>
                        <p:par>
                          <p:cTn id="10" fill="hold">
                            <p:stCondLst>
                              <p:cond delay="250"/>
                            </p:stCondLst>
                            <p:childTnLst>
                              <p:par>
                                <p:cTn id="11" presetID="1" presetClass="entr" presetSubtype="0" fill="hold" grpId="0" nodeType="afterEffect">
                                  <p:stCondLst>
                                    <p:cond delay="0"/>
                                  </p:stCondLst>
                                  <p:childTnLst>
                                    <p:set>
                                      <p:cBhvr>
                                        <p:cTn id="12" dur="1" fill="hold">
                                          <p:stCondLst>
                                            <p:cond delay="249"/>
                                          </p:stCondLst>
                                        </p:cTn>
                                        <p:tgtEl>
                                          <p:spTgt spid="8"/>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249"/>
                                          </p:stCondLst>
                                        </p:cTn>
                                        <p:tgtEl>
                                          <p:spTgt spid="7"/>
                                        </p:tgtEl>
                                        <p:attrNameLst>
                                          <p:attrName>style.visibility</p:attrName>
                                        </p:attrNameLst>
                                      </p:cBhvr>
                                      <p:to>
                                        <p:strVal val="visible"/>
                                      </p:to>
                                    </p:set>
                                  </p:childTnLst>
                                </p:cTn>
                              </p:par>
                            </p:childTnLst>
                          </p:cTn>
                        </p:par>
                        <p:par>
                          <p:cTn id="16" fill="hold">
                            <p:stCondLst>
                              <p:cond delay="750"/>
                            </p:stCondLst>
                            <p:childTnLst>
                              <p:par>
                                <p:cTn id="17" presetID="1" presetClass="entr" presetSubtype="0" fill="hold" grpId="0" nodeType="afterEffect">
                                  <p:stCondLst>
                                    <p:cond delay="0"/>
                                  </p:stCondLst>
                                  <p:childTnLst>
                                    <p:set>
                                      <p:cBhvr>
                                        <p:cTn id="18" dur="1" fill="hold">
                                          <p:stCondLst>
                                            <p:cond delay="249"/>
                                          </p:stCondLst>
                                        </p:cTn>
                                        <p:tgtEl>
                                          <p:spTgt spid="15"/>
                                        </p:tgtEl>
                                        <p:attrNameLst>
                                          <p:attrName>style.visibility</p:attrName>
                                        </p:attrNameLst>
                                      </p:cBhvr>
                                      <p:to>
                                        <p:strVal val="visible"/>
                                      </p:to>
                                    </p:set>
                                  </p:childTnLst>
                                </p:cTn>
                              </p:par>
                            </p:childTnLst>
                          </p:cTn>
                        </p:par>
                        <p:par>
                          <p:cTn id="19" fill="hold">
                            <p:stCondLst>
                              <p:cond delay="1000"/>
                            </p:stCondLst>
                            <p:childTnLst>
                              <p:par>
                                <p:cTn id="20" presetID="1" presetClass="entr" presetSubtype="0" fill="hold" grpId="0" nodeType="afterEffect">
                                  <p:stCondLst>
                                    <p:cond delay="0"/>
                                  </p:stCondLst>
                                  <p:childTnLst>
                                    <p:set>
                                      <p:cBhvr>
                                        <p:cTn id="21" dur="1" fill="hold">
                                          <p:stCondLst>
                                            <p:cond delay="249"/>
                                          </p:stCondLst>
                                        </p:cTn>
                                        <p:tgtEl>
                                          <p:spTgt spid="4"/>
                                        </p:tgtEl>
                                        <p:attrNameLst>
                                          <p:attrName>style.visibility</p:attrName>
                                        </p:attrNameLst>
                                      </p:cBhvr>
                                      <p:to>
                                        <p:strVal val="visible"/>
                                      </p:to>
                                    </p:set>
                                  </p:childTnLst>
                                </p:cTn>
                              </p:par>
                            </p:childTnLst>
                          </p:cTn>
                        </p:par>
                        <p:par>
                          <p:cTn id="22" fill="hold">
                            <p:stCondLst>
                              <p:cond delay="1250"/>
                            </p:stCondLst>
                            <p:childTnLst>
                              <p:par>
                                <p:cTn id="23" presetID="1" presetClass="entr" presetSubtype="0" fill="hold" grpId="0" nodeType="afterEffect">
                                  <p:stCondLst>
                                    <p:cond delay="0"/>
                                  </p:stCondLst>
                                  <p:childTnLst>
                                    <p:set>
                                      <p:cBhvr>
                                        <p:cTn id="24" dur="1" fill="hold">
                                          <p:stCondLst>
                                            <p:cond delay="249"/>
                                          </p:stCondLst>
                                        </p:cTn>
                                        <p:tgtEl>
                                          <p:spTgt spid="13"/>
                                        </p:tgtEl>
                                        <p:attrNameLst>
                                          <p:attrName>style.visibility</p:attrName>
                                        </p:attrNameLst>
                                      </p:cBhvr>
                                      <p:to>
                                        <p:strVal val="visible"/>
                                      </p:to>
                                    </p:set>
                                  </p:childTnLst>
                                </p:cTn>
                              </p:par>
                            </p:childTnLst>
                          </p:cTn>
                        </p:par>
                        <p:par>
                          <p:cTn id="25" fill="hold">
                            <p:stCondLst>
                              <p:cond delay="1500"/>
                            </p:stCondLst>
                            <p:childTnLst>
                              <p:par>
                                <p:cTn id="26" presetID="1" presetClass="entr" presetSubtype="0" fill="hold" grpId="0" nodeType="afterEffect">
                                  <p:stCondLst>
                                    <p:cond delay="0"/>
                                  </p:stCondLst>
                                  <p:childTnLst>
                                    <p:set>
                                      <p:cBhvr>
                                        <p:cTn id="27" dur="1" fill="hold">
                                          <p:stCondLst>
                                            <p:cond delay="249"/>
                                          </p:stCondLst>
                                        </p:cTn>
                                        <p:tgtEl>
                                          <p:spTgt spid="6"/>
                                        </p:tgtEl>
                                        <p:attrNameLst>
                                          <p:attrName>style.visibility</p:attrName>
                                        </p:attrNameLst>
                                      </p:cBhvr>
                                      <p:to>
                                        <p:strVal val="visible"/>
                                      </p:to>
                                    </p:set>
                                  </p:childTnLst>
                                </p:cTn>
                              </p:par>
                            </p:childTnLst>
                          </p:cTn>
                        </p:par>
                        <p:par>
                          <p:cTn id="28" fill="hold">
                            <p:stCondLst>
                              <p:cond delay="1750"/>
                            </p:stCondLst>
                            <p:childTnLst>
                              <p:par>
                                <p:cTn id="29" presetID="1" presetClass="entr" presetSubtype="0" fill="hold" grpId="0" nodeType="afterEffect">
                                  <p:stCondLst>
                                    <p:cond delay="0"/>
                                  </p:stCondLst>
                                  <p:childTnLst>
                                    <p:set>
                                      <p:cBhvr>
                                        <p:cTn id="30" dur="1" fill="hold">
                                          <p:stCondLst>
                                            <p:cond delay="249"/>
                                          </p:stCondLst>
                                        </p:cTn>
                                        <p:tgtEl>
                                          <p:spTgt spid="3">
                                            <p:txEl>
                                              <p:pRg st="0" end="0"/>
                                            </p:txEl>
                                          </p:spTgt>
                                        </p:tgtEl>
                                        <p:attrNameLst>
                                          <p:attrName>style.visibility</p:attrName>
                                        </p:attrNameLst>
                                      </p:cBhvr>
                                      <p:to>
                                        <p:strVal val="visible"/>
                                      </p:to>
                                    </p:set>
                                  </p:childTnLst>
                                </p:cTn>
                              </p:par>
                            </p:childTnLst>
                          </p:cTn>
                        </p:par>
                        <p:par>
                          <p:cTn id="31" fill="hold">
                            <p:stCondLst>
                              <p:cond delay="2000"/>
                            </p:stCondLst>
                            <p:childTnLst>
                              <p:par>
                                <p:cTn id="32" presetID="1" presetClass="entr" presetSubtype="0" fill="hold" grpId="0" nodeType="afterEffect">
                                  <p:stCondLst>
                                    <p:cond delay="0"/>
                                  </p:stCondLst>
                                  <p:childTnLst>
                                    <p:set>
                                      <p:cBhvr>
                                        <p:cTn id="33" dur="1" fill="hold">
                                          <p:stCondLst>
                                            <p:cond delay="249"/>
                                          </p:stCondLst>
                                        </p:cTn>
                                        <p:tgtEl>
                                          <p:spTgt spid="10"/>
                                        </p:tgtEl>
                                        <p:attrNameLst>
                                          <p:attrName>style.visibility</p:attrName>
                                        </p:attrNameLst>
                                      </p:cBhvr>
                                      <p:to>
                                        <p:strVal val="visible"/>
                                      </p:to>
                                    </p:set>
                                  </p:childTnLst>
                                </p:cTn>
                              </p:par>
                            </p:childTnLst>
                          </p:cTn>
                        </p:par>
                        <p:par>
                          <p:cTn id="34" fill="hold">
                            <p:stCondLst>
                              <p:cond delay="2250"/>
                            </p:stCondLst>
                            <p:childTnLst>
                              <p:par>
                                <p:cTn id="35" presetID="1" presetClass="entr" presetSubtype="0" fill="hold" grpId="0" nodeType="after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par>
                          <p:cTn id="37" fill="hold">
                            <p:stCondLst>
                              <p:cond delay="2250"/>
                            </p:stCondLst>
                            <p:childTnLst>
                              <p:par>
                                <p:cTn id="38" presetID="1" presetClass="entr" presetSubtype="0" fill="hold" grpId="0" nodeType="afterEffect">
                                  <p:stCondLst>
                                    <p:cond delay="0"/>
                                  </p:stCondLst>
                                  <p:childTnLst>
                                    <p:set>
                                      <p:cBhvr>
                                        <p:cTn id="39" dur="1" fill="hold">
                                          <p:stCondLst>
                                            <p:cond delay="249"/>
                                          </p:stCondLst>
                                        </p:cTn>
                                        <p:tgtEl>
                                          <p:spTgt spid="11"/>
                                        </p:tgtEl>
                                        <p:attrNameLst>
                                          <p:attrName>style.visibility</p:attrName>
                                        </p:attrNameLst>
                                      </p:cBhvr>
                                      <p:to>
                                        <p:strVal val="visible"/>
                                      </p:to>
                                    </p:set>
                                  </p:childTnLst>
                                </p:cTn>
                              </p:par>
                            </p:childTnLst>
                          </p:cTn>
                        </p:par>
                        <p:par>
                          <p:cTn id="40" fill="hold">
                            <p:stCondLst>
                              <p:cond delay="2500"/>
                            </p:stCondLst>
                            <p:childTnLst>
                              <p:par>
                                <p:cTn id="41" presetID="1" presetClass="entr" presetSubtype="0" fill="hold" grpId="0" nodeType="afterEffect">
                                  <p:stCondLst>
                                    <p:cond delay="0"/>
                                  </p:stCondLst>
                                  <p:childTnLst>
                                    <p:set>
                                      <p:cBhvr>
                                        <p:cTn id="42" dur="1" fill="hold">
                                          <p:stCondLst>
                                            <p:cond delay="249"/>
                                          </p:stCondLst>
                                        </p:cTn>
                                        <p:tgtEl>
                                          <p:spTgt spid="9"/>
                                        </p:tgtEl>
                                        <p:attrNameLst>
                                          <p:attrName>style.visibility</p:attrName>
                                        </p:attrNameLst>
                                      </p:cBhvr>
                                      <p:to>
                                        <p:strVal val="visible"/>
                                      </p:to>
                                    </p:set>
                                  </p:childTnLst>
                                </p:cTn>
                              </p:par>
                            </p:childTnLst>
                          </p:cTn>
                        </p:par>
                        <p:par>
                          <p:cTn id="43" fill="hold">
                            <p:stCondLst>
                              <p:cond delay="2750"/>
                            </p:stCondLst>
                            <p:childTnLst>
                              <p:par>
                                <p:cTn id="44" presetID="1" presetClass="entr" presetSubtype="0" fill="hold" grpId="0" nodeType="afterEffect">
                                  <p:stCondLst>
                                    <p:cond delay="0"/>
                                  </p:stCondLst>
                                  <p:childTnLst>
                                    <p:set>
                                      <p:cBhvr>
                                        <p:cTn id="45" dur="1" fill="hold">
                                          <p:stCondLst>
                                            <p:cond delay="249"/>
                                          </p:stCondLst>
                                        </p:cTn>
                                        <p:tgtEl>
                                          <p:spTgt spid="19"/>
                                        </p:tgtEl>
                                        <p:attrNameLst>
                                          <p:attrName>style.visibility</p:attrName>
                                        </p:attrNameLst>
                                      </p:cBhvr>
                                      <p:to>
                                        <p:strVal val="visible"/>
                                      </p:to>
                                    </p:set>
                                  </p:childTnLst>
                                </p:cTn>
                              </p:par>
                            </p:childTnLst>
                          </p:cTn>
                        </p:par>
                        <p:par>
                          <p:cTn id="46" fill="hold">
                            <p:stCondLst>
                              <p:cond delay="3000"/>
                            </p:stCondLst>
                            <p:childTnLst>
                              <p:par>
                                <p:cTn id="47" presetID="1" presetClass="entr" presetSubtype="0" fill="hold" grpId="0" nodeType="afterEffect">
                                  <p:stCondLst>
                                    <p:cond delay="0"/>
                                  </p:stCondLst>
                                  <p:childTnLst>
                                    <p:set>
                                      <p:cBhvr>
                                        <p:cTn id="48" dur="1" fill="hold">
                                          <p:stCondLst>
                                            <p:cond delay="249"/>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P spid="8" grpId="0"/>
      <p:bldP spid="9" grpId="0"/>
      <p:bldP spid="10" grpId="0"/>
      <p:bldP spid="11" grpId="0"/>
      <p:bldP spid="12" grpId="0"/>
      <p:bldP spid="13" grpId="0"/>
      <p:bldP spid="14" grpId="0"/>
      <p:bldP spid="15" grpId="0"/>
      <p:bldP spid="19"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962" y="473303"/>
            <a:ext cx="12561453" cy="1015663"/>
          </a:xfrm>
        </p:spPr>
        <p:txBody>
          <a:bodyPr>
            <a:noAutofit/>
          </a:bodyPr>
          <a:lstStyle/>
          <a:p>
            <a:r>
              <a:rPr lang="en-US" sz="3600" b="1" dirty="0"/>
              <a:t>Total U.S. Public and Private High School </a:t>
            </a:r>
            <a:r>
              <a:rPr lang="en-US" sz="3600" b="1" dirty="0" smtClean="0"/>
              <a:t>Graduates</a:t>
            </a:r>
            <a:br>
              <a:rPr lang="en-US" sz="3600" b="1" dirty="0" smtClean="0"/>
            </a:br>
            <a:r>
              <a:rPr lang="en-US" sz="2000" dirty="0" smtClean="0"/>
              <a:t>School </a:t>
            </a:r>
            <a:r>
              <a:rPr lang="en-US" sz="2000" dirty="0"/>
              <a:t>Years 2000-01 to 2012-13 </a:t>
            </a:r>
            <a:r>
              <a:rPr lang="en-US" sz="2000" dirty="0" smtClean="0"/>
              <a:t>(actual</a:t>
            </a:r>
            <a:r>
              <a:rPr lang="en-US" sz="2000" dirty="0"/>
              <a:t>) through 2013-14 to </a:t>
            </a:r>
            <a:r>
              <a:rPr lang="en-US" sz="2000" dirty="0" smtClean="0"/>
              <a:t>2030-2031 (projected</a:t>
            </a:r>
            <a:r>
              <a:rPr lang="en-US" sz="2000" dirty="0"/>
              <a:t>)</a:t>
            </a:r>
          </a:p>
        </p:txBody>
      </p:sp>
      <p:graphicFrame>
        <p:nvGraphicFramePr>
          <p:cNvPr id="7" name="Chart 6">
            <a:extLst>
              <a:ext uri="{FF2B5EF4-FFF2-40B4-BE49-F238E27FC236}">
                <a16:creationId xmlns:a16="http://schemas.microsoft.com/office/drawing/2014/main" id="{00000000-0008-0000-0300-000002000000}"/>
              </a:ext>
            </a:extLst>
          </p:cNvPr>
          <p:cNvGraphicFramePr>
            <a:graphicFrameLocks/>
          </p:cNvGraphicFramePr>
          <p:nvPr>
            <p:extLst/>
          </p:nvPr>
        </p:nvGraphicFramePr>
        <p:xfrm>
          <a:off x="1899920" y="1606657"/>
          <a:ext cx="10017760" cy="6003459"/>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Connector 3"/>
          <p:cNvCxnSpPr/>
          <p:nvPr/>
        </p:nvCxnSpPr>
        <p:spPr>
          <a:xfrm>
            <a:off x="7286297" y="2802537"/>
            <a:ext cx="27161" cy="3741085"/>
          </a:xfrm>
          <a:prstGeom prst="line">
            <a:avLst/>
          </a:prstGeom>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8924900" y="2616181"/>
            <a:ext cx="17061" cy="392744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443060" y="2176980"/>
            <a:ext cx="21996" cy="43666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urved Connector 12"/>
          <p:cNvCxnSpPr/>
          <p:nvPr/>
        </p:nvCxnSpPr>
        <p:spPr>
          <a:xfrm flipV="1">
            <a:off x="6908801" y="2862938"/>
            <a:ext cx="295860" cy="286219"/>
          </a:xfrm>
          <a:prstGeom prst="curvedConnector3">
            <a:avLst>
              <a:gd name="adj1" fmla="val 46665"/>
            </a:avLst>
          </a:prstGeom>
          <a:ln>
            <a:tailEnd type="triangle"/>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6371082" y="3006048"/>
            <a:ext cx="915214" cy="301621"/>
          </a:xfrm>
          <a:prstGeom prst="rect">
            <a:avLst/>
          </a:prstGeom>
          <a:noFill/>
        </p:spPr>
        <p:txBody>
          <a:bodyPr wrap="square" rtlCol="0">
            <a:spAutoFit/>
          </a:bodyPr>
          <a:lstStyle/>
          <a:p>
            <a:pPr defTabSz="509304">
              <a:defRPr/>
            </a:pPr>
            <a:r>
              <a:rPr lang="en-US" sz="1360" b="1" dirty="0">
                <a:solidFill>
                  <a:srgbClr val="59595B"/>
                </a:solidFill>
                <a:latin typeface="Arial" panose="020B0604020202020204"/>
              </a:rPr>
              <a:t>2017</a:t>
            </a:r>
          </a:p>
        </p:txBody>
      </p:sp>
      <p:cxnSp>
        <p:nvCxnSpPr>
          <p:cNvPr id="21" name="Curved Connector 20"/>
          <p:cNvCxnSpPr/>
          <p:nvPr/>
        </p:nvCxnSpPr>
        <p:spPr>
          <a:xfrm>
            <a:off x="8528985" y="2279904"/>
            <a:ext cx="324150" cy="236873"/>
          </a:xfrm>
          <a:prstGeom prst="curvedConnector3">
            <a:avLst>
              <a:gd name="adj1" fmla="val 50000"/>
            </a:avLst>
          </a:prstGeom>
          <a:ln>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7974248" y="2047630"/>
            <a:ext cx="1109472" cy="301621"/>
          </a:xfrm>
          <a:prstGeom prst="rect">
            <a:avLst/>
          </a:prstGeom>
          <a:noFill/>
        </p:spPr>
        <p:txBody>
          <a:bodyPr wrap="square" rtlCol="0">
            <a:spAutoFit/>
          </a:bodyPr>
          <a:lstStyle/>
          <a:p>
            <a:pPr defTabSz="509304">
              <a:defRPr/>
            </a:pPr>
            <a:r>
              <a:rPr lang="en-US" sz="1360" b="1" dirty="0">
                <a:solidFill>
                  <a:srgbClr val="59595B"/>
                </a:solidFill>
                <a:latin typeface="Arial" panose="020B0604020202020204"/>
              </a:rPr>
              <a:t>2023</a:t>
            </a:r>
          </a:p>
        </p:txBody>
      </p:sp>
    </p:spTree>
    <p:extLst>
      <p:ext uri="{BB962C8B-B14F-4D97-AF65-F5344CB8AC3E}">
        <p14:creationId xmlns:p14="http://schemas.microsoft.com/office/powerpoint/2010/main" val="329596564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5" y="2644042"/>
            <a:ext cx="12561453" cy="1846659"/>
          </a:xfrm>
        </p:spPr>
        <p:txBody>
          <a:bodyPr/>
          <a:lstStyle/>
          <a:p>
            <a:r>
              <a:rPr lang="en-US" dirty="0"/>
              <a:t>What initiatives and strategies has your unit employed to impact enrollment?</a:t>
            </a:r>
          </a:p>
        </p:txBody>
      </p:sp>
    </p:spTree>
    <p:extLst>
      <p:ext uri="{BB962C8B-B14F-4D97-AF65-F5344CB8AC3E}">
        <p14:creationId xmlns:p14="http://schemas.microsoft.com/office/powerpoint/2010/main" val="248714855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100" y="207675"/>
            <a:ext cx="12561453" cy="1015663"/>
          </a:xfrm>
        </p:spPr>
        <p:txBody>
          <a:bodyPr>
            <a:normAutofit/>
          </a:bodyPr>
          <a:lstStyle/>
          <a:p>
            <a:r>
              <a:rPr lang="en-US" sz="2720" b="1" dirty="0" smtClean="0"/>
              <a:t>What does Strategic </a:t>
            </a:r>
            <a:r>
              <a:rPr lang="en-US" sz="2720" b="1" dirty="0"/>
              <a:t>Enrollment </a:t>
            </a:r>
            <a:r>
              <a:rPr lang="en-US" sz="2720" b="1" dirty="0" smtClean="0"/>
              <a:t>Management look like?</a:t>
            </a:r>
            <a:endParaRPr lang="en-US" sz="2720" dirty="0"/>
          </a:p>
        </p:txBody>
      </p:sp>
      <p:sp>
        <p:nvSpPr>
          <p:cNvPr id="3" name="Content Placeholder 2"/>
          <p:cNvSpPr>
            <a:spLocks noGrp="1"/>
          </p:cNvSpPr>
          <p:nvPr>
            <p:ph idx="4294967295"/>
          </p:nvPr>
        </p:nvSpPr>
        <p:spPr>
          <a:xfrm>
            <a:off x="797657" y="1736298"/>
            <a:ext cx="12561453" cy="5243449"/>
          </a:xfrm>
        </p:spPr>
        <p:txBody>
          <a:bodyPr>
            <a:normAutofit fontScale="92500" lnSpcReduction="20000"/>
          </a:bodyPr>
          <a:lstStyle/>
          <a:p>
            <a:pPr marL="0" indent="0">
              <a:lnSpc>
                <a:spcPct val="140000"/>
              </a:lnSpc>
              <a:buNone/>
            </a:pPr>
            <a:r>
              <a:rPr lang="en-US" sz="2800" dirty="0" smtClean="0"/>
              <a:t>Clear </a:t>
            </a:r>
            <a:r>
              <a:rPr lang="en-US" sz="2800" dirty="0"/>
              <a:t>goals for </a:t>
            </a:r>
            <a:r>
              <a:rPr lang="en-US" sz="2800" dirty="0" smtClean="0"/>
              <a:t>the </a:t>
            </a:r>
            <a:r>
              <a:rPr lang="en-US" sz="2800" dirty="0"/>
              <a:t>number &amp; types of students needed to </a:t>
            </a:r>
            <a:r>
              <a:rPr lang="en-US" sz="2800" dirty="0" smtClean="0"/>
              <a:t>fulfill our mission</a:t>
            </a:r>
          </a:p>
          <a:p>
            <a:pPr marL="0" indent="0">
              <a:lnSpc>
                <a:spcPct val="140000"/>
              </a:lnSpc>
              <a:buNone/>
            </a:pPr>
            <a:r>
              <a:rPr lang="en-US" sz="2800" dirty="0" smtClean="0"/>
              <a:t>Measurement of student success by access, transition, retention &amp; graduation</a:t>
            </a:r>
          </a:p>
          <a:p>
            <a:pPr marL="0" indent="0">
              <a:lnSpc>
                <a:spcPct val="140000"/>
              </a:lnSpc>
              <a:buNone/>
            </a:pPr>
            <a:r>
              <a:rPr lang="en-US" sz="2800" dirty="0" smtClean="0"/>
              <a:t>Institutional success  in terms strategic &amp; financial planning</a:t>
            </a:r>
          </a:p>
          <a:p>
            <a:pPr marL="0" indent="0">
              <a:lnSpc>
                <a:spcPct val="140000"/>
              </a:lnSpc>
              <a:buNone/>
            </a:pPr>
            <a:r>
              <a:rPr lang="en-US" sz="2800" dirty="0" smtClean="0"/>
              <a:t>An accessible data-rich environment to inform decisions &amp; evaluate strategies</a:t>
            </a:r>
          </a:p>
          <a:p>
            <a:pPr marL="0" indent="0">
              <a:lnSpc>
                <a:spcPct val="140000"/>
              </a:lnSpc>
              <a:buNone/>
            </a:pPr>
            <a:r>
              <a:rPr lang="en-US" sz="2800" dirty="0" smtClean="0"/>
              <a:t>Focus on </a:t>
            </a:r>
            <a:r>
              <a:rPr lang="en-US" sz="2800" dirty="0"/>
              <a:t>i</a:t>
            </a:r>
            <a:r>
              <a:rPr lang="en-US" sz="2800" dirty="0" smtClean="0"/>
              <a:t>mproving process, organizational &amp; financial efficiency, and outcomes</a:t>
            </a:r>
          </a:p>
          <a:p>
            <a:pPr marL="0" indent="0">
              <a:lnSpc>
                <a:spcPct val="140000"/>
              </a:lnSpc>
              <a:buNone/>
            </a:pPr>
            <a:r>
              <a:rPr lang="en-US" sz="2800" dirty="0" smtClean="0"/>
              <a:t>Intentional move toward on top quality student-centered service</a:t>
            </a:r>
          </a:p>
          <a:p>
            <a:pPr marL="0" indent="0">
              <a:lnSpc>
                <a:spcPct val="140000"/>
              </a:lnSpc>
              <a:buNone/>
            </a:pPr>
            <a:r>
              <a:rPr lang="en-US" sz="2800" dirty="0" smtClean="0"/>
              <a:t>Strong communication &amp; collaboration among departments across the campus to support the enrollment program</a:t>
            </a:r>
          </a:p>
          <a:p>
            <a:pPr marL="0" indent="0">
              <a:buNone/>
            </a:pPr>
            <a:endParaRPr lang="en-US" sz="2800" dirty="0"/>
          </a:p>
        </p:txBody>
      </p:sp>
    </p:spTree>
    <p:extLst>
      <p:ext uri="{BB962C8B-B14F-4D97-AF65-F5344CB8AC3E}">
        <p14:creationId xmlns:p14="http://schemas.microsoft.com/office/powerpoint/2010/main" val="250060488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074" y="905259"/>
            <a:ext cx="12561453" cy="1015663"/>
          </a:xfrm>
        </p:spPr>
        <p:txBody>
          <a:bodyPr>
            <a:normAutofit/>
          </a:bodyPr>
          <a:lstStyle/>
          <a:p>
            <a:pPr algn="ctr"/>
            <a:r>
              <a:rPr lang="en-US" b="1" dirty="0" smtClean="0"/>
              <a:t>What are we missing?</a:t>
            </a:r>
            <a:endParaRPr lang="en-US" dirty="0"/>
          </a:p>
        </p:txBody>
      </p:sp>
      <p:sp>
        <p:nvSpPr>
          <p:cNvPr id="3" name="Content Placeholder 2"/>
          <p:cNvSpPr>
            <a:spLocks noGrp="1"/>
          </p:cNvSpPr>
          <p:nvPr>
            <p:ph type="body" sz="quarter" idx="10"/>
          </p:nvPr>
        </p:nvSpPr>
        <p:spPr>
          <a:xfrm>
            <a:off x="5503793" y="2678771"/>
            <a:ext cx="2810014" cy="965436"/>
          </a:xfrm>
        </p:spPr>
        <p:txBody>
          <a:bodyPr>
            <a:normAutofit/>
          </a:bodyPr>
          <a:lstStyle/>
          <a:p>
            <a:pPr marL="0" indent="0" algn="ctr">
              <a:buNone/>
            </a:pPr>
            <a:r>
              <a:rPr lang="en-US" sz="3600" dirty="0" smtClean="0"/>
              <a:t>Structure</a:t>
            </a:r>
            <a:endParaRPr lang="en-US" sz="3600" dirty="0"/>
          </a:p>
          <a:p>
            <a:pPr marL="0" indent="0" algn="ctr">
              <a:buNone/>
            </a:pPr>
            <a:endParaRPr lang="en-US" sz="3600" dirty="0"/>
          </a:p>
        </p:txBody>
      </p:sp>
    </p:spTree>
    <p:extLst>
      <p:ext uri="{BB962C8B-B14F-4D97-AF65-F5344CB8AC3E}">
        <p14:creationId xmlns:p14="http://schemas.microsoft.com/office/powerpoint/2010/main" val="329592408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28562" y="4245985"/>
            <a:ext cx="184731" cy="515077"/>
          </a:xfrm>
          <a:prstGeom prst="rect">
            <a:avLst/>
          </a:prstGeom>
          <a:noFill/>
        </p:spPr>
        <p:txBody>
          <a:bodyPr wrap="none" rtlCol="0">
            <a:spAutoFit/>
          </a:bodyPr>
          <a:lstStyle/>
          <a:p>
            <a:endParaRPr lang="en-US" sz="2747" dirty="0"/>
          </a:p>
        </p:txBody>
      </p:sp>
    </p:spTree>
    <p:extLst>
      <p:ext uri="{BB962C8B-B14F-4D97-AF65-F5344CB8AC3E}">
        <p14:creationId xmlns:p14="http://schemas.microsoft.com/office/powerpoint/2010/main" val="8494062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054" y="73886"/>
            <a:ext cx="9931400" cy="1107513"/>
          </a:xfrm>
        </p:spPr>
        <p:txBody>
          <a:bodyPr>
            <a:normAutofit/>
          </a:bodyPr>
          <a:lstStyle/>
          <a:p>
            <a:pPr algn="ctr"/>
            <a:r>
              <a:rPr lang="en-US" sz="3600" b="1" dirty="0"/>
              <a:t>Converging Populations, 2013-14 to 2031-32</a:t>
            </a:r>
          </a:p>
        </p:txBody>
      </p:sp>
      <p:sp>
        <p:nvSpPr>
          <p:cNvPr id="7" name="TextBox 6"/>
          <p:cNvSpPr txBox="1"/>
          <p:nvPr/>
        </p:nvSpPr>
        <p:spPr>
          <a:xfrm>
            <a:off x="2591974" y="6950998"/>
            <a:ext cx="8589769" cy="336567"/>
          </a:xfrm>
          <a:prstGeom prst="rect">
            <a:avLst/>
          </a:prstGeom>
          <a:noFill/>
        </p:spPr>
        <p:txBody>
          <a:bodyPr wrap="square" rtlCol="0">
            <a:spAutoFit/>
          </a:bodyPr>
          <a:lstStyle/>
          <a:p>
            <a:pPr algn="ctr" defTabSz="1036290">
              <a:defRPr/>
            </a:pPr>
            <a:r>
              <a:rPr lang="en-US" sz="1587" dirty="0">
                <a:solidFill>
                  <a:prstClr val="black">
                    <a:lumMod val="50000"/>
                    <a:lumOff val="50000"/>
                  </a:prstClr>
                </a:solidFill>
                <a:latin typeface="Calibri Light" panose="020F0302020204030204" pitchFamily="34" charset="0"/>
              </a:rPr>
              <a:t>Only showing race/ethnicity for public school graduates (90% of total graduates)</a:t>
            </a:r>
            <a:endParaRPr lang="en-US" sz="1587" i="1" dirty="0">
              <a:solidFill>
                <a:prstClr val="black">
                  <a:lumMod val="50000"/>
                  <a:lumOff val="50000"/>
                </a:prstClr>
              </a:solidFill>
              <a:latin typeface="Calibri Light" panose="020F0302020204030204" pitchFamily="34" charset="0"/>
            </a:endParaRPr>
          </a:p>
        </p:txBody>
      </p:sp>
      <p:sp>
        <p:nvSpPr>
          <p:cNvPr id="3" name="TextBox 2"/>
          <p:cNvSpPr txBox="1"/>
          <p:nvPr/>
        </p:nvSpPr>
        <p:spPr>
          <a:xfrm>
            <a:off x="10881362" y="3783236"/>
            <a:ext cx="1060015" cy="510909"/>
          </a:xfrm>
          <a:prstGeom prst="rect">
            <a:avLst/>
          </a:prstGeom>
          <a:noFill/>
        </p:spPr>
        <p:txBody>
          <a:bodyPr wrap="square" rtlCol="0">
            <a:spAutoFit/>
          </a:bodyPr>
          <a:lstStyle/>
          <a:p>
            <a:pPr algn="r" defTabSz="1036290">
              <a:defRPr/>
            </a:pPr>
            <a:r>
              <a:rPr lang="en-US" sz="2267" b="1" dirty="0">
                <a:solidFill>
                  <a:srgbClr val="739ABC"/>
                </a:solidFill>
                <a:latin typeface="Calibri" panose="020F0502020204030204" pitchFamily="34" charset="0"/>
              </a:rPr>
              <a:t>(</a:t>
            </a:r>
            <a:r>
              <a:rPr lang="en-US" sz="2720" b="1" dirty="0">
                <a:solidFill>
                  <a:srgbClr val="739ABC"/>
                </a:solidFill>
                <a:latin typeface="Calibri" panose="020F0502020204030204" pitchFamily="34" charset="0"/>
              </a:rPr>
              <a:t>52%</a:t>
            </a:r>
            <a:r>
              <a:rPr lang="en-US" sz="2267" b="1" dirty="0">
                <a:solidFill>
                  <a:srgbClr val="739ABC"/>
                </a:solidFill>
                <a:latin typeface="Calibri" panose="020F0502020204030204" pitchFamily="34" charset="0"/>
              </a:rPr>
              <a:t>)</a:t>
            </a:r>
          </a:p>
        </p:txBody>
      </p:sp>
      <p:sp>
        <p:nvSpPr>
          <p:cNvPr id="8" name="TextBox 7"/>
          <p:cNvSpPr txBox="1"/>
          <p:nvPr/>
        </p:nvSpPr>
        <p:spPr>
          <a:xfrm>
            <a:off x="10881361" y="4275109"/>
            <a:ext cx="1211374" cy="510909"/>
          </a:xfrm>
          <a:prstGeom prst="rect">
            <a:avLst/>
          </a:prstGeom>
          <a:noFill/>
        </p:spPr>
        <p:txBody>
          <a:bodyPr wrap="square" rtlCol="0">
            <a:spAutoFit/>
          </a:bodyPr>
          <a:lstStyle/>
          <a:p>
            <a:pPr algn="r" defTabSz="1036290">
              <a:defRPr/>
            </a:pPr>
            <a:r>
              <a:rPr lang="en-US" sz="2267" b="1" dirty="0">
                <a:solidFill>
                  <a:prstClr val="black"/>
                </a:solidFill>
                <a:latin typeface="Calibri" panose="020F0502020204030204" pitchFamily="34" charset="0"/>
              </a:rPr>
              <a:t>(</a:t>
            </a:r>
            <a:r>
              <a:rPr lang="en-US" sz="2720" b="1" dirty="0">
                <a:solidFill>
                  <a:prstClr val="black"/>
                </a:solidFill>
                <a:latin typeface="Calibri" panose="020F0502020204030204" pitchFamily="34" charset="0"/>
              </a:rPr>
              <a:t>48%)</a:t>
            </a:r>
          </a:p>
        </p:txBody>
      </p:sp>
      <p:graphicFrame>
        <p:nvGraphicFramePr>
          <p:cNvPr id="9" name="Chart 8">
            <a:extLst>
              <a:ext uri="{FF2B5EF4-FFF2-40B4-BE49-F238E27FC236}">
                <a16:creationId xmlns:a16="http://schemas.microsoft.com/office/drawing/2014/main" id="{17ECCF3F-F667-4577-A938-B89E5D600A79}"/>
              </a:ext>
            </a:extLst>
          </p:cNvPr>
          <p:cNvGraphicFramePr>
            <a:graphicFrameLocks/>
          </p:cNvGraphicFramePr>
          <p:nvPr>
            <p:extLst/>
          </p:nvPr>
        </p:nvGraphicFramePr>
        <p:xfrm>
          <a:off x="1986280" y="1295400"/>
          <a:ext cx="9195463" cy="56555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7138972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a:extLst>
              <a:ext uri="{FF2B5EF4-FFF2-40B4-BE49-F238E27FC236}">
                <a16:creationId xmlns:a16="http://schemas.microsoft.com/office/drawing/2014/main" id="{00000000-0008-0000-0200-000002000000}"/>
              </a:ext>
            </a:extLst>
          </p:cNvPr>
          <p:cNvGraphicFramePr>
            <a:graphicFrameLocks/>
          </p:cNvGraphicFramePr>
          <p:nvPr>
            <p:extLst/>
          </p:nvPr>
        </p:nvGraphicFramePr>
        <p:xfrm>
          <a:off x="1813560" y="1727200"/>
          <a:ext cx="10276840" cy="544068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3510AC5F-A691-4E0E-8815-0A547C980382}"/>
              </a:ext>
            </a:extLst>
          </p:cNvPr>
          <p:cNvSpPr txBox="1"/>
          <p:nvPr/>
        </p:nvSpPr>
        <p:spPr>
          <a:xfrm>
            <a:off x="10535920" y="2677161"/>
            <a:ext cx="1036320" cy="406265"/>
          </a:xfrm>
          <a:prstGeom prst="rect">
            <a:avLst/>
          </a:prstGeom>
          <a:noFill/>
        </p:spPr>
        <p:txBody>
          <a:bodyPr wrap="square" rtlCol="0">
            <a:spAutoFit/>
          </a:bodyPr>
          <a:lstStyle/>
          <a:p>
            <a:pPr algn="r" defTabSz="1036290">
              <a:defRPr/>
            </a:pPr>
            <a:r>
              <a:rPr lang="en-US" sz="2040" b="1" dirty="0">
                <a:solidFill>
                  <a:prstClr val="white"/>
                </a:solidFill>
                <a:latin typeface="Calibri" panose="020F0502020204030204" pitchFamily="34" charset="0"/>
                <a:cs typeface="Calibri" panose="020F0502020204030204" pitchFamily="34" charset="0"/>
              </a:rPr>
              <a:t>Private</a:t>
            </a:r>
          </a:p>
        </p:txBody>
      </p:sp>
      <p:sp>
        <p:nvSpPr>
          <p:cNvPr id="6" name="Title 1"/>
          <p:cNvSpPr txBox="1">
            <a:spLocks/>
          </p:cNvSpPr>
          <p:nvPr/>
        </p:nvSpPr>
        <p:spPr>
          <a:xfrm>
            <a:off x="547962" y="473303"/>
            <a:ext cx="12561453" cy="1015663"/>
          </a:xfrm>
          <a:prstGeom prst="rect">
            <a:avLst/>
          </a:prstGeom>
        </p:spPr>
        <p:txBody>
          <a:bodyPr vert="horz" lIns="91440" tIns="91440" rIns="91440" bIns="91440" rtlCol="0" anchor="b" anchorCtr="0">
            <a:noAutofit/>
          </a:bodyPr>
          <a:lstStyle>
            <a:lvl1pPr algn="l" defTabSz="699614" rtl="0" eaLnBrk="1" latinLnBrk="0" hangingPunct="1">
              <a:spcBef>
                <a:spcPct val="0"/>
              </a:spcBef>
              <a:buNone/>
              <a:defRPr sz="5400" kern="1200">
                <a:solidFill>
                  <a:schemeClr val="tx2"/>
                </a:solidFill>
                <a:latin typeface="+mj-lt"/>
                <a:ea typeface="Century Gothic" charset="0"/>
                <a:cs typeface="Century Gothic" charset="0"/>
              </a:defRPr>
            </a:lvl1pPr>
          </a:lstStyle>
          <a:p>
            <a:r>
              <a:rPr lang="en-US" sz="3600" b="1" dirty="0" smtClean="0"/>
              <a:t>Total U.S. Public and Private High School Graduates</a:t>
            </a:r>
            <a:br>
              <a:rPr lang="en-US" sz="3600" b="1" dirty="0" smtClean="0"/>
            </a:br>
            <a:r>
              <a:rPr lang="en-US" sz="2000" b="1" dirty="0" smtClean="0"/>
              <a:t>By Race/Ethnicity,</a:t>
            </a:r>
            <a:r>
              <a:rPr lang="en-US" sz="2000" dirty="0" smtClean="0"/>
              <a:t> </a:t>
            </a:r>
            <a:r>
              <a:rPr lang="en-US" sz="2000" dirty="0"/>
              <a:t>School Years 2000-01 to 2012-13 (actual) through 2013-14 to 2030-2031 (projected)</a:t>
            </a:r>
          </a:p>
        </p:txBody>
      </p:sp>
    </p:spTree>
    <p:extLst>
      <p:ext uri="{BB962C8B-B14F-4D97-AF65-F5344CB8AC3E}">
        <p14:creationId xmlns:p14="http://schemas.microsoft.com/office/powerpoint/2010/main" val="118828654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69" y="98600"/>
            <a:ext cx="10363200" cy="1036320"/>
          </a:xfrm>
        </p:spPr>
        <p:txBody>
          <a:bodyPr>
            <a:normAutofit/>
          </a:bodyPr>
          <a:lstStyle/>
          <a:p>
            <a:pPr algn="ctr"/>
            <a:r>
              <a:rPr lang="en-US" sz="3600" b="1" dirty="0"/>
              <a:t>Significant Regional Variation</a:t>
            </a:r>
          </a:p>
        </p:txBody>
      </p:sp>
      <p:sp>
        <p:nvSpPr>
          <p:cNvPr id="3" name="TextBox 2"/>
          <p:cNvSpPr txBox="1"/>
          <p:nvPr/>
        </p:nvSpPr>
        <p:spPr>
          <a:xfrm>
            <a:off x="577117" y="1071168"/>
            <a:ext cx="8549640" cy="441211"/>
          </a:xfrm>
          <a:prstGeom prst="rect">
            <a:avLst/>
          </a:prstGeom>
          <a:noFill/>
        </p:spPr>
        <p:txBody>
          <a:bodyPr wrap="square" rtlCol="0">
            <a:spAutoFit/>
          </a:bodyPr>
          <a:lstStyle/>
          <a:p>
            <a:pPr algn="ctr" defTabSz="1036290">
              <a:defRPr/>
            </a:pPr>
            <a:r>
              <a:rPr lang="en-US" sz="2267" dirty="0">
                <a:solidFill>
                  <a:schemeClr val="tx1">
                    <a:lumMod val="75000"/>
                  </a:schemeClr>
                </a:solidFill>
                <a:latin typeface="Calibri Light" panose="020F0302020204030204" pitchFamily="34" charset="0"/>
              </a:rPr>
              <a:t>Total Public and Private High School Graduates, 2000-01 to 2031-32</a:t>
            </a:r>
          </a:p>
        </p:txBody>
      </p:sp>
      <p:graphicFrame>
        <p:nvGraphicFramePr>
          <p:cNvPr id="5" name="Chart 4">
            <a:extLst>
              <a:ext uri="{FF2B5EF4-FFF2-40B4-BE49-F238E27FC236}">
                <a16:creationId xmlns:a16="http://schemas.microsoft.com/office/drawing/2014/main" id="{00000000-0008-0000-0000-000006000000}"/>
              </a:ext>
            </a:extLst>
          </p:cNvPr>
          <p:cNvGraphicFramePr>
            <a:graphicFrameLocks noChangeAspect="1"/>
          </p:cNvGraphicFramePr>
          <p:nvPr>
            <p:extLst/>
          </p:nvPr>
        </p:nvGraphicFramePr>
        <p:xfrm>
          <a:off x="1899921" y="1554480"/>
          <a:ext cx="9861450" cy="55647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BF32B9A5-DFB4-4D74-B8D2-C250E1652F1F}"/>
              </a:ext>
            </a:extLst>
          </p:cNvPr>
          <p:cNvSpPr txBox="1"/>
          <p:nvPr/>
        </p:nvSpPr>
        <p:spPr>
          <a:xfrm>
            <a:off x="10778592" y="1899922"/>
            <a:ext cx="1311810" cy="510909"/>
          </a:xfrm>
          <a:prstGeom prst="rect">
            <a:avLst/>
          </a:prstGeom>
          <a:noFill/>
        </p:spPr>
        <p:txBody>
          <a:bodyPr wrap="square" rtlCol="0">
            <a:spAutoFit/>
          </a:bodyPr>
          <a:lstStyle/>
          <a:p>
            <a:pPr defTabSz="1036290">
              <a:defRPr/>
            </a:pPr>
            <a:r>
              <a:rPr lang="en-US" sz="2720" b="1" dirty="0">
                <a:solidFill>
                  <a:srgbClr val="EFBD47"/>
                </a:solidFill>
                <a:latin typeface="Calibri" panose="020F0502020204030204" pitchFamily="34" charset="0"/>
                <a:cs typeface="Calibri" panose="020F0502020204030204" pitchFamily="34" charset="0"/>
              </a:rPr>
              <a:t>SOUTH</a:t>
            </a:r>
          </a:p>
        </p:txBody>
      </p:sp>
      <p:sp>
        <p:nvSpPr>
          <p:cNvPr id="7" name="TextBox 6">
            <a:extLst>
              <a:ext uri="{FF2B5EF4-FFF2-40B4-BE49-F238E27FC236}">
                <a16:creationId xmlns:a16="http://schemas.microsoft.com/office/drawing/2014/main" id="{E1E61B2D-B383-4EE2-88F4-4E15FA5D83A6}"/>
              </a:ext>
            </a:extLst>
          </p:cNvPr>
          <p:cNvSpPr txBox="1"/>
          <p:nvPr/>
        </p:nvSpPr>
        <p:spPr>
          <a:xfrm>
            <a:off x="10700436" y="4316205"/>
            <a:ext cx="1311810" cy="510909"/>
          </a:xfrm>
          <a:prstGeom prst="rect">
            <a:avLst/>
          </a:prstGeom>
          <a:noFill/>
        </p:spPr>
        <p:txBody>
          <a:bodyPr wrap="square" rtlCol="0">
            <a:spAutoFit/>
          </a:bodyPr>
          <a:lstStyle/>
          <a:p>
            <a:pPr defTabSz="1036290">
              <a:defRPr/>
            </a:pPr>
            <a:r>
              <a:rPr lang="en-US" sz="2720" b="1" dirty="0">
                <a:solidFill>
                  <a:srgbClr val="CAC5B8"/>
                </a:solidFill>
                <a:latin typeface="Calibri" panose="020F0502020204030204" pitchFamily="34" charset="0"/>
                <a:cs typeface="Calibri" panose="020F0502020204030204" pitchFamily="34" charset="0"/>
              </a:rPr>
              <a:t>WEST</a:t>
            </a:r>
          </a:p>
        </p:txBody>
      </p:sp>
      <p:sp>
        <p:nvSpPr>
          <p:cNvPr id="6" name="Rectangle 5">
            <a:extLst>
              <a:ext uri="{FF2B5EF4-FFF2-40B4-BE49-F238E27FC236}">
                <a16:creationId xmlns:a16="http://schemas.microsoft.com/office/drawing/2014/main" id="{B014A111-266B-409A-AF56-08439BD2EE9C}"/>
              </a:ext>
            </a:extLst>
          </p:cNvPr>
          <p:cNvSpPr/>
          <p:nvPr/>
        </p:nvSpPr>
        <p:spPr>
          <a:xfrm>
            <a:off x="10276842" y="4839425"/>
            <a:ext cx="1609763" cy="475964"/>
          </a:xfrm>
          <a:prstGeom prst="rect">
            <a:avLst/>
          </a:prstGeom>
        </p:spPr>
        <p:txBody>
          <a:bodyPr wrap="square">
            <a:spAutoFit/>
          </a:bodyPr>
          <a:lstStyle/>
          <a:p>
            <a:pPr defTabSz="1036290">
              <a:defRPr/>
            </a:pPr>
            <a:r>
              <a:rPr lang="en-US" sz="2493" b="1" dirty="0">
                <a:solidFill>
                  <a:srgbClr val="507E66"/>
                </a:solidFill>
                <a:latin typeface="Calibri" panose="020F0502020204030204" pitchFamily="34" charset="0"/>
                <a:cs typeface="Calibri" panose="020F0502020204030204" pitchFamily="34" charset="0"/>
              </a:rPr>
              <a:t>MIDWEST</a:t>
            </a:r>
            <a:endParaRPr lang="en-US" sz="2493" dirty="0">
              <a:solidFill>
                <a:srgbClr val="507E66"/>
              </a:solidFill>
              <a:latin typeface="Humnst777 BT"/>
            </a:endParaRPr>
          </a:p>
        </p:txBody>
      </p:sp>
      <p:sp>
        <p:nvSpPr>
          <p:cNvPr id="8" name="Rectangle 7">
            <a:extLst>
              <a:ext uri="{FF2B5EF4-FFF2-40B4-BE49-F238E27FC236}">
                <a16:creationId xmlns:a16="http://schemas.microsoft.com/office/drawing/2014/main" id="{8277E7F9-75DD-4CB5-B6AD-E63AE962E824}"/>
              </a:ext>
            </a:extLst>
          </p:cNvPr>
          <p:cNvSpPr/>
          <p:nvPr/>
        </p:nvSpPr>
        <p:spPr>
          <a:xfrm>
            <a:off x="10190482" y="5327764"/>
            <a:ext cx="1821764" cy="475964"/>
          </a:xfrm>
          <a:prstGeom prst="rect">
            <a:avLst/>
          </a:prstGeom>
        </p:spPr>
        <p:txBody>
          <a:bodyPr wrap="square">
            <a:spAutoFit/>
          </a:bodyPr>
          <a:lstStyle/>
          <a:p>
            <a:pPr defTabSz="1036290">
              <a:defRPr/>
            </a:pPr>
            <a:r>
              <a:rPr lang="en-US" sz="2493" b="1" dirty="0">
                <a:solidFill>
                  <a:srgbClr val="739ABC"/>
                </a:solidFill>
                <a:latin typeface="Calibri" panose="020F0502020204030204" pitchFamily="34" charset="0"/>
                <a:cs typeface="Calibri" panose="020F0502020204030204" pitchFamily="34" charset="0"/>
              </a:rPr>
              <a:t>NORTHEAST</a:t>
            </a:r>
            <a:endParaRPr lang="en-US" sz="2493" dirty="0">
              <a:solidFill>
                <a:srgbClr val="739ABC"/>
              </a:solidFill>
              <a:latin typeface="Humnst777 BT"/>
            </a:endParaRPr>
          </a:p>
        </p:txBody>
      </p:sp>
      <p:sp>
        <p:nvSpPr>
          <p:cNvPr id="9" name="TextBox 8">
            <a:extLst>
              <a:ext uri="{FF2B5EF4-FFF2-40B4-BE49-F238E27FC236}">
                <a16:creationId xmlns:a16="http://schemas.microsoft.com/office/drawing/2014/main" id="{5811F66E-D2C6-4BB1-A7EE-1806002396FF}"/>
              </a:ext>
            </a:extLst>
          </p:cNvPr>
          <p:cNvSpPr txBox="1"/>
          <p:nvPr/>
        </p:nvSpPr>
        <p:spPr>
          <a:xfrm>
            <a:off x="8549640" y="1554482"/>
            <a:ext cx="1640840" cy="510909"/>
          </a:xfrm>
          <a:prstGeom prst="rect">
            <a:avLst/>
          </a:prstGeom>
          <a:noFill/>
        </p:spPr>
        <p:txBody>
          <a:bodyPr wrap="square" rtlCol="0">
            <a:spAutoFit/>
          </a:bodyPr>
          <a:lstStyle/>
          <a:p>
            <a:pPr defTabSz="1036290">
              <a:defRPr/>
            </a:pPr>
            <a:r>
              <a:rPr lang="en-US" sz="2720" b="1" dirty="0">
                <a:solidFill>
                  <a:srgbClr val="EFBD47"/>
                </a:solidFill>
                <a:latin typeface="Calibri" panose="020F0502020204030204" pitchFamily="34" charset="0"/>
                <a:cs typeface="Calibri" panose="020F0502020204030204" pitchFamily="34" charset="0"/>
              </a:rPr>
              <a:t>1,352,600</a:t>
            </a:r>
          </a:p>
        </p:txBody>
      </p:sp>
      <p:sp>
        <p:nvSpPr>
          <p:cNvPr id="11" name="TextBox 10">
            <a:extLst>
              <a:ext uri="{FF2B5EF4-FFF2-40B4-BE49-F238E27FC236}">
                <a16:creationId xmlns:a16="http://schemas.microsoft.com/office/drawing/2014/main" id="{BE1D7DF2-0EEA-454B-A42F-ADF9EC235871}"/>
              </a:ext>
            </a:extLst>
          </p:cNvPr>
          <p:cNvSpPr txBox="1"/>
          <p:nvPr/>
        </p:nvSpPr>
        <p:spPr>
          <a:xfrm>
            <a:off x="8693573" y="3600163"/>
            <a:ext cx="1468120" cy="510909"/>
          </a:xfrm>
          <a:prstGeom prst="rect">
            <a:avLst/>
          </a:prstGeom>
          <a:noFill/>
        </p:spPr>
        <p:txBody>
          <a:bodyPr wrap="square" rtlCol="0">
            <a:spAutoFit/>
          </a:bodyPr>
          <a:lstStyle/>
          <a:p>
            <a:pPr defTabSz="1036290">
              <a:defRPr/>
            </a:pPr>
            <a:r>
              <a:rPr lang="en-US" sz="2720" b="1" dirty="0">
                <a:solidFill>
                  <a:srgbClr val="CAC5B8"/>
                </a:solidFill>
                <a:latin typeface="Calibri" panose="020F0502020204030204" pitchFamily="34" charset="0"/>
                <a:cs typeface="Calibri" panose="020F0502020204030204" pitchFamily="34" charset="0"/>
              </a:rPr>
              <a:t>862,000</a:t>
            </a:r>
          </a:p>
        </p:txBody>
      </p:sp>
      <p:sp>
        <p:nvSpPr>
          <p:cNvPr id="12" name="TextBox 11">
            <a:extLst>
              <a:ext uri="{FF2B5EF4-FFF2-40B4-BE49-F238E27FC236}">
                <a16:creationId xmlns:a16="http://schemas.microsoft.com/office/drawing/2014/main" id="{BD79EF52-8CF9-452D-9A62-4F1382F5358C}"/>
              </a:ext>
            </a:extLst>
          </p:cNvPr>
          <p:cNvSpPr txBox="1"/>
          <p:nvPr/>
        </p:nvSpPr>
        <p:spPr>
          <a:xfrm>
            <a:off x="4168700" y="4349582"/>
            <a:ext cx="1468120" cy="510909"/>
          </a:xfrm>
          <a:prstGeom prst="rect">
            <a:avLst/>
          </a:prstGeom>
          <a:noFill/>
        </p:spPr>
        <p:txBody>
          <a:bodyPr wrap="square" rtlCol="0">
            <a:spAutoFit/>
          </a:bodyPr>
          <a:lstStyle/>
          <a:p>
            <a:pPr defTabSz="1036290">
              <a:defRPr/>
            </a:pPr>
            <a:r>
              <a:rPr lang="en-US" sz="2720" b="1" dirty="0">
                <a:solidFill>
                  <a:srgbClr val="507E66"/>
                </a:solidFill>
                <a:latin typeface="Calibri" panose="020F0502020204030204" pitchFamily="34" charset="0"/>
                <a:cs typeface="Calibri" panose="020F0502020204030204" pitchFamily="34" charset="0"/>
              </a:rPr>
              <a:t>776,820</a:t>
            </a:r>
          </a:p>
        </p:txBody>
      </p:sp>
      <p:sp>
        <p:nvSpPr>
          <p:cNvPr id="10" name="Rectangle 9">
            <a:extLst>
              <a:ext uri="{FF2B5EF4-FFF2-40B4-BE49-F238E27FC236}">
                <a16:creationId xmlns:a16="http://schemas.microsoft.com/office/drawing/2014/main" id="{80AACB63-31DA-4882-8F46-B5EAF6745D2E}"/>
              </a:ext>
            </a:extLst>
          </p:cNvPr>
          <p:cNvSpPr/>
          <p:nvPr/>
        </p:nvSpPr>
        <p:spPr>
          <a:xfrm>
            <a:off x="4185729" y="4925353"/>
            <a:ext cx="1332416" cy="510909"/>
          </a:xfrm>
          <a:prstGeom prst="rect">
            <a:avLst/>
          </a:prstGeom>
        </p:spPr>
        <p:txBody>
          <a:bodyPr wrap="none">
            <a:spAutoFit/>
          </a:bodyPr>
          <a:lstStyle/>
          <a:p>
            <a:pPr defTabSz="1036290">
              <a:defRPr/>
            </a:pPr>
            <a:r>
              <a:rPr lang="en-US" sz="2720" b="1" dirty="0">
                <a:solidFill>
                  <a:srgbClr val="739ABC"/>
                </a:solidFill>
                <a:latin typeface="Calibri" panose="020F0502020204030204" pitchFamily="34" charset="0"/>
                <a:cs typeface="Calibri" panose="020F0502020204030204" pitchFamily="34" charset="0"/>
              </a:rPr>
              <a:t>647,036</a:t>
            </a:r>
            <a:endParaRPr lang="en-US" sz="2720" dirty="0">
              <a:solidFill>
                <a:srgbClr val="739ABC"/>
              </a:solidFill>
              <a:latin typeface="Humnst777 BT"/>
            </a:endParaRPr>
          </a:p>
        </p:txBody>
      </p:sp>
    </p:spTree>
    <p:extLst>
      <p:ext uri="{BB962C8B-B14F-4D97-AF65-F5344CB8AC3E}">
        <p14:creationId xmlns:p14="http://schemas.microsoft.com/office/powerpoint/2010/main" val="12810018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SU Palette 2016">
      <a:dk1>
        <a:srgbClr val="59595B"/>
      </a:dk1>
      <a:lt1>
        <a:srgbClr val="FFFFFF"/>
      </a:lt1>
      <a:dk2>
        <a:srgbClr val="1E4D2B"/>
      </a:dk2>
      <a:lt2>
        <a:srgbClr val="C8C371"/>
      </a:lt2>
      <a:accent1>
        <a:srgbClr val="D9782C"/>
      </a:accent1>
      <a:accent2>
        <a:srgbClr val="C9D845"/>
      </a:accent2>
      <a:accent3>
        <a:srgbClr val="CC5430"/>
      </a:accent3>
      <a:accent4>
        <a:srgbClr val="105456"/>
      </a:accent4>
      <a:accent5>
        <a:srgbClr val="12A3B6"/>
      </a:accent5>
      <a:accent6>
        <a:srgbClr val="ECC530"/>
      </a:accent6>
      <a:hlink>
        <a:srgbClr val="3246A4"/>
      </a:hlink>
      <a:folHlink>
        <a:srgbClr val="6B156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2518</TotalTime>
  <Words>1391</Words>
  <Application>Microsoft Office PowerPoint</Application>
  <PresentationFormat>Custom</PresentationFormat>
  <Paragraphs>212</Paragraphs>
  <Slides>63</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63</vt:i4>
      </vt:variant>
    </vt:vector>
  </HeadingPairs>
  <TitlesOfParts>
    <vt:vector size="71" baseType="lpstr">
      <vt:lpstr>Arial</vt:lpstr>
      <vt:lpstr>Calibri</vt:lpstr>
      <vt:lpstr>Calibri Light</vt:lpstr>
      <vt:lpstr>Century Gothic</vt:lpstr>
      <vt:lpstr>Franklin Gothic Book</vt:lpstr>
      <vt:lpstr>Humnst777 BT</vt:lpstr>
      <vt:lpstr>Times New Roman</vt:lpstr>
      <vt:lpstr>Office Theme</vt:lpstr>
      <vt:lpstr>Ground Rules</vt:lpstr>
      <vt:lpstr> How does your unit reflect or differ from trends we’re seeing statewide?</vt:lpstr>
      <vt:lpstr>PowerPoint Presentation</vt:lpstr>
      <vt:lpstr>New Freshmen What to Expect in the Future     and What We Can Learn from the Past</vt:lpstr>
      <vt:lpstr>WICHE Projections </vt:lpstr>
      <vt:lpstr>Total U.S. Public and Private High School Graduates School Years 2000-01 to 2012-13 (actual) through 2013-14 to 2030-2031 (projected)</vt:lpstr>
      <vt:lpstr>Converging Populations, 2013-14 to 2031-32</vt:lpstr>
      <vt:lpstr>PowerPoint Presentation</vt:lpstr>
      <vt:lpstr>Significant Regional Variation</vt:lpstr>
      <vt:lpstr>Colorado  </vt:lpstr>
      <vt:lpstr>Fall Enrollment at CSU </vt:lpstr>
      <vt:lpstr>Freshman Applications</vt:lpstr>
      <vt:lpstr>PowerPoint Presentation</vt:lpstr>
      <vt:lpstr>Freshman Admits</vt:lpstr>
      <vt:lpstr>Freshman Enrollment </vt:lpstr>
      <vt:lpstr>PowerPoint Presentation</vt:lpstr>
      <vt:lpstr>Diversity </vt:lpstr>
      <vt:lpstr>PowerPoint Presentation</vt:lpstr>
      <vt:lpstr>Yield </vt:lpstr>
      <vt:lpstr>Yield </vt:lpstr>
      <vt:lpstr>Challenges ahead </vt:lpstr>
      <vt:lpstr>Financial Aid What the Data Shows</vt:lpstr>
      <vt:lpstr>Overall Cost of Attendance</vt:lpstr>
      <vt:lpstr>Cost of Attendance by Component</vt:lpstr>
      <vt:lpstr>Need and Merit Mix </vt:lpstr>
      <vt:lpstr>Need and Merit Mix </vt:lpstr>
      <vt:lpstr>Need and Merit Mix </vt:lpstr>
      <vt:lpstr>Need and Merit Mix </vt:lpstr>
      <vt:lpstr>Need and Merit Mix </vt:lpstr>
      <vt:lpstr>Need and Merit Mix </vt:lpstr>
      <vt:lpstr>Need and Merit Mix </vt:lpstr>
      <vt:lpstr>Need and Merit Mix </vt:lpstr>
      <vt:lpstr>Need and Merit Mix </vt:lpstr>
      <vt:lpstr>Need and Merit Mix </vt:lpstr>
      <vt:lpstr>Need and Merit Mix </vt:lpstr>
      <vt:lpstr>All Loans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are the key enrollment challenges your unit will face in the next 10 years?</vt:lpstr>
      <vt:lpstr>What is  Strategic Enrollment Management?</vt:lpstr>
      <vt:lpstr>40+ years of Strategic Enrollment Management</vt:lpstr>
      <vt:lpstr>40+ years of Strategic Enrollment Management</vt:lpstr>
      <vt:lpstr>40+ years of Strategic Enrollment Management</vt:lpstr>
      <vt:lpstr>40+ years of Strategic Enrollment Management</vt:lpstr>
      <vt:lpstr>40+ years of Strategic Enrollment Management</vt:lpstr>
      <vt:lpstr>Why focus Strategic Enrollment Management now?</vt:lpstr>
      <vt:lpstr>What does Strategic Enrollment Management include?</vt:lpstr>
      <vt:lpstr>What initiatives and strategies has your unit employed to impact enrollment?</vt:lpstr>
      <vt:lpstr>What does Strategic Enrollment Management look like?</vt:lpstr>
      <vt:lpstr>What are we missing?</vt:lpstr>
      <vt:lpstr>PowerPoint Presentation</vt:lpstr>
    </vt:vector>
  </TitlesOfParts>
  <Company>Colorado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 Curtis</dc:creator>
  <cp:lastModifiedBy>Taylor,Leslie</cp:lastModifiedBy>
  <cp:revision>202</cp:revision>
  <dcterms:created xsi:type="dcterms:W3CDTF">2015-06-30T23:05:53Z</dcterms:created>
  <dcterms:modified xsi:type="dcterms:W3CDTF">2017-09-06T23:47:25Z</dcterms:modified>
</cp:coreProperties>
</file>