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g&amp;ehk=BZuOK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6" r:id="rId5"/>
    <p:sldId id="267" r:id="rId6"/>
    <p:sldId id="264" r:id="rId7"/>
    <p:sldId id="262" r:id="rId8"/>
    <p:sldId id="263" r:id="rId9"/>
    <p:sldId id="268" r:id="rId10"/>
    <p:sldId id="265" r:id="rId11"/>
    <p:sldId id="257" r:id="rId12"/>
    <p:sldId id="258" r:id="rId13"/>
    <p:sldId id="259" r:id="rId14"/>
    <p:sldId id="269" r:id="rId15"/>
    <p:sldId id="270" r:id="rId16"/>
    <p:sldId id="272" r:id="rId17"/>
    <p:sldId id="273" r:id="rId18"/>
    <p:sldId id="279" r:id="rId19"/>
    <p:sldId id="285" r:id="rId20"/>
    <p:sldId id="286" r:id="rId21"/>
    <p:sldId id="287" r:id="rId22"/>
    <p:sldId id="281" r:id="rId23"/>
    <p:sldId id="283" r:id="rId24"/>
    <p:sldId id="277" r:id="rId25"/>
    <p:sldId id="278" r:id="rId26"/>
    <p:sldId id="284" r:id="rId27"/>
    <p:sldId id="275" r:id="rId28"/>
    <p:sldId id="276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Higher Education Appropriations (All funds, includes tuition)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'higher ed'!$D$36:$T$36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'higher ed'!$D$72:$T$72</c:f>
              <c:numCache>
                <c:formatCode>_("$"* #,##0_);_("$"* \(#,##0\);_("$"* "-"??_);_(@_)</c:formatCode>
                <c:ptCount val="17"/>
                <c:pt idx="0">
                  <c:v>1534</c:v>
                </c:pt>
                <c:pt idx="1">
                  <c:v>1616</c:v>
                </c:pt>
                <c:pt idx="2">
                  <c:v>1631</c:v>
                </c:pt>
                <c:pt idx="3">
                  <c:v>1648</c:v>
                </c:pt>
                <c:pt idx="4">
                  <c:v>1700</c:v>
                </c:pt>
                <c:pt idx="5">
                  <c:v>2189</c:v>
                </c:pt>
                <c:pt idx="6">
                  <c:v>2349</c:v>
                </c:pt>
                <c:pt idx="7">
                  <c:v>2556</c:v>
                </c:pt>
                <c:pt idx="8">
                  <c:v>2640</c:v>
                </c:pt>
                <c:pt idx="9">
                  <c:v>2628</c:v>
                </c:pt>
                <c:pt idx="10">
                  <c:v>3013</c:v>
                </c:pt>
                <c:pt idx="11">
                  <c:v>2914</c:v>
                </c:pt>
                <c:pt idx="12">
                  <c:v>3034</c:v>
                </c:pt>
                <c:pt idx="13">
                  <c:v>3188</c:v>
                </c:pt>
                <c:pt idx="14">
                  <c:v>3468</c:v>
                </c:pt>
                <c:pt idx="15">
                  <c:v>3851</c:v>
                </c:pt>
                <c:pt idx="16">
                  <c:v>4122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A-413C-B466-00AF9C8CB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923960"/>
        <c:axId val="616920024"/>
      </c:barChart>
      <c:catAx>
        <c:axId val="616923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920024"/>
        <c:crosses val="autoZero"/>
        <c:auto val="1"/>
        <c:lblAlgn val="ctr"/>
        <c:lblOffset val="100"/>
        <c:noMultiLvlLbl val="0"/>
      </c:catAx>
      <c:valAx>
        <c:axId val="616920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$</a:t>
                </a:r>
                <a:r>
                  <a:rPr lang="en-US" b="1" baseline="0"/>
                  <a:t> Millions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92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Percent of Students with Debt at Four Year Public Institutions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 and us debt change'!$Q$3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 and us debt change'!$H$4:$H$14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'co and us debt change'!$M$4:$M$14</c:f>
              <c:numCache>
                <c:formatCode>0%</c:formatCode>
                <c:ptCount val="11"/>
                <c:pt idx="0">
                  <c:v>0.51</c:v>
                </c:pt>
                <c:pt idx="1">
                  <c:v>0.51</c:v>
                </c:pt>
                <c:pt idx="2">
                  <c:v>0.49</c:v>
                </c:pt>
                <c:pt idx="3">
                  <c:v>0.52</c:v>
                </c:pt>
                <c:pt idx="4">
                  <c:v>0.52</c:v>
                </c:pt>
                <c:pt idx="5">
                  <c:v>0.54</c:v>
                </c:pt>
                <c:pt idx="6">
                  <c:v>0.55000000000000004</c:v>
                </c:pt>
                <c:pt idx="7">
                  <c:v>0.56000000000000005</c:v>
                </c:pt>
                <c:pt idx="8">
                  <c:v>0.52</c:v>
                </c:pt>
                <c:pt idx="9">
                  <c:v>0.56000000000000005</c:v>
                </c:pt>
                <c:pt idx="10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0-4C4C-863C-3909C883A8D2}"/>
            </c:ext>
          </c:extLst>
        </c:ser>
        <c:ser>
          <c:idx val="1"/>
          <c:order val="1"/>
          <c:tx>
            <c:strRef>
              <c:f>'co and us debt change'!$R$3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 and us debt change'!$H$4:$H$14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'co and us debt change'!$N$4:$N$14</c:f>
              <c:numCache>
                <c:formatCode>0%</c:formatCode>
                <c:ptCount val="11"/>
                <c:pt idx="0">
                  <c:v>0.54</c:v>
                </c:pt>
                <c:pt idx="1">
                  <c:v>0.54</c:v>
                </c:pt>
                <c:pt idx="2">
                  <c:v>0.55000000000000004</c:v>
                </c:pt>
                <c:pt idx="3">
                  <c:v>0.54</c:v>
                </c:pt>
                <c:pt idx="4">
                  <c:v>0.55000000000000004</c:v>
                </c:pt>
                <c:pt idx="5">
                  <c:v>0.56000000000000005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0.6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80-4C4C-863C-3909C883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203888"/>
        <c:axId val="619209136"/>
      </c:barChart>
      <c:catAx>
        <c:axId val="61920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09136"/>
        <c:crosses val="autoZero"/>
        <c:auto val="1"/>
        <c:lblAlgn val="ctr"/>
        <c:lblOffset val="100"/>
        <c:noMultiLvlLbl val="0"/>
      </c:catAx>
      <c:valAx>
        <c:axId val="61920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0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Per Capita Debt of Graduates at Four Year Public Institutions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 and us debt change'!$Q$3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 and us debt change'!$H$4:$H$14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'co and us debt change'!$Q$4:$Q$14</c:f>
              <c:numCache>
                <c:formatCode>_("$"* #,##0_);_("$"* \(#,##0\);_("$"* "-"??_);_(@_)</c:formatCode>
                <c:ptCount val="11"/>
                <c:pt idx="0">
                  <c:v>7853</c:v>
                </c:pt>
                <c:pt idx="1">
                  <c:v>8323</c:v>
                </c:pt>
                <c:pt idx="2">
                  <c:v>8536</c:v>
                </c:pt>
                <c:pt idx="3">
                  <c:v>9446</c:v>
                </c:pt>
                <c:pt idx="4">
                  <c:v>9757</c:v>
                </c:pt>
                <c:pt idx="5">
                  <c:v>10848</c:v>
                </c:pt>
                <c:pt idx="6">
                  <c:v>11746</c:v>
                </c:pt>
                <c:pt idx="7">
                  <c:v>12313</c:v>
                </c:pt>
                <c:pt idx="8">
                  <c:v>12579</c:v>
                </c:pt>
                <c:pt idx="9">
                  <c:v>13489</c:v>
                </c:pt>
                <c:pt idx="10">
                  <c:v>14026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5-4CA4-8C05-3EE336E6BB0E}"/>
            </c:ext>
          </c:extLst>
        </c:ser>
        <c:ser>
          <c:idx val="1"/>
          <c:order val="1"/>
          <c:tx>
            <c:strRef>
              <c:f>'co and us debt change'!$R$3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 and us debt change'!$H$4:$H$14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'co and us debt change'!$R$4:$R$14</c:f>
              <c:numCache>
                <c:formatCode>_("$"* #,##0_);_("$"* \(#,##0\);_("$"* "-"??_);_(@_)</c:formatCode>
                <c:ptCount val="11"/>
                <c:pt idx="0">
                  <c:v>8784</c:v>
                </c:pt>
                <c:pt idx="1">
                  <c:v>9104</c:v>
                </c:pt>
                <c:pt idx="2">
                  <c:v>9628</c:v>
                </c:pt>
                <c:pt idx="3">
                  <c:v>10117</c:v>
                </c:pt>
                <c:pt idx="4">
                  <c:v>10467</c:v>
                </c:pt>
                <c:pt idx="5">
                  <c:v>11359</c:v>
                </c:pt>
                <c:pt idx="6">
                  <c:v>12049</c:v>
                </c:pt>
                <c:pt idx="7">
                  <c:v>13245</c:v>
                </c:pt>
                <c:pt idx="8">
                  <c:v>14222</c:v>
                </c:pt>
                <c:pt idx="9">
                  <c:v>14908</c:v>
                </c:pt>
                <c:pt idx="10">
                  <c:v>15486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85-4CA4-8C05-3EE336E6B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747312"/>
        <c:axId val="616748624"/>
      </c:barChart>
      <c:catAx>
        <c:axId val="61674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748624"/>
        <c:crosses val="autoZero"/>
        <c:auto val="1"/>
        <c:lblAlgn val="ctr"/>
        <c:lblOffset val="100"/>
        <c:noMultiLvlLbl val="0"/>
      </c:catAx>
      <c:valAx>
        <c:axId val="61674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74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Tuition</a:t>
            </a:r>
            <a:r>
              <a:rPr lang="en-US" b="1" baseline="0" dirty="0"/>
              <a:t> and Fees at Four Year Public Institutions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 and us debt change'!$I$3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 and us debt change'!$H$4:$H$14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'co and us debt change'!$I$4:$I$14</c:f>
              <c:numCache>
                <c:formatCode>_("$"* #,##0_);_("$"* \(#,##0\);_("$"* "-"??_);_(@_)</c:formatCode>
                <c:ptCount val="11"/>
                <c:pt idx="0">
                  <c:v>3425</c:v>
                </c:pt>
                <c:pt idx="1">
                  <c:v>3525</c:v>
                </c:pt>
                <c:pt idx="2">
                  <c:v>4304</c:v>
                </c:pt>
                <c:pt idx="3">
                  <c:v>4501</c:v>
                </c:pt>
                <c:pt idx="4">
                  <c:v>5141</c:v>
                </c:pt>
                <c:pt idx="5">
                  <c:v>5562</c:v>
                </c:pt>
                <c:pt idx="6">
                  <c:v>6002</c:v>
                </c:pt>
                <c:pt idx="7">
                  <c:v>6513</c:v>
                </c:pt>
                <c:pt idx="8">
                  <c:v>7171</c:v>
                </c:pt>
                <c:pt idx="9">
                  <c:v>7657</c:v>
                </c:pt>
                <c:pt idx="10">
                  <c:v>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AA-4FDC-8B10-077DE09F81C9}"/>
            </c:ext>
          </c:extLst>
        </c:ser>
        <c:ser>
          <c:idx val="1"/>
          <c:order val="1"/>
          <c:tx>
            <c:strRef>
              <c:f>'co and us debt change'!$J$3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 and us debt change'!$H$4:$H$14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'co and us debt change'!$J$4:$J$14</c:f>
              <c:numCache>
                <c:formatCode>_("$"* #,##0_);_("$"* \(#,##0\);_("$"* "-"??_);_(@_)</c:formatCode>
                <c:ptCount val="11"/>
                <c:pt idx="0">
                  <c:v>4649</c:v>
                </c:pt>
                <c:pt idx="1">
                  <c:v>5137</c:v>
                </c:pt>
                <c:pt idx="2">
                  <c:v>5488</c:v>
                </c:pt>
                <c:pt idx="3">
                  <c:v>5808</c:v>
                </c:pt>
                <c:pt idx="4">
                  <c:v>6098</c:v>
                </c:pt>
                <c:pt idx="5">
                  <c:v>6472</c:v>
                </c:pt>
                <c:pt idx="6">
                  <c:v>6850</c:v>
                </c:pt>
                <c:pt idx="7">
                  <c:v>7322</c:v>
                </c:pt>
                <c:pt idx="8">
                  <c:v>7918</c:v>
                </c:pt>
                <c:pt idx="9">
                  <c:v>8277</c:v>
                </c:pt>
                <c:pt idx="10">
                  <c:v>8552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AA-4FDC-8B10-077DE09F8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222912"/>
        <c:axId val="619223240"/>
      </c:barChart>
      <c:catAx>
        <c:axId val="6192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23240"/>
        <c:crosses val="autoZero"/>
        <c:auto val="1"/>
        <c:lblAlgn val="ctr"/>
        <c:lblOffset val="100"/>
        <c:noMultiLvlLbl val="0"/>
      </c:catAx>
      <c:valAx>
        <c:axId val="61922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2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10 Year</a:t>
            </a:r>
            <a:r>
              <a:rPr lang="en-US" b="1" baseline="0" dirty="0"/>
              <a:t> (2005-2014)</a:t>
            </a:r>
            <a:r>
              <a:rPr lang="en-US" b="1" dirty="0"/>
              <a:t> Compound Annual Growth</a:t>
            </a:r>
            <a:r>
              <a:rPr lang="en-US" b="1" baseline="0" dirty="0"/>
              <a:t> Rate in Tuition and Fees vs Personal Income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('inc vs tuition growth'!$B$3,'inc vs tuition growth'!$E$3)</c:f>
              <c:strCache>
                <c:ptCount val="2"/>
                <c:pt idx="0">
                  <c:v>Tuition and Fees</c:v>
                </c:pt>
                <c:pt idx="1">
                  <c:v>Per Capita PI</c:v>
                </c:pt>
              </c:strCache>
            </c:strRef>
          </c:cat>
          <c:val>
            <c:numRef>
              <c:f>('inc vs tuition growth'!$B$16,'inc vs tuition growth'!$E$16)</c:f>
              <c:numCache>
                <c:formatCode>0.00%</c:formatCode>
                <c:ptCount val="2"/>
                <c:pt idx="0">
                  <c:v>9.5939025603331007E-2</c:v>
                </c:pt>
                <c:pt idx="1">
                  <c:v>3.2086477033860472E-2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4-484D-9F3A-6538BCED6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583888"/>
        <c:axId val="618584216"/>
      </c:barChart>
      <c:catAx>
        <c:axId val="61858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584216"/>
        <c:crosses val="autoZero"/>
        <c:auto val="1"/>
        <c:lblAlgn val="ctr"/>
        <c:lblOffset val="100"/>
        <c:noMultiLvlLbl val="0"/>
      </c:catAx>
      <c:valAx>
        <c:axId val="61858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58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Annual Growth in Tuition</a:t>
            </a:r>
            <a:r>
              <a:rPr lang="en-US" b="1" baseline="0" dirty="0"/>
              <a:t> and Fees (4 Year Publics) vs Per Capita Personal Income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'inc vs tuition growth'!$G$3</c:f>
              <c:strCache>
                <c:ptCount val="1"/>
                <c:pt idx="0">
                  <c:v>Growth in Tuition and Fees (4 Year Publics)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'inc vs tuition growth'!$A$5:$A$14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'inc vs tuition growth'!$G$5:$G$14</c:f>
              <c:numCache>
                <c:formatCode>0.00%</c:formatCode>
                <c:ptCount val="10"/>
                <c:pt idx="0">
                  <c:v>2.9197080291970767E-2</c:v>
                </c:pt>
                <c:pt idx="1">
                  <c:v>0.22099290780141834</c:v>
                </c:pt>
                <c:pt idx="2">
                  <c:v>4.5771375464684017E-2</c:v>
                </c:pt>
                <c:pt idx="3">
                  <c:v>0.14219062430570983</c:v>
                </c:pt>
                <c:pt idx="4">
                  <c:v>8.1890682746547316E-2</c:v>
                </c:pt>
                <c:pt idx="5">
                  <c:v>7.9108234448040271E-2</c:v>
                </c:pt>
                <c:pt idx="6">
                  <c:v>8.5138287237587429E-2</c:v>
                </c:pt>
                <c:pt idx="7">
                  <c:v>0.10102871180715489</c:v>
                </c:pt>
                <c:pt idx="8">
                  <c:v>6.7772974480546644E-2</c:v>
                </c:pt>
                <c:pt idx="9">
                  <c:v>0.11806190414000262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C-47F5-A012-F44C5E06F513}"/>
            </c:ext>
          </c:extLst>
        </c:ser>
        <c:ser>
          <c:idx val="1"/>
          <c:order val="1"/>
          <c:tx>
            <c:strRef>
              <c:f>'inc vs tuition growth'!$H$3</c:f>
              <c:strCache>
                <c:ptCount val="1"/>
                <c:pt idx="0">
                  <c:v>Growth in Per Capita PI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'inc vs tuition growth'!$A$5:$A$14</c:f>
              <c:strCache>
                <c:ptCount val="10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</c:strCache>
            </c:strRef>
          </c:cat>
          <c:val>
            <c:numRef>
              <c:f>'inc vs tuition growth'!$H$5:$H$14</c:f>
              <c:numCache>
                <c:formatCode>0.00%</c:formatCode>
                <c:ptCount val="10"/>
                <c:pt idx="0">
                  <c:v>4.0290056424674869E-2</c:v>
                </c:pt>
                <c:pt idx="1">
                  <c:v>6.1076891353010643E-2</c:v>
                </c:pt>
                <c:pt idx="2">
                  <c:v>5.1342650317476535E-2</c:v>
                </c:pt>
                <c:pt idx="3">
                  <c:v>3.2328016258635239E-2</c:v>
                </c:pt>
                <c:pt idx="4">
                  <c:v>-2.5095414939710459E-2</c:v>
                </c:pt>
                <c:pt idx="5">
                  <c:v>-3.2114528846566293E-2</c:v>
                </c:pt>
                <c:pt idx="6">
                  <c:v>3.925030290218845E-2</c:v>
                </c:pt>
                <c:pt idx="7">
                  <c:v>6.2449671692609066E-2</c:v>
                </c:pt>
                <c:pt idx="8">
                  <c:v>4.4733804639843999E-2</c:v>
                </c:pt>
                <c:pt idx="9">
                  <c:v>5.1664754474265884E-2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C-47F5-A012-F44C5E06F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409984"/>
        <c:axId val="618407360"/>
      </c:barChart>
      <c:catAx>
        <c:axId val="6184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07360"/>
        <c:crosses val="autoZero"/>
        <c:auto val="1"/>
        <c:lblAlgn val="ctr"/>
        <c:lblOffset val="100"/>
        <c:noMultiLvlLbl val="0"/>
      </c:catAx>
      <c:valAx>
        <c:axId val="61840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4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Population by Age Cohort, Colorado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 pop by age analysis'!$B$109</c:f>
              <c:strCache>
                <c:ptCount val="1"/>
                <c:pt idx="0">
                  <c:v>0-16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 pop by age analysis'!$C$108:$BK$108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'co pop by age analysis'!$C$109:$BK$109</c:f>
              <c:numCache>
                <c:formatCode>General</c:formatCode>
                <c:ptCount val="61"/>
                <c:pt idx="0">
                  <c:v>822793</c:v>
                </c:pt>
                <c:pt idx="1">
                  <c:v>838554</c:v>
                </c:pt>
                <c:pt idx="2">
                  <c:v>862753</c:v>
                </c:pt>
                <c:pt idx="3">
                  <c:v>888108</c:v>
                </c:pt>
                <c:pt idx="4">
                  <c:v>911956</c:v>
                </c:pt>
                <c:pt idx="5">
                  <c:v>933778</c:v>
                </c:pt>
                <c:pt idx="6">
                  <c:v>953231</c:v>
                </c:pt>
                <c:pt idx="7">
                  <c:v>973306</c:v>
                </c:pt>
                <c:pt idx="8">
                  <c:v>996517</c:v>
                </c:pt>
                <c:pt idx="9">
                  <c:v>1021025</c:v>
                </c:pt>
                <c:pt idx="10">
                  <c:v>1047445</c:v>
                </c:pt>
                <c:pt idx="11">
                  <c:v>1065864.6070000001</c:v>
                </c:pt>
                <c:pt idx="12">
                  <c:v>1073549.8400000001</c:v>
                </c:pt>
                <c:pt idx="13">
                  <c:v>1079491.5350000001</c:v>
                </c:pt>
                <c:pt idx="14">
                  <c:v>1086633.321</c:v>
                </c:pt>
                <c:pt idx="15">
                  <c:v>1094146.0179999999</c:v>
                </c:pt>
                <c:pt idx="16">
                  <c:v>1111196.665</c:v>
                </c:pt>
                <c:pt idx="17">
                  <c:v>1124821.1100000001</c:v>
                </c:pt>
                <c:pt idx="18">
                  <c:v>1137955.1130000001</c:v>
                </c:pt>
                <c:pt idx="19">
                  <c:v>1148439.4950000001</c:v>
                </c:pt>
                <c:pt idx="20">
                  <c:v>1160013</c:v>
                </c:pt>
                <c:pt idx="21">
                  <c:v>1168855.0260000001</c:v>
                </c:pt>
                <c:pt idx="22">
                  <c:v>1176478.0420000004</c:v>
                </c:pt>
                <c:pt idx="23">
                  <c:v>1186684.6839999999</c:v>
                </c:pt>
                <c:pt idx="24">
                  <c:v>1198082.4040000001</c:v>
                </c:pt>
                <c:pt idx="25">
                  <c:v>1213409.2209999999</c:v>
                </c:pt>
                <c:pt idx="26">
                  <c:v>1226328.5080000001</c:v>
                </c:pt>
                <c:pt idx="27">
                  <c:v>1237542.733</c:v>
                </c:pt>
                <c:pt idx="28">
                  <c:v>1247987.3740000001</c:v>
                </c:pt>
                <c:pt idx="29">
                  <c:v>1259565.3369999998</c:v>
                </c:pt>
                <c:pt idx="30">
                  <c:v>1270288.851</c:v>
                </c:pt>
                <c:pt idx="31">
                  <c:v>1281297.344</c:v>
                </c:pt>
                <c:pt idx="32">
                  <c:v>1293137.804</c:v>
                </c:pt>
                <c:pt idx="33">
                  <c:v>1305132.8620000002</c:v>
                </c:pt>
                <c:pt idx="34">
                  <c:v>1317187.0909999998</c:v>
                </c:pt>
                <c:pt idx="35">
                  <c:v>1330827.2760000003</c:v>
                </c:pt>
                <c:pt idx="36">
                  <c:v>1346178.3420000002</c:v>
                </c:pt>
                <c:pt idx="37">
                  <c:v>1363083.7580000001</c:v>
                </c:pt>
                <c:pt idx="38">
                  <c:v>1380143.8449999997</c:v>
                </c:pt>
                <c:pt idx="39">
                  <c:v>1398970.7669999998</c:v>
                </c:pt>
                <c:pt idx="40">
                  <c:v>1418194.5469999998</c:v>
                </c:pt>
                <c:pt idx="41">
                  <c:v>1436716.564</c:v>
                </c:pt>
                <c:pt idx="42">
                  <c:v>1455514.6620000002</c:v>
                </c:pt>
                <c:pt idx="43">
                  <c:v>1474720.348</c:v>
                </c:pt>
                <c:pt idx="44">
                  <c:v>1493439.7539999997</c:v>
                </c:pt>
                <c:pt idx="45">
                  <c:v>1511743.8090000001</c:v>
                </c:pt>
                <c:pt idx="46">
                  <c:v>1529343.0349999999</c:v>
                </c:pt>
                <c:pt idx="47">
                  <c:v>1545947.7609999995</c:v>
                </c:pt>
                <c:pt idx="48">
                  <c:v>1561810.662</c:v>
                </c:pt>
                <c:pt idx="49">
                  <c:v>1577018.1130000001</c:v>
                </c:pt>
                <c:pt idx="50">
                  <c:v>1591658.1040000001</c:v>
                </c:pt>
                <c:pt idx="51">
                  <c:v>1605464.2840000002</c:v>
                </c:pt>
                <c:pt idx="52">
                  <c:v>1617248.0479999997</c:v>
                </c:pt>
                <c:pt idx="53">
                  <c:v>1628369.3779999998</c:v>
                </c:pt>
                <c:pt idx="54">
                  <c:v>1639048.1840000001</c:v>
                </c:pt>
                <c:pt idx="55">
                  <c:v>1649448.3649999995</c:v>
                </c:pt>
                <c:pt idx="56">
                  <c:v>1659660.1549999998</c:v>
                </c:pt>
                <c:pt idx="57">
                  <c:v>1669781.8219999997</c:v>
                </c:pt>
                <c:pt idx="58">
                  <c:v>1679949.9</c:v>
                </c:pt>
                <c:pt idx="59">
                  <c:v>1690211.9180000003</c:v>
                </c:pt>
                <c:pt idx="60">
                  <c:v>1700628.9979999999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2-4EA8-9791-81ACB59446A2}"/>
            </c:ext>
          </c:extLst>
        </c:ser>
        <c:ser>
          <c:idx val="1"/>
          <c:order val="1"/>
          <c:tx>
            <c:strRef>
              <c:f>'co pop by age analysis'!$B$110</c:f>
              <c:strCache>
                <c:ptCount val="1"/>
                <c:pt idx="0">
                  <c:v>17-25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'co pop by age analysis'!$C$108:$BK$108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'co pop by age analysis'!$C$110:$BK$110</c:f>
              <c:numCache>
                <c:formatCode>General</c:formatCode>
                <c:ptCount val="61"/>
                <c:pt idx="0">
                  <c:v>435744</c:v>
                </c:pt>
                <c:pt idx="1">
                  <c:v>445157</c:v>
                </c:pt>
                <c:pt idx="2">
                  <c:v>458780</c:v>
                </c:pt>
                <c:pt idx="3">
                  <c:v>473219</c:v>
                </c:pt>
                <c:pt idx="4">
                  <c:v>486481</c:v>
                </c:pt>
                <c:pt idx="5">
                  <c:v>498398</c:v>
                </c:pt>
                <c:pt idx="6">
                  <c:v>509205</c:v>
                </c:pt>
                <c:pt idx="7">
                  <c:v>520097</c:v>
                </c:pt>
                <c:pt idx="8">
                  <c:v>532816</c:v>
                </c:pt>
                <c:pt idx="9">
                  <c:v>546371</c:v>
                </c:pt>
                <c:pt idx="10">
                  <c:v>559647</c:v>
                </c:pt>
                <c:pt idx="11">
                  <c:v>569676.25699999998</c:v>
                </c:pt>
                <c:pt idx="12">
                  <c:v>572606.73399999994</c:v>
                </c:pt>
                <c:pt idx="13">
                  <c:v>573640.96199999994</c:v>
                </c:pt>
                <c:pt idx="14">
                  <c:v>577955.49699999997</c:v>
                </c:pt>
                <c:pt idx="15">
                  <c:v>586729.09899999993</c:v>
                </c:pt>
                <c:pt idx="16">
                  <c:v>600319.96100000001</c:v>
                </c:pt>
                <c:pt idx="17">
                  <c:v>615425.91</c:v>
                </c:pt>
                <c:pt idx="18">
                  <c:v>625841.69500000007</c:v>
                </c:pt>
                <c:pt idx="19">
                  <c:v>626984.17899999989</c:v>
                </c:pt>
                <c:pt idx="20">
                  <c:v>631020</c:v>
                </c:pt>
                <c:pt idx="21">
                  <c:v>632609.49199999997</c:v>
                </c:pt>
                <c:pt idx="22">
                  <c:v>635236.94599999988</c:v>
                </c:pt>
                <c:pt idx="23">
                  <c:v>642337.87499999988</c:v>
                </c:pt>
                <c:pt idx="24">
                  <c:v>653687.68300000008</c:v>
                </c:pt>
                <c:pt idx="25">
                  <c:v>670616.48800000001</c:v>
                </c:pt>
                <c:pt idx="26">
                  <c:v>688447.62800000003</c:v>
                </c:pt>
                <c:pt idx="27">
                  <c:v>705918.37400000007</c:v>
                </c:pt>
                <c:pt idx="28">
                  <c:v>719673.35399999993</c:v>
                </c:pt>
                <c:pt idx="29">
                  <c:v>729556.30999999994</c:v>
                </c:pt>
                <c:pt idx="30">
                  <c:v>740575.97300000011</c:v>
                </c:pt>
                <c:pt idx="31">
                  <c:v>752330.91799999995</c:v>
                </c:pt>
                <c:pt idx="32">
                  <c:v>764039.83399999992</c:v>
                </c:pt>
                <c:pt idx="33">
                  <c:v>775731.05799999984</c:v>
                </c:pt>
                <c:pt idx="34">
                  <c:v>787633.74899999995</c:v>
                </c:pt>
                <c:pt idx="35">
                  <c:v>797441.25100000005</c:v>
                </c:pt>
                <c:pt idx="36">
                  <c:v>803952.55699999991</c:v>
                </c:pt>
                <c:pt idx="37">
                  <c:v>808787.45900000003</c:v>
                </c:pt>
                <c:pt idx="38">
                  <c:v>813562.94900000014</c:v>
                </c:pt>
                <c:pt idx="39">
                  <c:v>815873.68799999997</c:v>
                </c:pt>
                <c:pt idx="40">
                  <c:v>817262.56799999997</c:v>
                </c:pt>
                <c:pt idx="41">
                  <c:v>818947.56000000017</c:v>
                </c:pt>
                <c:pt idx="42">
                  <c:v>820564.696</c:v>
                </c:pt>
                <c:pt idx="43">
                  <c:v>821621.23900000018</c:v>
                </c:pt>
                <c:pt idx="44">
                  <c:v>824272.96900000004</c:v>
                </c:pt>
                <c:pt idx="45">
                  <c:v>828665.29500000004</c:v>
                </c:pt>
                <c:pt idx="46">
                  <c:v>834754.79899999988</c:v>
                </c:pt>
                <c:pt idx="47">
                  <c:v>841175.67200000002</c:v>
                </c:pt>
                <c:pt idx="48">
                  <c:v>849403.71100000001</c:v>
                </c:pt>
                <c:pt idx="49">
                  <c:v>858435.14100000006</c:v>
                </c:pt>
                <c:pt idx="50">
                  <c:v>867693.85700000008</c:v>
                </c:pt>
                <c:pt idx="51">
                  <c:v>877371.18700000015</c:v>
                </c:pt>
                <c:pt idx="52">
                  <c:v>887000.3060000001</c:v>
                </c:pt>
                <c:pt idx="53">
                  <c:v>896480.26799999992</c:v>
                </c:pt>
                <c:pt idx="54">
                  <c:v>905786.34000000008</c:v>
                </c:pt>
                <c:pt idx="55">
                  <c:v>914942.07200000004</c:v>
                </c:pt>
                <c:pt idx="56">
                  <c:v>923736.69099999999</c:v>
                </c:pt>
                <c:pt idx="57">
                  <c:v>932263.96300000011</c:v>
                </c:pt>
                <c:pt idx="58">
                  <c:v>940296.4709999999</c:v>
                </c:pt>
                <c:pt idx="59">
                  <c:v>947892.91300000006</c:v>
                </c:pt>
                <c:pt idx="60">
                  <c:v>955019.94200000004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F2-4EA8-9791-81ACB59446A2}"/>
            </c:ext>
          </c:extLst>
        </c:ser>
        <c:ser>
          <c:idx val="2"/>
          <c:order val="2"/>
          <c:tx>
            <c:strRef>
              <c:f>'co pop by age analysis'!$B$111</c:f>
              <c:strCache>
                <c:ptCount val="1"/>
                <c:pt idx="0">
                  <c:v>26-64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'co pop by age analysis'!$C$108:$BK$108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'co pop by age analysis'!$C$111:$BK$111</c:f>
              <c:numCache>
                <c:formatCode>General</c:formatCode>
                <c:ptCount val="61"/>
                <c:pt idx="0">
                  <c:v>1716063</c:v>
                </c:pt>
                <c:pt idx="1">
                  <c:v>1761397</c:v>
                </c:pt>
                <c:pt idx="2">
                  <c:v>1822783</c:v>
                </c:pt>
                <c:pt idx="3">
                  <c:v>1887438</c:v>
                </c:pt>
                <c:pt idx="4">
                  <c:v>1947879</c:v>
                </c:pt>
                <c:pt idx="5">
                  <c:v>2004468</c:v>
                </c:pt>
                <c:pt idx="6">
                  <c:v>2057550</c:v>
                </c:pt>
                <c:pt idx="7">
                  <c:v>2112100</c:v>
                </c:pt>
                <c:pt idx="8">
                  <c:v>2173827</c:v>
                </c:pt>
                <c:pt idx="9">
                  <c:v>2239742</c:v>
                </c:pt>
                <c:pt idx="10">
                  <c:v>2313706</c:v>
                </c:pt>
                <c:pt idx="11">
                  <c:v>2382528.2400000002</c:v>
                </c:pt>
                <c:pt idx="12">
                  <c:v>2424833.2090000003</c:v>
                </c:pt>
                <c:pt idx="13">
                  <c:v>2459561.2969999998</c:v>
                </c:pt>
                <c:pt idx="14">
                  <c:v>2489654.0180000002</c:v>
                </c:pt>
                <c:pt idx="15">
                  <c:v>2514255.0520000001</c:v>
                </c:pt>
                <c:pt idx="16">
                  <c:v>2554703.5960000004</c:v>
                </c:pt>
                <c:pt idx="17">
                  <c:v>2588441.6890000007</c:v>
                </c:pt>
                <c:pt idx="18">
                  <c:v>2625290.6370000001</c:v>
                </c:pt>
                <c:pt idx="19">
                  <c:v>2669422.2510000002</c:v>
                </c:pt>
                <c:pt idx="20">
                  <c:v>2703968</c:v>
                </c:pt>
                <c:pt idx="21">
                  <c:v>2742159.0690000006</c:v>
                </c:pt>
                <c:pt idx="22">
                  <c:v>2767890.5500000007</c:v>
                </c:pt>
                <c:pt idx="23">
                  <c:v>2796642.5649999999</c:v>
                </c:pt>
                <c:pt idx="24">
                  <c:v>2824970.4309999994</c:v>
                </c:pt>
                <c:pt idx="25">
                  <c:v>2860352.9500000011</c:v>
                </c:pt>
                <c:pt idx="26">
                  <c:v>2894419.5109999999</c:v>
                </c:pt>
                <c:pt idx="27">
                  <c:v>2929286.5260000005</c:v>
                </c:pt>
                <c:pt idx="28">
                  <c:v>2964034.6859999998</c:v>
                </c:pt>
                <c:pt idx="29">
                  <c:v>3001897.213</c:v>
                </c:pt>
                <c:pt idx="30">
                  <c:v>3037995.095999999</c:v>
                </c:pt>
                <c:pt idx="31">
                  <c:v>3074207.9419999998</c:v>
                </c:pt>
                <c:pt idx="32">
                  <c:v>3109574.0709999995</c:v>
                </c:pt>
                <c:pt idx="33">
                  <c:v>3144353.71</c:v>
                </c:pt>
                <c:pt idx="34">
                  <c:v>3179227.4209999992</c:v>
                </c:pt>
                <c:pt idx="35">
                  <c:v>3213709.8020000006</c:v>
                </c:pt>
                <c:pt idx="36">
                  <c:v>3251815.8569999994</c:v>
                </c:pt>
                <c:pt idx="37">
                  <c:v>3291170.6660000011</c:v>
                </c:pt>
                <c:pt idx="38">
                  <c:v>3330711.8130000005</c:v>
                </c:pt>
                <c:pt idx="39">
                  <c:v>3372884.4799999995</c:v>
                </c:pt>
                <c:pt idx="40">
                  <c:v>3417063.8299999996</c:v>
                </c:pt>
                <c:pt idx="41">
                  <c:v>3464294.5270000002</c:v>
                </c:pt>
                <c:pt idx="42">
                  <c:v>3512768.6160000004</c:v>
                </c:pt>
                <c:pt idx="43">
                  <c:v>3560405.4709999994</c:v>
                </c:pt>
                <c:pt idx="44">
                  <c:v>3604096.3820000002</c:v>
                </c:pt>
                <c:pt idx="45">
                  <c:v>3644016.628</c:v>
                </c:pt>
                <c:pt idx="46">
                  <c:v>3682961.5619999999</c:v>
                </c:pt>
                <c:pt idx="47">
                  <c:v>3723866.2120000003</c:v>
                </c:pt>
                <c:pt idx="48">
                  <c:v>3765180.3910000008</c:v>
                </c:pt>
                <c:pt idx="49">
                  <c:v>3805873.7290000003</c:v>
                </c:pt>
                <c:pt idx="50">
                  <c:v>3844856.8429999994</c:v>
                </c:pt>
                <c:pt idx="51">
                  <c:v>3883986.1140000005</c:v>
                </c:pt>
                <c:pt idx="52">
                  <c:v>3917863.0189999999</c:v>
                </c:pt>
                <c:pt idx="53">
                  <c:v>3949617.7769999993</c:v>
                </c:pt>
                <c:pt idx="54">
                  <c:v>3980002.1229999997</c:v>
                </c:pt>
                <c:pt idx="55">
                  <c:v>4006844.6890000002</c:v>
                </c:pt>
                <c:pt idx="56">
                  <c:v>4034001.6600000011</c:v>
                </c:pt>
                <c:pt idx="57">
                  <c:v>4060677.0500000003</c:v>
                </c:pt>
                <c:pt idx="58">
                  <c:v>4087333.4210000001</c:v>
                </c:pt>
                <c:pt idx="59">
                  <c:v>4114801.4300000006</c:v>
                </c:pt>
                <c:pt idx="60">
                  <c:v>4141415.8859999995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F2-4EA8-9791-81ACB59446A2}"/>
            </c:ext>
          </c:extLst>
        </c:ser>
        <c:ser>
          <c:idx val="3"/>
          <c:order val="3"/>
          <c:tx>
            <c:strRef>
              <c:f>'co pop by age analysis'!$B$112</c:f>
              <c:strCache>
                <c:ptCount val="1"/>
                <c:pt idx="0">
                  <c:v>65-100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'co pop by age analysis'!$C$108:$BK$108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'co pop by age analysis'!$C$112:$BK$112</c:f>
              <c:numCache>
                <c:formatCode>General</c:formatCode>
                <c:ptCount val="61"/>
                <c:pt idx="0">
                  <c:v>329265</c:v>
                </c:pt>
                <c:pt idx="1">
                  <c:v>335830</c:v>
                </c:pt>
                <c:pt idx="2">
                  <c:v>345544</c:v>
                </c:pt>
                <c:pt idx="3">
                  <c:v>356285</c:v>
                </c:pt>
                <c:pt idx="4">
                  <c:v>365769</c:v>
                </c:pt>
                <c:pt idx="5">
                  <c:v>374434</c:v>
                </c:pt>
                <c:pt idx="6">
                  <c:v>382520</c:v>
                </c:pt>
                <c:pt idx="7">
                  <c:v>390452</c:v>
                </c:pt>
                <c:pt idx="8">
                  <c:v>399340</c:v>
                </c:pt>
                <c:pt idx="9">
                  <c:v>408868</c:v>
                </c:pt>
                <c:pt idx="10">
                  <c:v>417987</c:v>
                </c:pt>
                <c:pt idx="11">
                  <c:v>426443.89799999993</c:v>
                </c:pt>
                <c:pt idx="12">
                  <c:v>433719.21600000007</c:v>
                </c:pt>
                <c:pt idx="13">
                  <c:v>442390.20700000005</c:v>
                </c:pt>
                <c:pt idx="14">
                  <c:v>454568.16999999987</c:v>
                </c:pt>
                <c:pt idx="15">
                  <c:v>467403.83199999999</c:v>
                </c:pt>
                <c:pt idx="16">
                  <c:v>479439.77499999991</c:v>
                </c:pt>
                <c:pt idx="17">
                  <c:v>493095.28899999993</c:v>
                </c:pt>
                <c:pt idx="18">
                  <c:v>512850.55499999999</c:v>
                </c:pt>
                <c:pt idx="19">
                  <c:v>532007.07900000014</c:v>
                </c:pt>
                <c:pt idx="20">
                  <c:v>554934</c:v>
                </c:pt>
                <c:pt idx="21">
                  <c:v>577064.09500000009</c:v>
                </c:pt>
                <c:pt idx="22">
                  <c:v>613494.09000000008</c:v>
                </c:pt>
                <c:pt idx="23">
                  <c:v>647013.8119999998</c:v>
                </c:pt>
                <c:pt idx="24">
                  <c:v>679888.62700000009</c:v>
                </c:pt>
                <c:pt idx="25">
                  <c:v>712208.48800000036</c:v>
                </c:pt>
                <c:pt idx="26">
                  <c:v>746557.56300000008</c:v>
                </c:pt>
                <c:pt idx="27">
                  <c:v>782658.51799999992</c:v>
                </c:pt>
                <c:pt idx="28">
                  <c:v>820031.98999999987</c:v>
                </c:pt>
                <c:pt idx="29">
                  <c:v>857885.20299999975</c:v>
                </c:pt>
                <c:pt idx="30">
                  <c:v>896460.56400000013</c:v>
                </c:pt>
                <c:pt idx="31">
                  <c:v>935203.09600000037</c:v>
                </c:pt>
                <c:pt idx="32">
                  <c:v>974376.70000000054</c:v>
                </c:pt>
                <c:pt idx="33">
                  <c:v>1013346.106</c:v>
                </c:pt>
                <c:pt idx="34">
                  <c:v>1052163.0009999999</c:v>
                </c:pt>
                <c:pt idx="35">
                  <c:v>1092051.4829999998</c:v>
                </c:pt>
                <c:pt idx="36">
                  <c:v>1129674.173</c:v>
                </c:pt>
                <c:pt idx="37">
                  <c:v>1165316.2590000003</c:v>
                </c:pt>
                <c:pt idx="38">
                  <c:v>1199113.1199999994</c:v>
                </c:pt>
                <c:pt idx="39">
                  <c:v>1230795.172</c:v>
                </c:pt>
                <c:pt idx="40">
                  <c:v>1259891.8989999997</c:v>
                </c:pt>
                <c:pt idx="41">
                  <c:v>1284265.3649999998</c:v>
                </c:pt>
                <c:pt idx="42">
                  <c:v>1307197.825</c:v>
                </c:pt>
                <c:pt idx="43">
                  <c:v>1330920.3739999994</c:v>
                </c:pt>
                <c:pt idx="44">
                  <c:v>1357206.2650000001</c:v>
                </c:pt>
                <c:pt idx="45">
                  <c:v>1385596.2310000004</c:v>
                </c:pt>
                <c:pt idx="46">
                  <c:v>1412760.6839999999</c:v>
                </c:pt>
                <c:pt idx="47">
                  <c:v>1436119.2279999999</c:v>
                </c:pt>
                <c:pt idx="48">
                  <c:v>1456658.96</c:v>
                </c:pt>
                <c:pt idx="49">
                  <c:v>1476626.3699999989</c:v>
                </c:pt>
                <c:pt idx="50">
                  <c:v>1497838.4349999996</c:v>
                </c:pt>
                <c:pt idx="51">
                  <c:v>1517443.6329999994</c:v>
                </c:pt>
                <c:pt idx="52">
                  <c:v>1537947.5899999999</c:v>
                </c:pt>
                <c:pt idx="53">
                  <c:v>1560000.4960000003</c:v>
                </c:pt>
                <c:pt idx="54">
                  <c:v>1583223.7980000004</c:v>
                </c:pt>
                <c:pt idx="55">
                  <c:v>1609877.3090000001</c:v>
                </c:pt>
                <c:pt idx="56">
                  <c:v>1636343.5270000002</c:v>
                </c:pt>
                <c:pt idx="57">
                  <c:v>1663287.1010000003</c:v>
                </c:pt>
                <c:pt idx="58">
                  <c:v>1690392.4439999994</c:v>
                </c:pt>
                <c:pt idx="59">
                  <c:v>1716875.8729999999</c:v>
                </c:pt>
                <c:pt idx="60">
                  <c:v>1744475.2869999995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F2-4EA8-9791-81ACB59446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2152312"/>
        <c:axId val="762147720"/>
      </c:barChart>
      <c:catAx>
        <c:axId val="76215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147720"/>
        <c:crosses val="autoZero"/>
        <c:auto val="1"/>
        <c:lblAlgn val="ctr"/>
        <c:lblOffset val="100"/>
        <c:noMultiLvlLbl val="0"/>
      </c:catAx>
      <c:valAx>
        <c:axId val="762147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152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Population Share by Age Cohort, Colorado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 pop by age analysis'!$B$116</c:f>
              <c:strCache>
                <c:ptCount val="1"/>
                <c:pt idx="0">
                  <c:v>0-16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 pop by age analysis'!$C$108:$BK$108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'co pop by age analysis'!$C$116:$BK$116</c:f>
              <c:numCache>
                <c:formatCode>0.00%</c:formatCode>
                <c:ptCount val="61"/>
                <c:pt idx="0">
                  <c:v>0.24903953400032991</c:v>
                </c:pt>
                <c:pt idx="1">
                  <c:v>0.24802406906012472</c:v>
                </c:pt>
                <c:pt idx="2">
                  <c:v>0.24721708034133175</c:v>
                </c:pt>
                <c:pt idx="3">
                  <c:v>0.24635109083091775</c:v>
                </c:pt>
                <c:pt idx="4">
                  <c:v>0.24567217614898365</c:v>
                </c:pt>
                <c:pt idx="5">
                  <c:v>0.24501676428559058</c:v>
                </c:pt>
                <c:pt idx="6">
                  <c:v>0.24426125161626913</c:v>
                </c:pt>
                <c:pt idx="7">
                  <c:v>0.24357281300715347</c:v>
                </c:pt>
                <c:pt idx="8">
                  <c:v>0.24290481413772091</c:v>
                </c:pt>
                <c:pt idx="9">
                  <c:v>0.24217826065712431</c:v>
                </c:pt>
                <c:pt idx="10">
                  <c:v>0.24141435908900763</c:v>
                </c:pt>
                <c:pt idx="11">
                  <c:v>0.23981583730779241</c:v>
                </c:pt>
                <c:pt idx="12">
                  <c:v>0.23831724540659943</c:v>
                </c:pt>
                <c:pt idx="13">
                  <c:v>0.23698608736150947</c:v>
                </c:pt>
                <c:pt idx="14">
                  <c:v>0.23577302683606721</c:v>
                </c:pt>
                <c:pt idx="15">
                  <c:v>0.23466767593873464</c:v>
                </c:pt>
                <c:pt idx="16">
                  <c:v>0.23415007937830565</c:v>
                </c:pt>
                <c:pt idx="17">
                  <c:v>0.23327903333425098</c:v>
                </c:pt>
                <c:pt idx="18">
                  <c:v>0.23214392205694975</c:v>
                </c:pt>
                <c:pt idx="19">
                  <c:v>0.23075616138892896</c:v>
                </c:pt>
                <c:pt idx="20">
                  <c:v>0.22970850119853028</c:v>
                </c:pt>
                <c:pt idx="21">
                  <c:v>0.2282613388253894</c:v>
                </c:pt>
                <c:pt idx="22">
                  <c:v>0.22654640316482683</c:v>
                </c:pt>
                <c:pt idx="23">
                  <c:v>0.22506295156675171</c:v>
                </c:pt>
                <c:pt idx="24">
                  <c:v>0.22366349649542525</c:v>
                </c:pt>
                <c:pt idx="25">
                  <c:v>0.22237511988920122</c:v>
                </c:pt>
                <c:pt idx="26">
                  <c:v>0.22073127830672667</c:v>
                </c:pt>
                <c:pt idx="27">
                  <c:v>0.21882473158557766</c:v>
                </c:pt>
                <c:pt idx="28">
                  <c:v>0.21697609889023872</c:v>
                </c:pt>
                <c:pt idx="29">
                  <c:v>0.21535065773569007</c:v>
                </c:pt>
                <c:pt idx="30">
                  <c:v>0.2136619639628497</c:v>
                </c:pt>
                <c:pt idx="31">
                  <c:v>0.21202863003058742</c:v>
                </c:pt>
                <c:pt idx="32">
                  <c:v>0.21057006430689018</c:v>
                </c:pt>
                <c:pt idx="33">
                  <c:v>0.20920405997756408</c:v>
                </c:pt>
                <c:pt idx="34">
                  <c:v>0.20788244528706498</c:v>
                </c:pt>
                <c:pt idx="35">
                  <c:v>0.20684195051721654</c:v>
                </c:pt>
                <c:pt idx="36">
                  <c:v>0.20610172522766138</c:v>
                </c:pt>
                <c:pt idx="37">
                  <c:v>0.20564425289016011</c:v>
                </c:pt>
                <c:pt idx="38">
                  <c:v>0.20527066741690111</c:v>
                </c:pt>
                <c:pt idx="39">
                  <c:v>0.20517207903742621</c:v>
                </c:pt>
                <c:pt idx="40">
                  <c:v>0.20516635493364638</c:v>
                </c:pt>
                <c:pt idx="41">
                  <c:v>0.20512144681809957</c:v>
                </c:pt>
                <c:pt idx="42">
                  <c:v>0.20511630043384393</c:v>
                </c:pt>
                <c:pt idx="43">
                  <c:v>0.20517370370176582</c:v>
                </c:pt>
                <c:pt idx="44">
                  <c:v>0.20517057295346794</c:v>
                </c:pt>
                <c:pt idx="45">
                  <c:v>0.2051206653914282</c:v>
                </c:pt>
                <c:pt idx="46">
                  <c:v>0.20501071320744238</c:v>
                </c:pt>
                <c:pt idx="47">
                  <c:v>0.20483973227558336</c:v>
                </c:pt>
                <c:pt idx="48">
                  <c:v>0.20461151178450684</c:v>
                </c:pt>
                <c:pt idx="49">
                  <c:v>0.20433112780955157</c:v>
                </c:pt>
                <c:pt idx="50">
                  <c:v>0.20400518674685766</c:v>
                </c:pt>
                <c:pt idx="51">
                  <c:v>0.20362890384948998</c:v>
                </c:pt>
                <c:pt idx="52">
                  <c:v>0.20317036036005551</c:v>
                </c:pt>
                <c:pt idx="53">
                  <c:v>0.20267295786311049</c:v>
                </c:pt>
                <c:pt idx="54">
                  <c:v>0.20215046435806389</c:v>
                </c:pt>
                <c:pt idx="55">
                  <c:v>0.20161663564766782</c:v>
                </c:pt>
                <c:pt idx="56">
                  <c:v>0.20107972218714476</c:v>
                </c:pt>
                <c:pt idx="57">
                  <c:v>0.20055006357609512</c:v>
                </c:pt>
                <c:pt idx="58">
                  <c:v>0.20004232602704689</c:v>
                </c:pt>
                <c:pt idx="59">
                  <c:v>0.19955789786079992</c:v>
                </c:pt>
                <c:pt idx="60">
                  <c:v>0.19910097892201989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9-4F12-923F-4C3E09A52CBA}"/>
            </c:ext>
          </c:extLst>
        </c:ser>
        <c:ser>
          <c:idx val="1"/>
          <c:order val="1"/>
          <c:tx>
            <c:strRef>
              <c:f>'co pop by age analysis'!$B$117</c:f>
              <c:strCache>
                <c:ptCount val="1"/>
                <c:pt idx="0">
                  <c:v>17-25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'co pop by age analysis'!$C$108:$BK$108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'co pop by age analysis'!$C$117:$BK$117</c:f>
              <c:numCache>
                <c:formatCode>0.00%</c:formatCode>
                <c:ptCount val="61"/>
                <c:pt idx="0">
                  <c:v>0.13188916617355734</c:v>
                </c:pt>
                <c:pt idx="1">
                  <c:v>0.1316667149767313</c:v>
                </c:pt>
                <c:pt idx="2">
                  <c:v>0.13146086089413328</c:v>
                </c:pt>
                <c:pt idx="3">
                  <c:v>0.13126558577550934</c:v>
                </c:pt>
                <c:pt idx="4">
                  <c:v>0.13105330292813877</c:v>
                </c:pt>
                <c:pt idx="5">
                  <c:v>0.13077612161178542</c:v>
                </c:pt>
                <c:pt idx="6">
                  <c:v>0.13048154186053781</c:v>
                </c:pt>
                <c:pt idx="7">
                  <c:v>0.13015587012366256</c:v>
                </c:pt>
                <c:pt idx="8">
                  <c:v>0.12987592931139549</c:v>
                </c:pt>
                <c:pt idx="9">
                  <c:v>0.12959445503635431</c:v>
                </c:pt>
                <c:pt idx="10">
                  <c:v>0.1289870320838668</c:v>
                </c:pt>
                <c:pt idx="11">
                  <c:v>0.1281751806651594</c:v>
                </c:pt>
                <c:pt idx="12">
                  <c:v>0.12711292430368148</c:v>
                </c:pt>
                <c:pt idx="13">
                  <c:v>0.12593422248065364</c:v>
                </c:pt>
                <c:pt idx="14">
                  <c:v>0.12540229925843915</c:v>
                </c:pt>
                <c:pt idx="15">
                  <c:v>0.12583910355917208</c:v>
                </c:pt>
                <c:pt idx="16">
                  <c:v>0.12649872965604278</c:v>
                </c:pt>
                <c:pt idx="17">
                  <c:v>0.12763448347235565</c:v>
                </c:pt>
                <c:pt idx="18">
                  <c:v>0.12767229920084669</c:v>
                </c:pt>
                <c:pt idx="19">
                  <c:v>0.12598004773218732</c:v>
                </c:pt>
                <c:pt idx="20">
                  <c:v>0.12495606379092009</c:v>
                </c:pt>
                <c:pt idx="21">
                  <c:v>0.12353994839867288</c:v>
                </c:pt>
                <c:pt idx="22">
                  <c:v>0.12232327347908908</c:v>
                </c:pt>
                <c:pt idx="23">
                  <c:v>0.12182381722777438</c:v>
                </c:pt>
                <c:pt idx="24">
                  <c:v>0.12203340296764191</c:v>
                </c:pt>
                <c:pt idx="25">
                  <c:v>0.12290035326728005</c:v>
                </c:pt>
                <c:pt idx="26">
                  <c:v>0.12391616437548708</c:v>
                </c:pt>
                <c:pt idx="27">
                  <c:v>0.124821870463747</c:v>
                </c:pt>
                <c:pt idx="28">
                  <c:v>0.12512299409382788</c:v>
                </c:pt>
                <c:pt idx="29">
                  <c:v>0.12473384793830906</c:v>
                </c:pt>
                <c:pt idx="30">
                  <c:v>0.12456451674775691</c:v>
                </c:pt>
                <c:pt idx="31">
                  <c:v>0.12449545347156685</c:v>
                </c:pt>
                <c:pt idx="32">
                  <c:v>0.12441359032328289</c:v>
                </c:pt>
                <c:pt idx="33">
                  <c:v>0.12434449511569436</c:v>
                </c:pt>
                <c:pt idx="34">
                  <c:v>0.12430673732797644</c:v>
                </c:pt>
                <c:pt idx="35">
                  <c:v>0.12394118061323026</c:v>
                </c:pt>
                <c:pt idx="36">
                  <c:v>0.12308622403827807</c:v>
                </c:pt>
                <c:pt idx="37">
                  <c:v>0.12201927561445274</c:v>
                </c:pt>
                <c:pt idx="38">
                  <c:v>0.12100232170139652</c:v>
                </c:pt>
                <c:pt idx="39">
                  <c:v>0.119655467253157</c:v>
                </c:pt>
                <c:pt idx="40">
                  <c:v>0.11823115696994098</c:v>
                </c:pt>
                <c:pt idx="41">
                  <c:v>0.11692195425635285</c:v>
                </c:pt>
                <c:pt idx="42">
                  <c:v>0.1156368940171774</c:v>
                </c:pt>
                <c:pt idx="43">
                  <c:v>0.11430985737349014</c:v>
                </c:pt>
                <c:pt idx="44">
                  <c:v>0.11323962474336689</c:v>
                </c:pt>
                <c:pt idx="45">
                  <c:v>0.11243728976116756</c:v>
                </c:pt>
                <c:pt idx="46">
                  <c:v>0.11190012494242353</c:v>
                </c:pt>
                <c:pt idx="47">
                  <c:v>0.11145667647770795</c:v>
                </c:pt>
                <c:pt idx="48">
                  <c:v>0.11127967150673758</c:v>
                </c:pt>
                <c:pt idx="49">
                  <c:v>0.11122574881413644</c:v>
                </c:pt>
                <c:pt idx="50">
                  <c:v>0.11121361232762976</c:v>
                </c:pt>
                <c:pt idx="51">
                  <c:v>0.11128128782336456</c:v>
                </c:pt>
                <c:pt idx="52">
                  <c:v>0.11143137382812879</c:v>
                </c:pt>
                <c:pt idx="53">
                  <c:v>0.11157929523621514</c:v>
                </c:pt>
                <c:pt idx="54">
                  <c:v>0.11171430530695804</c:v>
                </c:pt>
                <c:pt idx="55">
                  <c:v>0.11183589997929175</c:v>
                </c:pt>
                <c:pt idx="56">
                  <c:v>0.11191732032655349</c:v>
                </c:pt>
                <c:pt idx="57">
                  <c:v>0.1119700757224751</c:v>
                </c:pt>
                <c:pt idx="58">
                  <c:v>0.11196708497906017</c:v>
                </c:pt>
                <c:pt idx="59">
                  <c:v>0.11191467478188145</c:v>
                </c:pt>
                <c:pt idx="60">
                  <c:v>0.11180886928652187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C9-4F12-923F-4C3E09A52CBA}"/>
            </c:ext>
          </c:extLst>
        </c:ser>
        <c:ser>
          <c:idx val="2"/>
          <c:order val="2"/>
          <c:tx>
            <c:strRef>
              <c:f>'co pop by age analysis'!$B$118</c:f>
              <c:strCache>
                <c:ptCount val="1"/>
                <c:pt idx="0">
                  <c:v>26-64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'co pop by age analysis'!$C$108:$BK$108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'co pop by age analysis'!$C$118:$BK$118</c:f>
              <c:numCache>
                <c:formatCode>0.00%</c:formatCode>
                <c:ptCount val="61"/>
                <c:pt idx="0">
                  <c:v>0.5194107507419341</c:v>
                </c:pt>
                <c:pt idx="1">
                  <c:v>0.52097879345909326</c:v>
                </c:pt>
                <c:pt idx="2">
                  <c:v>0.52230834474735377</c:v>
                </c:pt>
                <c:pt idx="3">
                  <c:v>0.52355390355196185</c:v>
                </c:pt>
                <c:pt idx="4">
                  <c:v>0.52473986991138399</c:v>
                </c:pt>
                <c:pt idx="5">
                  <c:v>0.52595827217390989</c:v>
                </c:pt>
                <c:pt idx="6">
                  <c:v>0.52723813877544323</c:v>
                </c:pt>
                <c:pt idx="7">
                  <c:v>0.52855950580024047</c:v>
                </c:pt>
                <c:pt idx="8">
                  <c:v>0.52987861060329067</c:v>
                </c:pt>
                <c:pt idx="9">
                  <c:v>0.53124734642218252</c:v>
                </c:pt>
                <c:pt idx="10">
                  <c:v>0.53326127014820968</c:v>
                </c:pt>
                <c:pt idx="11">
                  <c:v>0.5360605850242488</c:v>
                </c:pt>
                <c:pt idx="12">
                  <c:v>0.53828853529457477</c:v>
                </c:pt>
                <c:pt idx="13">
                  <c:v>0.53995959162554197</c:v>
                </c:pt>
                <c:pt idx="14">
                  <c:v>0.54019442644943205</c:v>
                </c:pt>
                <c:pt idx="15">
                  <c:v>0.53924648087515359</c:v>
                </c:pt>
                <c:pt idx="16">
                  <c:v>0.53832419465679637</c:v>
                </c:pt>
                <c:pt idx="17">
                  <c:v>0.5368224064109145</c:v>
                </c:pt>
                <c:pt idx="18">
                  <c:v>0.53556177923914994</c:v>
                </c:pt>
                <c:pt idx="19">
                  <c:v>0.53636750951947543</c:v>
                </c:pt>
                <c:pt idx="20">
                  <c:v>0.53544609980128455</c:v>
                </c:pt>
                <c:pt idx="21">
                  <c:v>0.53550601780286433</c:v>
                </c:pt>
                <c:pt idx="22">
                  <c:v>0.53299392429834591</c:v>
                </c:pt>
                <c:pt idx="23">
                  <c:v>0.53040259020997971</c:v>
                </c:pt>
                <c:pt idx="24">
                  <c:v>0.52737838564704287</c:v>
                </c:pt>
                <c:pt idx="25">
                  <c:v>0.52420182669905779</c:v>
                </c:pt>
                <c:pt idx="26">
                  <c:v>0.52097697676531607</c:v>
                </c:pt>
                <c:pt idx="27">
                  <c:v>0.51796218481709544</c:v>
                </c:pt>
                <c:pt idx="28">
                  <c:v>0.51532947892118142</c:v>
                </c:pt>
                <c:pt idx="29">
                  <c:v>0.51324097312348071</c:v>
                </c:pt>
                <c:pt idx="30">
                  <c:v>0.51098929051441855</c:v>
                </c:pt>
                <c:pt idx="31">
                  <c:v>0.50871883987251243</c:v>
                </c:pt>
                <c:pt idx="32">
                  <c:v>0.50635223103995508</c:v>
                </c:pt>
                <c:pt idx="33">
                  <c:v>0.50401884841783717</c:v>
                </c:pt>
                <c:pt idx="34">
                  <c:v>0.50175527449135104</c:v>
                </c:pt>
                <c:pt idx="35">
                  <c:v>0.4994863088769288</c:v>
                </c:pt>
                <c:pt idx="36">
                  <c:v>0.49785740666028777</c:v>
                </c:pt>
                <c:pt idx="37">
                  <c:v>0.49652879272557571</c:v>
                </c:pt>
                <c:pt idx="38">
                  <c:v>0.49538128891765404</c:v>
                </c:pt>
                <c:pt idx="39">
                  <c:v>0.4946648903884267</c:v>
                </c:pt>
                <c:pt idx="40">
                  <c:v>0.49433734748149838</c:v>
                </c:pt>
                <c:pt idx="41">
                  <c:v>0.49460076078183501</c:v>
                </c:pt>
                <c:pt idx="42">
                  <c:v>0.49503184104237768</c:v>
                </c:pt>
                <c:pt idx="43">
                  <c:v>0.49534922207847631</c:v>
                </c:pt>
                <c:pt idx="44">
                  <c:v>0.49513515205010478</c:v>
                </c:pt>
                <c:pt idx="45">
                  <c:v>0.49443768909973318</c:v>
                </c:pt>
                <c:pt idx="46">
                  <c:v>0.49370648655108046</c:v>
                </c:pt>
                <c:pt idx="47">
                  <c:v>0.49341625709445369</c:v>
                </c:pt>
                <c:pt idx="48">
                  <c:v>0.49327314167348846</c:v>
                </c:pt>
                <c:pt idx="49">
                  <c:v>0.49311955578490785</c:v>
                </c:pt>
                <c:pt idx="50">
                  <c:v>0.49280102070912363</c:v>
                </c:pt>
                <c:pt idx="51">
                  <c:v>0.49262499505125101</c:v>
                </c:pt>
                <c:pt idx="52">
                  <c:v>0.49219020075241121</c:v>
                </c:pt>
                <c:pt idx="53">
                  <c:v>0.49158423641967619</c:v>
                </c:pt>
                <c:pt idx="54">
                  <c:v>0.4908698140569917</c:v>
                </c:pt>
                <c:pt idx="55">
                  <c:v>0.48976770834466599</c:v>
                </c:pt>
                <c:pt idx="56">
                  <c:v>0.4887482118863552</c:v>
                </c:pt>
                <c:pt idx="57">
                  <c:v>0.48770984916105437</c:v>
                </c:pt>
                <c:pt idx="58">
                  <c:v>0.48670480279496847</c:v>
                </c:pt>
                <c:pt idx="59">
                  <c:v>0.48582140188495193</c:v>
                </c:pt>
                <c:pt idx="60">
                  <c:v>0.48485587273621467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C9-4F12-923F-4C3E09A52CBA}"/>
            </c:ext>
          </c:extLst>
        </c:ser>
        <c:ser>
          <c:idx val="3"/>
          <c:order val="3"/>
          <c:tx>
            <c:strRef>
              <c:f>'co pop by age analysis'!$B$119</c:f>
              <c:strCache>
                <c:ptCount val="1"/>
                <c:pt idx="0">
                  <c:v>65-100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'co pop by age analysis'!$C$108:$BK$108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'co pop by age analysis'!$C$119:$BK$119</c:f>
              <c:numCache>
                <c:formatCode>0.00%</c:formatCode>
                <c:ptCount val="61"/>
                <c:pt idx="0">
                  <c:v>9.9660549084178679E-2</c:v>
                </c:pt>
                <c:pt idx="1">
                  <c:v>9.933042250405065E-2</c:v>
                </c:pt>
                <c:pt idx="2">
                  <c:v>9.9013714017181204E-2</c:v>
                </c:pt>
                <c:pt idx="3">
                  <c:v>9.8829419841611074E-2</c:v>
                </c:pt>
                <c:pt idx="4">
                  <c:v>9.8534651011493543E-2</c:v>
                </c:pt>
                <c:pt idx="5">
                  <c:v>9.8248841928714137E-2</c:v>
                </c:pt>
                <c:pt idx="6">
                  <c:v>9.801906774774978E-2</c:v>
                </c:pt>
                <c:pt idx="7">
                  <c:v>9.7711811068943472E-2</c:v>
                </c:pt>
                <c:pt idx="8">
                  <c:v>9.7340645947592924E-2</c:v>
                </c:pt>
                <c:pt idx="9">
                  <c:v>9.6979937884338868E-2</c:v>
                </c:pt>
                <c:pt idx="10">
                  <c:v>9.6337338678915876E-2</c:v>
                </c:pt>
                <c:pt idx="11">
                  <c:v>9.5948397002799432E-2</c:v>
                </c:pt>
                <c:pt idx="12">
                  <c:v>9.6281294995144262E-2</c:v>
                </c:pt>
                <c:pt idx="13">
                  <c:v>9.7120098532294891E-2</c:v>
                </c:pt>
                <c:pt idx="14">
                  <c:v>9.8630247456061526E-2</c:v>
                </c:pt>
                <c:pt idx="15">
                  <c:v>0.10024673962693961</c:v>
                </c:pt>
                <c:pt idx="16">
                  <c:v>0.10102699630885499</c:v>
                </c:pt>
                <c:pt idx="17">
                  <c:v>0.10226407678247885</c:v>
                </c:pt>
                <c:pt idx="18">
                  <c:v>0.10462199950305369</c:v>
                </c:pt>
                <c:pt idx="19">
                  <c:v>0.10689628135940824</c:v>
                </c:pt>
                <c:pt idx="20">
                  <c:v>0.10988933520926507</c:v>
                </c:pt>
                <c:pt idx="21">
                  <c:v>0.11269269497307334</c:v>
                </c:pt>
                <c:pt idx="22">
                  <c:v>0.11813639905773825</c:v>
                </c:pt>
                <c:pt idx="23">
                  <c:v>0.1227106409954941</c:v>
                </c:pt>
                <c:pt idx="24">
                  <c:v>0.12692471488988999</c:v>
                </c:pt>
                <c:pt idx="25">
                  <c:v>0.13052270014446085</c:v>
                </c:pt>
                <c:pt idx="26">
                  <c:v>0.13437558055247023</c:v>
                </c:pt>
                <c:pt idx="27">
                  <c:v>0.13839121313357991</c:v>
                </c:pt>
                <c:pt idx="28">
                  <c:v>0.14257142809475187</c:v>
                </c:pt>
                <c:pt idx="29">
                  <c:v>0.14667452120252017</c:v>
                </c:pt>
                <c:pt idx="30">
                  <c:v>0.15078422877497485</c:v>
                </c:pt>
                <c:pt idx="31">
                  <c:v>0.15475707662533325</c:v>
                </c:pt>
                <c:pt idx="32">
                  <c:v>0.15866411432987196</c:v>
                </c:pt>
                <c:pt idx="33">
                  <c:v>0.16243259648890443</c:v>
                </c:pt>
                <c:pt idx="34">
                  <c:v>0.16605554289360752</c:v>
                </c:pt>
                <c:pt idx="35">
                  <c:v>0.16973055999262435</c:v>
                </c:pt>
                <c:pt idx="36">
                  <c:v>0.17295464407377276</c:v>
                </c:pt>
                <c:pt idx="37">
                  <c:v>0.1758076787698114</c:v>
                </c:pt>
                <c:pt idx="38">
                  <c:v>0.1783457219640483</c:v>
                </c:pt>
                <c:pt idx="39">
                  <c:v>0.18050756332099013</c:v>
                </c:pt>
                <c:pt idx="40">
                  <c:v>0.18226514061491433</c:v>
                </c:pt>
                <c:pt idx="41">
                  <c:v>0.18335583814371245</c:v>
                </c:pt>
                <c:pt idx="42">
                  <c:v>0.18421496450660096</c:v>
                </c:pt>
                <c:pt idx="43">
                  <c:v>0.18516721684626761</c:v>
                </c:pt>
                <c:pt idx="44">
                  <c:v>0.18645465025306024</c:v>
                </c:pt>
                <c:pt idx="45">
                  <c:v>0.18800435574767094</c:v>
                </c:pt>
                <c:pt idx="46">
                  <c:v>0.18938267529905359</c:v>
                </c:pt>
                <c:pt idx="47">
                  <c:v>0.19028733415225504</c:v>
                </c:pt>
                <c:pt idx="48">
                  <c:v>0.19083567503526716</c:v>
                </c:pt>
                <c:pt idx="49">
                  <c:v>0.19132356759140404</c:v>
                </c:pt>
                <c:pt idx="50">
                  <c:v>0.19198018021638893</c:v>
                </c:pt>
                <c:pt idx="51">
                  <c:v>0.19246481327589446</c:v>
                </c:pt>
                <c:pt idx="52">
                  <c:v>0.19320806505940449</c:v>
                </c:pt>
                <c:pt idx="53">
                  <c:v>0.19416351048099822</c:v>
                </c:pt>
                <c:pt idx="54">
                  <c:v>0.19526541627798635</c:v>
                </c:pt>
                <c:pt idx="55">
                  <c:v>0.19677975602837441</c:v>
                </c:pt>
                <c:pt idx="56">
                  <c:v>0.19825474559994646</c:v>
                </c:pt>
                <c:pt idx="57">
                  <c:v>0.19977001154037538</c:v>
                </c:pt>
                <c:pt idx="58">
                  <c:v>0.20128578619892445</c:v>
                </c:pt>
                <c:pt idx="59">
                  <c:v>0.2027060254723666</c:v>
                </c:pt>
                <c:pt idx="60">
                  <c:v>0.20423427905524372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C9-4F12-923F-4C3E09A52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8103704"/>
        <c:axId val="608105344"/>
      </c:barChart>
      <c:catAx>
        <c:axId val="608103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105344"/>
        <c:crosses val="autoZero"/>
        <c:auto val="1"/>
        <c:lblAlgn val="ctr"/>
        <c:lblOffset val="100"/>
        <c:noMultiLvlLbl val="0"/>
      </c:catAx>
      <c:valAx>
        <c:axId val="608105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103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Population and Growth Rates of </a:t>
            </a:r>
            <a:r>
              <a:rPr lang="en-US" b="1" dirty="0">
                <a:solidFill>
                  <a:srgbClr val="C00000"/>
                </a:solidFill>
              </a:rPr>
              <a:t>17 and 18 Year-Olds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'0-25 pop whole state'!$U$2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'0-25 pop whole state'!$P$3:$P$63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'0-25 pop whole state'!$U$3:$U$63</c:f>
              <c:numCache>
                <c:formatCode>#,##0</c:formatCode>
                <c:ptCount val="61"/>
                <c:pt idx="0">
                  <c:v>89992</c:v>
                </c:pt>
                <c:pt idx="1">
                  <c:v>92689</c:v>
                </c:pt>
                <c:pt idx="2">
                  <c:v>96153</c:v>
                </c:pt>
                <c:pt idx="3">
                  <c:v>99809</c:v>
                </c:pt>
                <c:pt idx="4">
                  <c:v>103305</c:v>
                </c:pt>
                <c:pt idx="5">
                  <c:v>106624</c:v>
                </c:pt>
                <c:pt idx="6">
                  <c:v>109671</c:v>
                </c:pt>
                <c:pt idx="7">
                  <c:v>112801</c:v>
                </c:pt>
                <c:pt idx="8">
                  <c:v>116333</c:v>
                </c:pt>
                <c:pt idx="9">
                  <c:v>120045</c:v>
                </c:pt>
                <c:pt idx="10">
                  <c:v>124367</c:v>
                </c:pt>
                <c:pt idx="11" formatCode="#,##0.00">
                  <c:v>131712.48499999999</c:v>
                </c:pt>
                <c:pt idx="12" formatCode="#,##0.00">
                  <c:v>132695.79399999999</c:v>
                </c:pt>
                <c:pt idx="13" formatCode="#,##0.00">
                  <c:v>133825.08499999999</c:v>
                </c:pt>
                <c:pt idx="14" formatCode="#,##0.00">
                  <c:v>133886.46400000001</c:v>
                </c:pt>
                <c:pt idx="15" formatCode="#,##0.00">
                  <c:v>133652.16800000001</c:v>
                </c:pt>
                <c:pt idx="16" formatCode="#,##0.00">
                  <c:v>133816.43599999999</c:v>
                </c:pt>
                <c:pt idx="17" formatCode="#,##0.00">
                  <c:v>135954.76800000001</c:v>
                </c:pt>
                <c:pt idx="18" formatCode="#,##0.00">
                  <c:v>138275.65599999999</c:v>
                </c:pt>
                <c:pt idx="19" formatCode="#,##0.00">
                  <c:v>137360.82399999999</c:v>
                </c:pt>
                <c:pt idx="20">
                  <c:v>136482</c:v>
                </c:pt>
                <c:pt idx="21" formatCode="#,##0.00">
                  <c:v>139592.49</c:v>
                </c:pt>
                <c:pt idx="22" formatCode="#,##0.00">
                  <c:v>139129.01199999999</c:v>
                </c:pt>
                <c:pt idx="23" formatCode="#,##0.00">
                  <c:v>139251.427</c:v>
                </c:pt>
                <c:pt idx="24" formatCode="#,##0.00">
                  <c:v>140025.65400000001</c:v>
                </c:pt>
                <c:pt idx="25" formatCode="#,##0.00">
                  <c:v>142310.39300000001</c:v>
                </c:pt>
                <c:pt idx="26" formatCode="#,##0.00">
                  <c:v>145782.85500000001</c:v>
                </c:pt>
                <c:pt idx="27" formatCode="#,##0.00">
                  <c:v>151020.826</c:v>
                </c:pt>
                <c:pt idx="28" formatCode="#,##0.00">
                  <c:v>155281.658</c:v>
                </c:pt>
                <c:pt idx="29" formatCode="#,##0.00">
                  <c:v>156977.467</c:v>
                </c:pt>
                <c:pt idx="30" formatCode="#,##0.00">
                  <c:v>159420.606</c:v>
                </c:pt>
                <c:pt idx="31" formatCode="#,##0.00">
                  <c:v>162789.867</c:v>
                </c:pt>
                <c:pt idx="32" formatCode="#,##0.00">
                  <c:v>164768.372</c:v>
                </c:pt>
                <c:pt idx="33" formatCode="#,##0.00">
                  <c:v>166396.89799999999</c:v>
                </c:pt>
                <c:pt idx="34" formatCode="#,##0.00">
                  <c:v>168662.30600000001</c:v>
                </c:pt>
                <c:pt idx="35" formatCode="#,##0.00">
                  <c:v>169643.78400000001</c:v>
                </c:pt>
                <c:pt idx="36" formatCode="#,##0.00">
                  <c:v>168879.23</c:v>
                </c:pt>
                <c:pt idx="37" formatCode="#,##0.00">
                  <c:v>167777.484</c:v>
                </c:pt>
                <c:pt idx="38" formatCode="#,##0.00">
                  <c:v>167754.704</c:v>
                </c:pt>
                <c:pt idx="39" formatCode="#,##0.00">
                  <c:v>167525.14000000001</c:v>
                </c:pt>
                <c:pt idx="40" formatCode="#,##0.00">
                  <c:v>167125.908</c:v>
                </c:pt>
                <c:pt idx="41" formatCode="#,##0.00">
                  <c:v>168536.016</c:v>
                </c:pt>
                <c:pt idx="42" formatCode="#,##0.00">
                  <c:v>170290.905</c:v>
                </c:pt>
                <c:pt idx="43" formatCode="#,##0.00">
                  <c:v>171427.49299999999</c:v>
                </c:pt>
                <c:pt idx="44" formatCode="#,##0.00">
                  <c:v>173221.09</c:v>
                </c:pt>
                <c:pt idx="45" formatCode="#,##0.00">
                  <c:v>175796.64300000001</c:v>
                </c:pt>
                <c:pt idx="46" formatCode="#,##0.00">
                  <c:v>178329.02499999999</c:v>
                </c:pt>
                <c:pt idx="47" formatCode="#,##0.00">
                  <c:v>180825.704</c:v>
                </c:pt>
                <c:pt idx="48" formatCode="#,##0.00">
                  <c:v>183296.89799999999</c:v>
                </c:pt>
                <c:pt idx="49" formatCode="#,##0.00">
                  <c:v>185772.329</c:v>
                </c:pt>
                <c:pt idx="50" formatCode="#,##0.00">
                  <c:v>188216.125</c:v>
                </c:pt>
                <c:pt idx="51" formatCode="#,##0.00">
                  <c:v>190608.86199999999</c:v>
                </c:pt>
                <c:pt idx="52" formatCode="#,##0.00">
                  <c:v>192838.05100000001</c:v>
                </c:pt>
                <c:pt idx="53" formatCode="#,##0.00">
                  <c:v>194992.14199999999</c:v>
                </c:pt>
                <c:pt idx="54" formatCode="#,##0.00">
                  <c:v>197006.61</c:v>
                </c:pt>
                <c:pt idx="55" formatCode="#,##0.00">
                  <c:v>198848.467</c:v>
                </c:pt>
                <c:pt idx="56" formatCode="#,##0.00">
                  <c:v>200545.46900000001</c:v>
                </c:pt>
                <c:pt idx="57" formatCode="#,##0.00">
                  <c:v>202124.36300000001</c:v>
                </c:pt>
                <c:pt idx="58" formatCode="#,##0.00">
                  <c:v>203541.73300000001</c:v>
                </c:pt>
                <c:pt idx="59" formatCode="#,##0.00">
                  <c:v>204850.51699999999</c:v>
                </c:pt>
                <c:pt idx="60" formatCode="#,##0.00">
                  <c:v>206100.10800000001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F-4A04-A546-61E8CD53A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3744384"/>
        <c:axId val="613743400"/>
      </c:barChart>
      <c:lineChart>
        <c:grouping val="standard"/>
        <c:varyColors val="0"/>
        <c:ser>
          <c:idx val="1"/>
          <c:order val="1"/>
          <c:tx>
            <c:strRef>
              <c:f>'0-25 pop whole state'!$V$2</c:f>
              <c:strCache>
                <c:ptCount val="1"/>
                <c:pt idx="0">
                  <c:v>Growth rate 17 year olds (right axis)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'0-25 pop whole state'!$V$3:$V$63</c:f>
              <c:numCache>
                <c:formatCode>0.00%</c:formatCode>
                <c:ptCount val="61"/>
                <c:pt idx="1">
                  <c:v>2.9969330607165112E-2</c:v>
                </c:pt>
                <c:pt idx="2">
                  <c:v>3.7372287973761686E-2</c:v>
                </c:pt>
                <c:pt idx="3">
                  <c:v>3.8022734600064556E-2</c:v>
                </c:pt>
                <c:pt idx="4">
                  <c:v>3.5026901381638886E-2</c:v>
                </c:pt>
                <c:pt idx="5">
                  <c:v>3.2128164174047624E-2</c:v>
                </c:pt>
                <c:pt idx="6">
                  <c:v>2.8577055822328834E-2</c:v>
                </c:pt>
                <c:pt idx="7">
                  <c:v>2.8539905718011127E-2</c:v>
                </c:pt>
                <c:pt idx="8">
                  <c:v>3.1311779150894115E-2</c:v>
                </c:pt>
                <c:pt idx="9">
                  <c:v>3.1908400883670085E-2</c:v>
                </c:pt>
                <c:pt idx="10">
                  <c:v>3.6003165479611798E-2</c:v>
                </c:pt>
                <c:pt idx="11">
                  <c:v>5.9062974904918297E-2</c:v>
                </c:pt>
                <c:pt idx="12">
                  <c:v>7.4655716958040852E-3</c:v>
                </c:pt>
                <c:pt idx="13">
                  <c:v>8.5103752421873402E-3</c:v>
                </c:pt>
                <c:pt idx="14">
                  <c:v>4.586509322972443E-4</c:v>
                </c:pt>
                <c:pt idx="15">
                  <c:v>-1.7499603245926254E-3</c:v>
                </c:pt>
                <c:pt idx="16">
                  <c:v>1.2290709717479587E-3</c:v>
                </c:pt>
                <c:pt idx="17">
                  <c:v>1.5979591625052914E-2</c:v>
                </c:pt>
                <c:pt idx="18">
                  <c:v>1.7071030565106504E-2</c:v>
                </c:pt>
                <c:pt idx="19">
                  <c:v>-6.616001879607758E-3</c:v>
                </c:pt>
                <c:pt idx="20">
                  <c:v>-6.3979231807752557E-3</c:v>
                </c:pt>
                <c:pt idx="21">
                  <c:v>2.2790477865212821E-2</c:v>
                </c:pt>
                <c:pt idx="22">
                  <c:v>-3.3202215964484028E-3</c:v>
                </c:pt>
                <c:pt idx="23">
                  <c:v>8.7986681023810576E-4</c:v>
                </c:pt>
                <c:pt idx="24">
                  <c:v>5.5599214792967366E-3</c:v>
                </c:pt>
                <c:pt idx="25">
                  <c:v>1.6316574390004224E-2</c:v>
                </c:pt>
                <c:pt idx="26">
                  <c:v>2.4400621253291011E-2</c:v>
                </c:pt>
                <c:pt idx="27">
                  <c:v>3.5929952119541086E-2</c:v>
                </c:pt>
                <c:pt idx="28">
                  <c:v>2.8213539237296859E-2</c:v>
                </c:pt>
                <c:pt idx="29">
                  <c:v>1.0920858405569112E-2</c:v>
                </c:pt>
                <c:pt idx="30">
                  <c:v>1.5563628632127235E-2</c:v>
                </c:pt>
                <c:pt idx="31">
                  <c:v>2.1134413452173151E-2</c:v>
                </c:pt>
                <c:pt idx="32">
                  <c:v>1.2153735588468884E-2</c:v>
                </c:pt>
                <c:pt idx="33">
                  <c:v>9.8837293846660845E-3</c:v>
                </c:pt>
                <c:pt idx="34">
                  <c:v>1.3614484568095886E-2</c:v>
                </c:pt>
                <c:pt idx="35">
                  <c:v>5.8191899736033115E-3</c:v>
                </c:pt>
                <c:pt idx="36">
                  <c:v>-4.5068200082120091E-3</c:v>
                </c:pt>
                <c:pt idx="37">
                  <c:v>-6.5238691578591856E-3</c:v>
                </c:pt>
                <c:pt idx="38">
                  <c:v>-1.3577507217832352E-4</c:v>
                </c:pt>
                <c:pt idx="39">
                  <c:v>-1.3684504489362981E-3</c:v>
                </c:pt>
                <c:pt idx="40">
                  <c:v>-2.383116945910424E-3</c:v>
                </c:pt>
                <c:pt idx="41">
                  <c:v>8.4373991852897401E-3</c:v>
                </c:pt>
                <c:pt idx="42">
                  <c:v>1.0412545885741142E-2</c:v>
                </c:pt>
                <c:pt idx="43">
                  <c:v>6.6743905084067912E-3</c:v>
                </c:pt>
                <c:pt idx="44">
                  <c:v>1.0462714985862931E-2</c:v>
                </c:pt>
                <c:pt idx="45">
                  <c:v>1.4868587883842599E-2</c:v>
                </c:pt>
                <c:pt idx="46">
                  <c:v>1.4405178374196748E-2</c:v>
                </c:pt>
                <c:pt idx="47">
                  <c:v>1.4000407393019776E-2</c:v>
                </c:pt>
                <c:pt idx="48">
                  <c:v>1.3666165513725792E-2</c:v>
                </c:pt>
                <c:pt idx="49">
                  <c:v>1.3505034875167521E-2</c:v>
                </c:pt>
                <c:pt idx="50">
                  <c:v>1.3154790130235128E-2</c:v>
                </c:pt>
                <c:pt idx="51">
                  <c:v>1.2712709923233145E-2</c:v>
                </c:pt>
                <c:pt idx="52">
                  <c:v>1.1695096317190234E-2</c:v>
                </c:pt>
                <c:pt idx="53">
                  <c:v>1.1170466559009107E-2</c:v>
                </c:pt>
                <c:pt idx="54">
                  <c:v>1.0331021441879473E-2</c:v>
                </c:pt>
                <c:pt idx="55">
                  <c:v>9.3492142217970198E-3</c:v>
                </c:pt>
                <c:pt idx="56">
                  <c:v>8.5341467580939412E-3</c:v>
                </c:pt>
                <c:pt idx="57">
                  <c:v>7.872997619307931E-3</c:v>
                </c:pt>
                <c:pt idx="58">
                  <c:v>7.012365946207133E-3</c:v>
                </c:pt>
                <c:pt idx="59">
                  <c:v>6.4300523568794343E-3</c:v>
                </c:pt>
                <c:pt idx="60">
                  <c:v>6.1000138945219717E-3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4F-4A04-A546-61E8CD53A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3735200"/>
        <c:axId val="613739792"/>
      </c:lineChart>
      <c:catAx>
        <c:axId val="61374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743400"/>
        <c:crosses val="autoZero"/>
        <c:auto val="1"/>
        <c:lblAlgn val="ctr"/>
        <c:lblOffset val="100"/>
        <c:noMultiLvlLbl val="0"/>
      </c:catAx>
      <c:valAx>
        <c:axId val="613743400"/>
        <c:scaling>
          <c:orientation val="minMax"/>
          <c:max val="1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744384"/>
        <c:crosses val="autoZero"/>
        <c:crossBetween val="between"/>
      </c:valAx>
      <c:valAx>
        <c:axId val="613739792"/>
        <c:scaling>
          <c:orientation val="minMax"/>
        </c:scaling>
        <c:delete val="0"/>
        <c:axPos val="r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735200"/>
        <c:crosses val="max"/>
        <c:crossBetween val="between"/>
      </c:valAx>
      <c:catAx>
        <c:axId val="613735200"/>
        <c:scaling>
          <c:orientation val="minMax"/>
        </c:scaling>
        <c:delete val="1"/>
        <c:axPos val="b"/>
        <c:majorTickMark val="none"/>
        <c:minorTickMark val="none"/>
        <c:tickLblPos val="nextTo"/>
        <c:crossAx val="613739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Population and Growth Rates in the </a:t>
            </a:r>
            <a:r>
              <a:rPr lang="en-US" b="1" dirty="0">
                <a:solidFill>
                  <a:srgbClr val="C00000"/>
                </a:solidFill>
              </a:rPr>
              <a:t>17-25 Year Old </a:t>
            </a:r>
            <a:r>
              <a:rPr lang="en-US" b="1" dirty="0"/>
              <a:t>Cohort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'0-25 pop whole state'!$AJ$2</c:f>
              <c:strCache>
                <c:ptCount val="1"/>
                <c:pt idx="0">
                  <c:v>Population 17-25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'0-25 pop whole state'!$AG$3:$AG$63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'0-25 pop whole state'!$AJ$3:$AJ$63</c:f>
              <c:numCache>
                <c:formatCode>#,##0</c:formatCode>
                <c:ptCount val="61"/>
                <c:pt idx="0">
                  <c:v>435744</c:v>
                </c:pt>
                <c:pt idx="1">
                  <c:v>445157</c:v>
                </c:pt>
                <c:pt idx="2">
                  <c:v>458780</c:v>
                </c:pt>
                <c:pt idx="3">
                  <c:v>473219</c:v>
                </c:pt>
                <c:pt idx="4">
                  <c:v>486481</c:v>
                </c:pt>
                <c:pt idx="5">
                  <c:v>498398</c:v>
                </c:pt>
                <c:pt idx="6">
                  <c:v>509205</c:v>
                </c:pt>
                <c:pt idx="7">
                  <c:v>520097</c:v>
                </c:pt>
                <c:pt idx="8">
                  <c:v>532816</c:v>
                </c:pt>
                <c:pt idx="9">
                  <c:v>546371</c:v>
                </c:pt>
                <c:pt idx="10">
                  <c:v>559647</c:v>
                </c:pt>
                <c:pt idx="11" formatCode="#,##0.00">
                  <c:v>569676.25800000003</c:v>
                </c:pt>
                <c:pt idx="12" formatCode="#,##0.00">
                  <c:v>572606.73300000001</c:v>
                </c:pt>
                <c:pt idx="13" formatCode="#,##0.00">
                  <c:v>573640.96299999999</c:v>
                </c:pt>
                <c:pt idx="14" formatCode="#,##0.00">
                  <c:v>577955.49600000004</c:v>
                </c:pt>
                <c:pt idx="15" formatCode="#,##0.00">
                  <c:v>586729.09900000005</c:v>
                </c:pt>
                <c:pt idx="16" formatCode="#,##0.00">
                  <c:v>600319.96299999999</c:v>
                </c:pt>
                <c:pt idx="17" formatCode="#,##0.00">
                  <c:v>615425.91</c:v>
                </c:pt>
                <c:pt idx="18" formatCode="#,##0.00">
                  <c:v>625841.69499999995</c:v>
                </c:pt>
                <c:pt idx="19" formatCode="#,##0.00">
                  <c:v>626984.17700000003</c:v>
                </c:pt>
                <c:pt idx="20">
                  <c:v>631020</c:v>
                </c:pt>
                <c:pt idx="21" formatCode="#,##0.00">
                  <c:v>632609.49199999997</c:v>
                </c:pt>
                <c:pt idx="22" formatCode="#,##0.00">
                  <c:v>635236.946</c:v>
                </c:pt>
                <c:pt idx="23" formatCode="#,##0.00">
                  <c:v>642337.875</c:v>
                </c:pt>
                <c:pt idx="24" formatCode="#,##0.00">
                  <c:v>653687.68299999996</c:v>
                </c:pt>
                <c:pt idx="25" formatCode="#,##0.00">
                  <c:v>670616.48800000001</c:v>
                </c:pt>
                <c:pt idx="26" formatCode="#,##0.00">
                  <c:v>688447.62899999996</c:v>
                </c:pt>
                <c:pt idx="27" formatCode="#,##0.00">
                  <c:v>705918.37199999997</c:v>
                </c:pt>
                <c:pt idx="28" formatCode="#,##0.00">
                  <c:v>719673.353</c:v>
                </c:pt>
                <c:pt idx="29" formatCode="#,##0.00">
                  <c:v>729556.31</c:v>
                </c:pt>
                <c:pt idx="30" formatCode="#,##0.00">
                  <c:v>740575.973</c:v>
                </c:pt>
                <c:pt idx="31" formatCode="#,##0.00">
                  <c:v>752330.92</c:v>
                </c:pt>
                <c:pt idx="32" formatCode="#,##0.00">
                  <c:v>764039.83200000005</c:v>
                </c:pt>
                <c:pt idx="33" formatCode="#,##0.00">
                  <c:v>775731.05599999998</c:v>
                </c:pt>
                <c:pt idx="34" formatCode="#,##0.00">
                  <c:v>787633.74899999995</c:v>
                </c:pt>
                <c:pt idx="35" formatCode="#,##0.00">
                  <c:v>797441.25</c:v>
                </c:pt>
                <c:pt idx="36" formatCode="#,##0.00">
                  <c:v>803952.55700000003</c:v>
                </c:pt>
                <c:pt idx="37" formatCode="#,##0.00">
                  <c:v>808787.46</c:v>
                </c:pt>
                <c:pt idx="38" formatCode="#,##0.00">
                  <c:v>813562.95</c:v>
                </c:pt>
                <c:pt idx="39" formatCode="#,##0.00">
                  <c:v>815873.68799999997</c:v>
                </c:pt>
                <c:pt idx="40" formatCode="#,##0.00">
                  <c:v>817262.56799999997</c:v>
                </c:pt>
                <c:pt idx="41" formatCode="#,##0.00">
                  <c:v>818947.56099999999</c:v>
                </c:pt>
                <c:pt idx="42" formatCode="#,##0.00">
                  <c:v>820564.696</c:v>
                </c:pt>
                <c:pt idx="43" formatCode="#,##0.00">
                  <c:v>821621.24</c:v>
                </c:pt>
                <c:pt idx="44" formatCode="#,##0.00">
                  <c:v>824272.96799999999</c:v>
                </c:pt>
                <c:pt idx="45" formatCode="#,##0.00">
                  <c:v>828665.29599999997</c:v>
                </c:pt>
                <c:pt idx="46" formatCode="#,##0.00">
                  <c:v>834754.79799999995</c:v>
                </c:pt>
                <c:pt idx="47" formatCode="#,##0.00">
                  <c:v>841175.67200000002</c:v>
                </c:pt>
                <c:pt idx="48" formatCode="#,##0.00">
                  <c:v>849403.71299999999</c:v>
                </c:pt>
                <c:pt idx="49" formatCode="#,##0.00">
                  <c:v>858435.14</c:v>
                </c:pt>
                <c:pt idx="50" formatCode="#,##0.00">
                  <c:v>867693.85900000005</c:v>
                </c:pt>
                <c:pt idx="51" formatCode="#,##0.00">
                  <c:v>877371.18700000003</c:v>
                </c:pt>
                <c:pt idx="52" formatCode="#,##0.00">
                  <c:v>887000.30599999998</c:v>
                </c:pt>
                <c:pt idx="53" formatCode="#,##0.00">
                  <c:v>896480.26899999997</c:v>
                </c:pt>
                <c:pt idx="54" formatCode="#,##0.00">
                  <c:v>905786.34</c:v>
                </c:pt>
                <c:pt idx="55" formatCode="#,##0.00">
                  <c:v>914942.07299999997</c:v>
                </c:pt>
                <c:pt idx="56" formatCode="#,##0.00">
                  <c:v>923736.69099999999</c:v>
                </c:pt>
                <c:pt idx="57" formatCode="#,##0.00">
                  <c:v>932263.96299999999</c:v>
                </c:pt>
                <c:pt idx="58" formatCode="#,##0.00">
                  <c:v>940296.47100000002</c:v>
                </c:pt>
                <c:pt idx="59" formatCode="#,##0.00">
                  <c:v>947892.91200000001</c:v>
                </c:pt>
                <c:pt idx="60" formatCode="#,##0.00">
                  <c:v>955019.94200000004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E8-42B2-8ED0-039565DB4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4065392"/>
        <c:axId val="704073264"/>
      </c:barChart>
      <c:lineChart>
        <c:grouping val="standard"/>
        <c:varyColors val="0"/>
        <c:ser>
          <c:idx val="1"/>
          <c:order val="1"/>
          <c:tx>
            <c:strRef>
              <c:f>'0-25 pop whole state'!$AK$2</c:f>
              <c:strCache>
                <c:ptCount val="1"/>
                <c:pt idx="0">
                  <c:v>Growth Rate (right axis)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'0-25 pop whole state'!$AK$3:$AK$63</c:f>
              <c:numCache>
                <c:formatCode>0.00%</c:formatCode>
                <c:ptCount val="61"/>
                <c:pt idx="1">
                  <c:v>2.1602133362708331E-2</c:v>
                </c:pt>
                <c:pt idx="2">
                  <c:v>3.0602686243280441E-2</c:v>
                </c:pt>
                <c:pt idx="3">
                  <c:v>3.147260124678497E-2</c:v>
                </c:pt>
                <c:pt idx="4">
                  <c:v>2.8025079297323119E-2</c:v>
                </c:pt>
                <c:pt idx="5">
                  <c:v>2.4496331819742201E-2</c:v>
                </c:pt>
                <c:pt idx="6">
                  <c:v>2.1683473850216073E-2</c:v>
                </c:pt>
                <c:pt idx="7">
                  <c:v>2.139020630198063E-2</c:v>
                </c:pt>
                <c:pt idx="8">
                  <c:v>2.4455053576544428E-2</c:v>
                </c:pt>
                <c:pt idx="9">
                  <c:v>2.5440302093030276E-2</c:v>
                </c:pt>
                <c:pt idx="10">
                  <c:v>2.4298507790494028E-2</c:v>
                </c:pt>
                <c:pt idx="11">
                  <c:v>1.792068571796146E-2</c:v>
                </c:pt>
                <c:pt idx="12">
                  <c:v>5.1441059002321765E-3</c:v>
                </c:pt>
                <c:pt idx="13">
                  <c:v>1.8061785522176521E-3</c:v>
                </c:pt>
                <c:pt idx="14">
                  <c:v>7.521312594965579E-3</c:v>
                </c:pt>
                <c:pt idx="15">
                  <c:v>1.5180412783893704E-2</c:v>
                </c:pt>
                <c:pt idx="16">
                  <c:v>2.3163780393990585E-2</c:v>
                </c:pt>
                <c:pt idx="17">
                  <c:v>2.5163159533310386E-2</c:v>
                </c:pt>
                <c:pt idx="18">
                  <c:v>1.6924514926581313E-2</c:v>
                </c:pt>
                <c:pt idx="19">
                  <c:v>1.825512760059933E-3</c:v>
                </c:pt>
                <c:pt idx="20">
                  <c:v>6.436881739680711E-3</c:v>
                </c:pt>
                <c:pt idx="21">
                  <c:v>2.5189249152166582E-3</c:v>
                </c:pt>
                <c:pt idx="22">
                  <c:v>4.153358482961389E-3</c:v>
                </c:pt>
                <c:pt idx="23">
                  <c:v>1.1178394211346809E-2</c:v>
                </c:pt>
                <c:pt idx="24">
                  <c:v>1.7669529451303179E-2</c:v>
                </c:pt>
                <c:pt idx="25">
                  <c:v>2.58973902067543E-2</c:v>
                </c:pt>
                <c:pt idx="26">
                  <c:v>2.6589177747744275E-2</c:v>
                </c:pt>
                <c:pt idx="27">
                  <c:v>2.5377010921479926E-2</c:v>
                </c:pt>
                <c:pt idx="28">
                  <c:v>1.9485228810562916E-2</c:v>
                </c:pt>
                <c:pt idx="29">
                  <c:v>1.3732559304582281E-2</c:v>
                </c:pt>
                <c:pt idx="30">
                  <c:v>1.5104609265869984E-2</c:v>
                </c:pt>
                <c:pt idx="31">
                  <c:v>1.5872709119068462E-2</c:v>
                </c:pt>
                <c:pt idx="32">
                  <c:v>1.5563512928592704E-2</c:v>
                </c:pt>
                <c:pt idx="33">
                  <c:v>1.5301851435410407E-2</c:v>
                </c:pt>
                <c:pt idx="34">
                  <c:v>1.5343839734063724E-2</c:v>
                </c:pt>
                <c:pt idx="35">
                  <c:v>1.245185470080723E-2</c:v>
                </c:pt>
                <c:pt idx="36">
                  <c:v>8.1652497911288702E-3</c:v>
                </c:pt>
                <c:pt idx="37">
                  <c:v>6.0139158186667263E-3</c:v>
                </c:pt>
                <c:pt idx="38">
                  <c:v>5.9045054927038265E-3</c:v>
                </c:pt>
                <c:pt idx="39">
                  <c:v>2.8402694591733724E-3</c:v>
                </c:pt>
                <c:pt idx="40">
                  <c:v>1.7023223330128179E-3</c:v>
                </c:pt>
                <c:pt idx="41">
                  <c:v>2.0617523253554371E-3</c:v>
                </c:pt>
                <c:pt idx="42">
                  <c:v>1.9746502425934676E-3</c:v>
                </c:pt>
                <c:pt idx="43">
                  <c:v>1.2875815949069391E-3</c:v>
                </c:pt>
                <c:pt idx="44">
                  <c:v>3.227433604321206E-3</c:v>
                </c:pt>
                <c:pt idx="45">
                  <c:v>5.3287298874515887E-3</c:v>
                </c:pt>
                <c:pt idx="46">
                  <c:v>7.3485664590930977E-3</c:v>
                </c:pt>
                <c:pt idx="47">
                  <c:v>7.6919282349545703E-3</c:v>
                </c:pt>
                <c:pt idx="48">
                  <c:v>9.7815964891576623E-3</c:v>
                </c:pt>
                <c:pt idx="49">
                  <c:v>1.063266720144429E-2</c:v>
                </c:pt>
                <c:pt idx="50">
                  <c:v>1.0785577813135605E-2</c:v>
                </c:pt>
                <c:pt idx="51">
                  <c:v>1.1152928996354561E-2</c:v>
                </c:pt>
                <c:pt idx="52">
                  <c:v>1.0974966060744329E-2</c:v>
                </c:pt>
                <c:pt idx="53">
                  <c:v>1.0687665985991135E-2</c:v>
                </c:pt>
                <c:pt idx="54">
                  <c:v>1.0380675762535985E-2</c:v>
                </c:pt>
                <c:pt idx="55">
                  <c:v>1.0108049322095081E-2</c:v>
                </c:pt>
                <c:pt idx="56">
                  <c:v>9.6122129034501569E-3</c:v>
                </c:pt>
                <c:pt idx="57">
                  <c:v>9.2312799557292546E-3</c:v>
                </c:pt>
                <c:pt idx="58">
                  <c:v>8.616130536840183E-3</c:v>
                </c:pt>
                <c:pt idx="59">
                  <c:v>8.0787722109827431E-3</c:v>
                </c:pt>
                <c:pt idx="60">
                  <c:v>7.5188134754193836E-3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E8-42B2-8ED0-039565DB4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067032"/>
        <c:axId val="704066048"/>
      </c:lineChart>
      <c:catAx>
        <c:axId val="70406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73264"/>
        <c:crosses val="autoZero"/>
        <c:auto val="1"/>
        <c:lblAlgn val="ctr"/>
        <c:lblOffset val="100"/>
        <c:noMultiLvlLbl val="0"/>
      </c:catAx>
      <c:valAx>
        <c:axId val="70407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65392"/>
        <c:crosses val="autoZero"/>
        <c:crossBetween val="between"/>
      </c:valAx>
      <c:valAx>
        <c:axId val="704066048"/>
        <c:scaling>
          <c:orientation val="minMax"/>
          <c:max val="7.0000000000000007E-2"/>
        </c:scaling>
        <c:delete val="0"/>
        <c:axPos val="r"/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4067032"/>
        <c:crosses val="max"/>
        <c:crossBetween val="between"/>
      </c:valAx>
      <c:catAx>
        <c:axId val="704067032"/>
        <c:scaling>
          <c:orientation val="minMax"/>
        </c:scaling>
        <c:delete val="1"/>
        <c:axPos val="b"/>
        <c:majorTickMark val="none"/>
        <c:minorTickMark val="none"/>
        <c:tickLblPos val="nextTo"/>
        <c:crossAx val="704066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Freshman Resident Enrollment as a Share of Age Cohort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 vs pop'!$F$4</c:f>
              <c:strCache>
                <c:ptCount val="1"/>
                <c:pt idx="0">
                  <c:v>resid enroll as a share of 17 and 18 year olds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 vs pop'!$A$5:$A$14</c:f>
              <c:strCache>
                <c:ptCount val="10"/>
                <c:pt idx="0">
                  <c:v>Fall 2007</c:v>
                </c:pt>
                <c:pt idx="1">
                  <c:v>Fall 2008</c:v>
                </c:pt>
                <c:pt idx="2">
                  <c:v>Fall 2009</c:v>
                </c:pt>
                <c:pt idx="3">
                  <c:v>Fall 2010</c:v>
                </c:pt>
                <c:pt idx="4">
                  <c:v>Fall 2011</c:v>
                </c:pt>
                <c:pt idx="5">
                  <c:v>Fall 2012</c:v>
                </c:pt>
                <c:pt idx="6">
                  <c:v>Fall 2013</c:v>
                </c:pt>
                <c:pt idx="7">
                  <c:v>Fall 2014</c:v>
                </c:pt>
                <c:pt idx="8">
                  <c:v>Fall 2015</c:v>
                </c:pt>
                <c:pt idx="9">
                  <c:v>Fall 2016</c:v>
                </c:pt>
              </c:strCache>
            </c:strRef>
          </c:cat>
          <c:val>
            <c:numRef>
              <c:f>'enroll vs pop'!$F$5:$F$14</c:f>
              <c:numCache>
                <c:formatCode>0.00%</c:formatCode>
                <c:ptCount val="10"/>
                <c:pt idx="0">
                  <c:v>2.5339309909307481E-2</c:v>
                </c:pt>
                <c:pt idx="1">
                  <c:v>2.5181583662130667E-2</c:v>
                </c:pt>
                <c:pt idx="2">
                  <c:v>2.4388321957066885E-2</c:v>
                </c:pt>
                <c:pt idx="3">
                  <c:v>2.5944813235444966E-2</c:v>
                </c:pt>
                <c:pt idx="4">
                  <c:v>2.4793597420606224E-2</c:v>
                </c:pt>
                <c:pt idx="5">
                  <c:v>2.4337123877513054E-2</c:v>
                </c:pt>
                <c:pt idx="6">
                  <c:v>2.3619147543816554E-2</c:v>
                </c:pt>
                <c:pt idx="7">
                  <c:v>2.2524443985100041E-2</c:v>
                </c:pt>
                <c:pt idx="8">
                  <c:v>2.3181722223197008E-2</c:v>
                </c:pt>
                <c:pt idx="9">
                  <c:v>2.3102853898697484E-2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7-4FB9-83F9-A62231EEEEA1}"/>
            </c:ext>
          </c:extLst>
        </c:ser>
        <c:ser>
          <c:idx val="1"/>
          <c:order val="1"/>
          <c:tx>
            <c:strRef>
              <c:f>'enroll vs pop'!$H$4</c:f>
              <c:strCache>
                <c:ptCount val="1"/>
                <c:pt idx="0">
                  <c:v>resid  enroll as a share of 17-25 yr olds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99600079983985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97-4FB9-83F9-A62231EEEEA1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 vs pop'!$A$5:$A$14</c:f>
              <c:strCache>
                <c:ptCount val="10"/>
                <c:pt idx="0">
                  <c:v>Fall 2007</c:v>
                </c:pt>
                <c:pt idx="1">
                  <c:v>Fall 2008</c:v>
                </c:pt>
                <c:pt idx="2">
                  <c:v>Fall 2009</c:v>
                </c:pt>
                <c:pt idx="3">
                  <c:v>Fall 2010</c:v>
                </c:pt>
                <c:pt idx="4">
                  <c:v>Fall 2011</c:v>
                </c:pt>
                <c:pt idx="5">
                  <c:v>Fall 2012</c:v>
                </c:pt>
                <c:pt idx="6">
                  <c:v>Fall 2013</c:v>
                </c:pt>
                <c:pt idx="7">
                  <c:v>Fall 2014</c:v>
                </c:pt>
                <c:pt idx="8">
                  <c:v>Fall 2015</c:v>
                </c:pt>
                <c:pt idx="9">
                  <c:v>Fall 2016</c:v>
                </c:pt>
              </c:strCache>
            </c:strRef>
          </c:cat>
          <c:val>
            <c:numRef>
              <c:f>'enroll vs pop'!$H$5:$H$14</c:f>
              <c:numCache>
                <c:formatCode>0.00%</c:formatCode>
                <c:ptCount val="10"/>
                <c:pt idx="0">
                  <c:v>5.5977493700257105E-3</c:v>
                </c:pt>
                <c:pt idx="1">
                  <c:v>5.5637072886299153E-3</c:v>
                </c:pt>
                <c:pt idx="2">
                  <c:v>5.3430375484579415E-3</c:v>
                </c:pt>
                <c:pt idx="3">
                  <c:v>5.6115495546892333E-3</c:v>
                </c:pt>
                <c:pt idx="4">
                  <c:v>5.4709896765191123E-3</c:v>
                </c:pt>
                <c:pt idx="5">
                  <c:v>5.3302945008491366E-3</c:v>
                </c:pt>
                <c:pt idx="6">
                  <c:v>5.1203581915514476E-3</c:v>
                </c:pt>
                <c:pt idx="7">
                  <c:v>4.8249341115396234E-3</c:v>
                </c:pt>
                <c:pt idx="8">
                  <c:v>4.9193541450773277E-3</c:v>
                </c:pt>
                <c:pt idx="9">
                  <c:v>4.8921658788950526E-3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97-4FB9-83F9-A62231EEE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0304"/>
        <c:axId val="714486368"/>
      </c:barChart>
      <c:catAx>
        <c:axId val="7144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86368"/>
        <c:crosses val="autoZero"/>
        <c:auto val="1"/>
        <c:lblAlgn val="ctr"/>
        <c:lblOffset val="100"/>
        <c:noMultiLvlLbl val="0"/>
      </c:catAx>
      <c:valAx>
        <c:axId val="71448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9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Public</a:t>
            </a:r>
            <a:r>
              <a:rPr lang="en-US" b="1" baseline="0">
                <a:solidFill>
                  <a:schemeClr val="tx1"/>
                </a:solidFill>
              </a:rPr>
              <a:t> Support for Higher Education (GF and Federal Funds) 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b="1" baseline="0">
                <a:solidFill>
                  <a:schemeClr val="tx1"/>
                </a:solidFill>
              </a:rPr>
              <a:t>as a Share of Total Higher Ed Appropriations</a:t>
            </a:r>
            <a:endParaRPr lang="en-US" b="1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'higher ed'!$C$36:$T$36</c:f>
              <c:numCache>
                <c:formatCode>General</c:formatCod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numCache>
            </c:numRef>
          </c:cat>
          <c:val>
            <c:numRef>
              <c:f>'higher ed'!$D$78:$T$78</c:f>
              <c:numCache>
                <c:formatCode>0.00%</c:formatCode>
                <c:ptCount val="17"/>
                <c:pt idx="0">
                  <c:v>0.49869621903520206</c:v>
                </c:pt>
                <c:pt idx="1">
                  <c:v>0.47524752475247523</c:v>
                </c:pt>
                <c:pt idx="2">
                  <c:v>0.43225015328019623</c:v>
                </c:pt>
                <c:pt idx="3">
                  <c:v>0.37014563106796117</c:v>
                </c:pt>
                <c:pt idx="4">
                  <c:v>0.35764705882352943</c:v>
                </c:pt>
                <c:pt idx="5">
                  <c:v>0.2996802192782092</c:v>
                </c:pt>
                <c:pt idx="6">
                  <c:v>0.30395913154533843</c:v>
                </c:pt>
                <c:pt idx="7">
                  <c:v>0.30046948356807512</c:v>
                </c:pt>
                <c:pt idx="8">
                  <c:v>0.31553030303030305</c:v>
                </c:pt>
                <c:pt idx="9">
                  <c:v>0.31621004566210048</c:v>
                </c:pt>
                <c:pt idx="10">
                  <c:v>0.2502489213408563</c:v>
                </c:pt>
                <c:pt idx="11">
                  <c:v>0.2206588881262869</c:v>
                </c:pt>
                <c:pt idx="12">
                  <c:v>0.2102834541858932</c:v>
                </c:pt>
                <c:pt idx="13">
                  <c:v>0.21267252195734002</c:v>
                </c:pt>
                <c:pt idx="14">
                  <c:v>0.22606689734717417</c:v>
                </c:pt>
                <c:pt idx="15">
                  <c:v>0.22825240197351337</c:v>
                </c:pt>
                <c:pt idx="16">
                  <c:v>0.21688500727802038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E-401A-92B7-3D1C56D58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6823168"/>
        <c:axId val="616822840"/>
      </c:barChart>
      <c:catAx>
        <c:axId val="6168231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Fiscal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822840"/>
        <c:crosses val="autoZero"/>
        <c:auto val="1"/>
        <c:lblAlgn val="ctr"/>
        <c:lblOffset val="100"/>
        <c:noMultiLvlLbl val="0"/>
      </c:catAx>
      <c:valAx>
        <c:axId val="61682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682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Share of 0-17 Population by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ethnicity'!$G$23</c:f>
              <c:strCache>
                <c:ptCount val="1"/>
                <c:pt idx="0">
                  <c:v>American Indian non Hispanic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'by ethnicity'!$H$14:$AV$14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'by ethnicity'!$H$23:$AV$23</c:f>
              <c:numCache>
                <c:formatCode>0.00%</c:formatCode>
                <c:ptCount val="41"/>
                <c:pt idx="0">
                  <c:v>1.0560698561904102E-2</c:v>
                </c:pt>
                <c:pt idx="1">
                  <c:v>1.0397319787616811E-2</c:v>
                </c:pt>
                <c:pt idx="2">
                  <c:v>1.0250476920737423E-2</c:v>
                </c:pt>
                <c:pt idx="3">
                  <c:v>1.0146311245082511E-2</c:v>
                </c:pt>
                <c:pt idx="4">
                  <c:v>1.0098174499934762E-2</c:v>
                </c:pt>
                <c:pt idx="5">
                  <c:v>1.0099683358742817E-2</c:v>
                </c:pt>
                <c:pt idx="6">
                  <c:v>1.0106471308357437E-2</c:v>
                </c:pt>
                <c:pt idx="7">
                  <c:v>1.0105227484020474E-2</c:v>
                </c:pt>
                <c:pt idx="8">
                  <c:v>1.0096921994255355E-2</c:v>
                </c:pt>
                <c:pt idx="9">
                  <c:v>1.0110598204170155E-2</c:v>
                </c:pt>
                <c:pt idx="10">
                  <c:v>1.0139442245781262E-2</c:v>
                </c:pt>
                <c:pt idx="11">
                  <c:v>1.016716070595672E-2</c:v>
                </c:pt>
                <c:pt idx="12">
                  <c:v>1.0179229781715921E-2</c:v>
                </c:pt>
                <c:pt idx="13">
                  <c:v>1.0161430629037549E-2</c:v>
                </c:pt>
                <c:pt idx="14">
                  <c:v>1.0151873035016249E-2</c:v>
                </c:pt>
                <c:pt idx="15">
                  <c:v>1.0104757337572533E-2</c:v>
                </c:pt>
                <c:pt idx="16">
                  <c:v>1.0058357712025921E-2</c:v>
                </c:pt>
                <c:pt idx="17">
                  <c:v>1.0025660432588682E-2</c:v>
                </c:pt>
                <c:pt idx="18">
                  <c:v>9.940304746971329E-3</c:v>
                </c:pt>
                <c:pt idx="19">
                  <c:v>9.8877705795065319E-3</c:v>
                </c:pt>
                <c:pt idx="20">
                  <c:v>9.8205006595810298E-3</c:v>
                </c:pt>
                <c:pt idx="21">
                  <c:v>9.7447079235814787E-3</c:v>
                </c:pt>
                <c:pt idx="22">
                  <c:v>9.6600497463639641E-3</c:v>
                </c:pt>
                <c:pt idx="23">
                  <c:v>9.574455555893039E-3</c:v>
                </c:pt>
                <c:pt idx="24">
                  <c:v>9.4901243889838251E-3</c:v>
                </c:pt>
                <c:pt idx="25">
                  <c:v>9.4074960724171465E-3</c:v>
                </c:pt>
                <c:pt idx="26">
                  <c:v>9.3261421486106697E-3</c:v>
                </c:pt>
                <c:pt idx="27">
                  <c:v>9.243457554681039E-3</c:v>
                </c:pt>
                <c:pt idx="28">
                  <c:v>9.1627935402945806E-3</c:v>
                </c:pt>
                <c:pt idx="29">
                  <c:v>9.0844496241155662E-3</c:v>
                </c:pt>
                <c:pt idx="30">
                  <c:v>9.0073712734038639E-3</c:v>
                </c:pt>
                <c:pt idx="31">
                  <c:v>8.9304605551577803E-3</c:v>
                </c:pt>
                <c:pt idx="32">
                  <c:v>8.8389576836020323E-3</c:v>
                </c:pt>
                <c:pt idx="33">
                  <c:v>8.7485486675518177E-3</c:v>
                </c:pt>
                <c:pt idx="34">
                  <c:v>8.6595727193948726E-3</c:v>
                </c:pt>
                <c:pt idx="35">
                  <c:v>8.5711702975667086E-3</c:v>
                </c:pt>
                <c:pt idx="36">
                  <c:v>8.4819834725136933E-3</c:v>
                </c:pt>
                <c:pt idx="37">
                  <c:v>8.3953912405885754E-3</c:v>
                </c:pt>
                <c:pt idx="38">
                  <c:v>8.3091777057213243E-3</c:v>
                </c:pt>
                <c:pt idx="39">
                  <c:v>8.2238001174523515E-3</c:v>
                </c:pt>
                <c:pt idx="40">
                  <c:v>8.1401344435108082E-3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4D-4DA3-B4FD-CE5509F8FB31}"/>
            </c:ext>
          </c:extLst>
        </c:ser>
        <c:ser>
          <c:idx val="1"/>
          <c:order val="1"/>
          <c:tx>
            <c:strRef>
              <c:f>'by ethnicity'!$G$24</c:f>
              <c:strCache>
                <c:ptCount val="1"/>
                <c:pt idx="0">
                  <c:v>Asian non Hispanic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'by ethnicity'!$H$14:$AV$14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'by ethnicity'!$H$24:$AV$24</c:f>
              <c:numCache>
                <c:formatCode>0.00%</c:formatCode>
                <c:ptCount val="41"/>
                <c:pt idx="0">
                  <c:v>3.5115442730712369E-2</c:v>
                </c:pt>
                <c:pt idx="1">
                  <c:v>3.6165541005533042E-2</c:v>
                </c:pt>
                <c:pt idx="2">
                  <c:v>3.7236426365127778E-2</c:v>
                </c:pt>
                <c:pt idx="3">
                  <c:v>3.8282966331170488E-2</c:v>
                </c:pt>
                <c:pt idx="4">
                  <c:v>3.9216027392385645E-2</c:v>
                </c:pt>
                <c:pt idx="5">
                  <c:v>4.021734881357257E-2</c:v>
                </c:pt>
                <c:pt idx="6">
                  <c:v>4.1167361156702442E-2</c:v>
                </c:pt>
                <c:pt idx="7">
                  <c:v>4.2222279893200133E-2</c:v>
                </c:pt>
                <c:pt idx="8">
                  <c:v>4.3221501037479119E-2</c:v>
                </c:pt>
                <c:pt idx="9">
                  <c:v>4.4166092229148662E-2</c:v>
                </c:pt>
                <c:pt idx="10">
                  <c:v>4.5037283766335867E-2</c:v>
                </c:pt>
                <c:pt idx="11">
                  <c:v>4.5890544445652881E-2</c:v>
                </c:pt>
                <c:pt idx="12">
                  <c:v>4.6729491262214387E-2</c:v>
                </c:pt>
                <c:pt idx="13">
                  <c:v>4.7625600730145601E-2</c:v>
                </c:pt>
                <c:pt idx="14">
                  <c:v>4.8536111320490218E-2</c:v>
                </c:pt>
                <c:pt idx="15">
                  <c:v>4.9488115182262177E-2</c:v>
                </c:pt>
                <c:pt idx="16">
                  <c:v>5.0423701448156173E-2</c:v>
                </c:pt>
                <c:pt idx="17">
                  <c:v>5.1440121478805244E-2</c:v>
                </c:pt>
                <c:pt idx="18">
                  <c:v>5.2426843430683989E-2</c:v>
                </c:pt>
                <c:pt idx="19">
                  <c:v>5.3168646831024145E-2</c:v>
                </c:pt>
                <c:pt idx="20">
                  <c:v>5.3932735693311668E-2</c:v>
                </c:pt>
                <c:pt idx="21">
                  <c:v>5.4669527990111717E-2</c:v>
                </c:pt>
                <c:pt idx="22">
                  <c:v>5.5432111806084747E-2</c:v>
                </c:pt>
                <c:pt idx="23">
                  <c:v>5.6197702651354313E-2</c:v>
                </c:pt>
                <c:pt idx="24">
                  <c:v>5.6974984638617748E-2</c:v>
                </c:pt>
                <c:pt idx="25">
                  <c:v>5.7758393926303823E-2</c:v>
                </c:pt>
                <c:pt idx="26">
                  <c:v>5.8544535664630595E-2</c:v>
                </c:pt>
                <c:pt idx="27">
                  <c:v>5.9297174629057849E-2</c:v>
                </c:pt>
                <c:pt idx="28">
                  <c:v>6.0044760438524247E-2</c:v>
                </c:pt>
                <c:pt idx="29">
                  <c:v>6.0788136608195757E-2</c:v>
                </c:pt>
                <c:pt idx="30">
                  <c:v>6.1519787324373069E-2</c:v>
                </c:pt>
                <c:pt idx="31">
                  <c:v>6.2247476670949091E-2</c:v>
                </c:pt>
                <c:pt idx="32">
                  <c:v>6.2817496121202077E-2</c:v>
                </c:pt>
                <c:pt idx="33">
                  <c:v>6.3364202503235989E-2</c:v>
                </c:pt>
                <c:pt idx="34">
                  <c:v>6.3889101867884018E-2</c:v>
                </c:pt>
                <c:pt idx="35">
                  <c:v>6.438376052221409E-2</c:v>
                </c:pt>
                <c:pt idx="36">
                  <c:v>6.4846763730091697E-2</c:v>
                </c:pt>
                <c:pt idx="37">
                  <c:v>6.5274896882576997E-2</c:v>
                </c:pt>
                <c:pt idx="38">
                  <c:v>6.5672323426615692E-2</c:v>
                </c:pt>
                <c:pt idx="39">
                  <c:v>6.6041321872831141E-2</c:v>
                </c:pt>
                <c:pt idx="40">
                  <c:v>6.6387318683743715E-2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4D-4DA3-B4FD-CE5509F8FB31}"/>
            </c:ext>
          </c:extLst>
        </c:ser>
        <c:ser>
          <c:idx val="2"/>
          <c:order val="2"/>
          <c:tx>
            <c:strRef>
              <c:f>'by ethnicity'!$G$25</c:f>
              <c:strCache>
                <c:ptCount val="1"/>
                <c:pt idx="0">
                  <c:v>Black non Hispanic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'by ethnicity'!$H$14:$AV$14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'by ethnicity'!$H$25:$AV$25</c:f>
              <c:numCache>
                <c:formatCode>0.00%</c:formatCode>
                <c:ptCount val="41"/>
                <c:pt idx="0">
                  <c:v>4.8414673384025775E-2</c:v>
                </c:pt>
                <c:pt idx="1">
                  <c:v>4.858937468727887E-2</c:v>
                </c:pt>
                <c:pt idx="2">
                  <c:v>4.8828959447858145E-2</c:v>
                </c:pt>
                <c:pt idx="3">
                  <c:v>4.9204420630460328E-2</c:v>
                </c:pt>
                <c:pt idx="4">
                  <c:v>4.9467611904300622E-2</c:v>
                </c:pt>
                <c:pt idx="5">
                  <c:v>4.9781478441030452E-2</c:v>
                </c:pt>
                <c:pt idx="6">
                  <c:v>4.9986290419126993E-2</c:v>
                </c:pt>
                <c:pt idx="7">
                  <c:v>5.0224636939991484E-2</c:v>
                </c:pt>
                <c:pt idx="8">
                  <c:v>5.0434019650186804E-2</c:v>
                </c:pt>
                <c:pt idx="9">
                  <c:v>5.0538801231673702E-2</c:v>
                </c:pt>
                <c:pt idx="10">
                  <c:v>5.0764389186268237E-2</c:v>
                </c:pt>
                <c:pt idx="11">
                  <c:v>5.090222693593207E-2</c:v>
                </c:pt>
                <c:pt idx="12">
                  <c:v>5.109387391639119E-2</c:v>
                </c:pt>
                <c:pt idx="13">
                  <c:v>5.119361693025113E-2</c:v>
                </c:pt>
                <c:pt idx="14">
                  <c:v>5.1182037010554821E-2</c:v>
                </c:pt>
                <c:pt idx="15">
                  <c:v>5.1053454709208079E-2</c:v>
                </c:pt>
                <c:pt idx="16">
                  <c:v>5.0835929223239207E-2</c:v>
                </c:pt>
                <c:pt idx="17">
                  <c:v>5.0506398845924248E-2</c:v>
                </c:pt>
                <c:pt idx="18">
                  <c:v>5.0267156124556657E-2</c:v>
                </c:pt>
                <c:pt idx="19">
                  <c:v>4.996594621805607E-2</c:v>
                </c:pt>
                <c:pt idx="20">
                  <c:v>4.9659065286859434E-2</c:v>
                </c:pt>
                <c:pt idx="21">
                  <c:v>4.9354000715968981E-2</c:v>
                </c:pt>
                <c:pt idx="22">
                  <c:v>4.9080522211072466E-2</c:v>
                </c:pt>
                <c:pt idx="23">
                  <c:v>4.8815714355670628E-2</c:v>
                </c:pt>
                <c:pt idx="24">
                  <c:v>4.8573149220925718E-2</c:v>
                </c:pt>
                <c:pt idx="25">
                  <c:v>4.8354517745917362E-2</c:v>
                </c:pt>
                <c:pt idx="26">
                  <c:v>4.8167594157936811E-2</c:v>
                </c:pt>
                <c:pt idx="27">
                  <c:v>4.8012173907924519E-2</c:v>
                </c:pt>
                <c:pt idx="28">
                  <c:v>4.788901273839008E-2</c:v>
                </c:pt>
                <c:pt idx="29">
                  <c:v>4.780089180424528E-2</c:v>
                </c:pt>
                <c:pt idx="30">
                  <c:v>4.7743740686180931E-2</c:v>
                </c:pt>
                <c:pt idx="31">
                  <c:v>4.7712627393629178E-2</c:v>
                </c:pt>
                <c:pt idx="32">
                  <c:v>4.7720968344979055E-2</c:v>
                </c:pt>
                <c:pt idx="33">
                  <c:v>4.7744809924058509E-2</c:v>
                </c:pt>
                <c:pt idx="34">
                  <c:v>4.7775203030271274E-2</c:v>
                </c:pt>
                <c:pt idx="35">
                  <c:v>4.780844845108078E-2</c:v>
                </c:pt>
                <c:pt idx="36">
                  <c:v>4.7841434530081245E-2</c:v>
                </c:pt>
                <c:pt idx="37">
                  <c:v>4.7872547514042789E-2</c:v>
                </c:pt>
                <c:pt idx="38">
                  <c:v>4.7898258914299684E-2</c:v>
                </c:pt>
                <c:pt idx="39">
                  <c:v>4.7914153008381824E-2</c:v>
                </c:pt>
                <c:pt idx="40">
                  <c:v>4.7917780663560207E-2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4D-4DA3-B4FD-CE5509F8FB31}"/>
            </c:ext>
          </c:extLst>
        </c:ser>
        <c:ser>
          <c:idx val="3"/>
          <c:order val="3"/>
          <c:tx>
            <c:strRef>
              <c:f>'by ethnicity'!$G$26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'by ethnicity'!$H$14:$AV$14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'by ethnicity'!$H$26:$AV$26</c:f>
              <c:numCache>
                <c:formatCode>0.00%</c:formatCode>
                <c:ptCount val="41"/>
                <c:pt idx="0">
                  <c:v>0.30531374601377409</c:v>
                </c:pt>
                <c:pt idx="1">
                  <c:v>0.30871425263495383</c:v>
                </c:pt>
                <c:pt idx="2">
                  <c:v>0.31225012451030637</c:v>
                </c:pt>
                <c:pt idx="3">
                  <c:v>0.31616895723701016</c:v>
                </c:pt>
                <c:pt idx="4">
                  <c:v>0.31997453710110429</c:v>
                </c:pt>
                <c:pt idx="5">
                  <c:v>0.32414682772370118</c:v>
                </c:pt>
                <c:pt idx="6">
                  <c:v>0.32813012902453437</c:v>
                </c:pt>
                <c:pt idx="7">
                  <c:v>0.33168716615500637</c:v>
                </c:pt>
                <c:pt idx="8">
                  <c:v>0.33529226104001619</c:v>
                </c:pt>
                <c:pt idx="9">
                  <c:v>0.33875209019328734</c:v>
                </c:pt>
                <c:pt idx="10">
                  <c:v>0.34213216930912271</c:v>
                </c:pt>
                <c:pt idx="11">
                  <c:v>0.34541631052285438</c:v>
                </c:pt>
                <c:pt idx="12">
                  <c:v>0.34894783595751944</c:v>
                </c:pt>
                <c:pt idx="13">
                  <c:v>0.35215977639290963</c:v>
                </c:pt>
                <c:pt idx="14">
                  <c:v>0.35556352370237987</c:v>
                </c:pt>
                <c:pt idx="15">
                  <c:v>0.35867782055181524</c:v>
                </c:pt>
                <c:pt idx="16">
                  <c:v>0.36179720317195529</c:v>
                </c:pt>
                <c:pt idx="17">
                  <c:v>0.36485991111339988</c:v>
                </c:pt>
                <c:pt idx="18">
                  <c:v>0.36778793660376147</c:v>
                </c:pt>
                <c:pt idx="19">
                  <c:v>0.37283001733946192</c:v>
                </c:pt>
                <c:pt idx="20">
                  <c:v>0.3777928526814755</c:v>
                </c:pt>
                <c:pt idx="21">
                  <c:v>0.38252971877478692</c:v>
                </c:pt>
                <c:pt idx="22">
                  <c:v>0.38715019730041722</c:v>
                </c:pt>
                <c:pt idx="23">
                  <c:v>0.39150510366954677</c:v>
                </c:pt>
                <c:pt idx="24">
                  <c:v>0.39573488546981372</c:v>
                </c:pt>
                <c:pt idx="25">
                  <c:v>0.39984663724096658</c:v>
                </c:pt>
                <c:pt idx="26">
                  <c:v>0.40379824652324803</c:v>
                </c:pt>
                <c:pt idx="27">
                  <c:v>0.40751862437195174</c:v>
                </c:pt>
                <c:pt idx="28">
                  <c:v>0.41110221852290552</c:v>
                </c:pt>
                <c:pt idx="29">
                  <c:v>0.41454790223319576</c:v>
                </c:pt>
                <c:pt idx="30">
                  <c:v>0.41788253261795605</c:v>
                </c:pt>
                <c:pt idx="31">
                  <c:v>0.42110777657599102</c:v>
                </c:pt>
                <c:pt idx="32">
                  <c:v>0.42390223862051363</c:v>
                </c:pt>
                <c:pt idx="33">
                  <c:v>0.42658674384885031</c:v>
                </c:pt>
                <c:pt idx="34">
                  <c:v>0.42920734488862361</c:v>
                </c:pt>
                <c:pt idx="35">
                  <c:v>0.43180619129405773</c:v>
                </c:pt>
                <c:pt idx="36">
                  <c:v>0.4344076271998189</c:v>
                </c:pt>
                <c:pt idx="37">
                  <c:v>0.43703078057780365</c:v>
                </c:pt>
                <c:pt idx="38">
                  <c:v>0.4396976136299528</c:v>
                </c:pt>
                <c:pt idx="39">
                  <c:v>0.44241524745075012</c:v>
                </c:pt>
                <c:pt idx="40">
                  <c:v>0.44519559663551717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4D-4DA3-B4FD-CE5509F8FB31}"/>
            </c:ext>
          </c:extLst>
        </c:ser>
        <c:ser>
          <c:idx val="4"/>
          <c:order val="4"/>
          <c:tx>
            <c:strRef>
              <c:f>'by ethnicity'!$G$27</c:f>
              <c:strCache>
                <c:ptCount val="1"/>
                <c:pt idx="0">
                  <c:v>White non Hispanic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'by ethnicity'!$H$14:$AV$14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'by ethnicity'!$H$27:$AV$27</c:f>
              <c:numCache>
                <c:formatCode>0.00%</c:formatCode>
                <c:ptCount val="41"/>
                <c:pt idx="0">
                  <c:v>0.60059543930958359</c:v>
                </c:pt>
                <c:pt idx="1">
                  <c:v>0.5961335118846175</c:v>
                </c:pt>
                <c:pt idx="2">
                  <c:v>0.5914340127559703</c:v>
                </c:pt>
                <c:pt idx="3">
                  <c:v>0.58619734455627648</c:v>
                </c:pt>
                <c:pt idx="4">
                  <c:v>0.58124364910227466</c:v>
                </c:pt>
                <c:pt idx="5">
                  <c:v>0.57575466166295297</c:v>
                </c:pt>
                <c:pt idx="6">
                  <c:v>0.57060974809127873</c:v>
                </c:pt>
                <c:pt idx="7">
                  <c:v>0.56576068952778158</c:v>
                </c:pt>
                <c:pt idx="8">
                  <c:v>0.56095529627806251</c:v>
                </c:pt>
                <c:pt idx="9">
                  <c:v>0.55643241814172018</c:v>
                </c:pt>
                <c:pt idx="10">
                  <c:v>0.55192671549249195</c:v>
                </c:pt>
                <c:pt idx="11">
                  <c:v>0.54762375738960389</c:v>
                </c:pt>
                <c:pt idx="12">
                  <c:v>0.54304956908215907</c:v>
                </c:pt>
                <c:pt idx="13">
                  <c:v>0.53885957531765616</c:v>
                </c:pt>
                <c:pt idx="14">
                  <c:v>0.53456645493155885</c:v>
                </c:pt>
                <c:pt idx="15">
                  <c:v>0.53067585221914193</c:v>
                </c:pt>
                <c:pt idx="16">
                  <c:v>0.52688480844462338</c:v>
                </c:pt>
                <c:pt idx="17">
                  <c:v>0.52316790812928193</c:v>
                </c:pt>
                <c:pt idx="18">
                  <c:v>0.51957775909402648</c:v>
                </c:pt>
                <c:pt idx="19">
                  <c:v>0.51414761903195139</c:v>
                </c:pt>
                <c:pt idx="20">
                  <c:v>0.50879484567877242</c:v>
                </c:pt>
                <c:pt idx="21">
                  <c:v>0.5037020445955509</c:v>
                </c:pt>
                <c:pt idx="22">
                  <c:v>0.49867711893606159</c:v>
                </c:pt>
                <c:pt idx="23">
                  <c:v>0.49390702376753526</c:v>
                </c:pt>
                <c:pt idx="24">
                  <c:v>0.48922685628165896</c:v>
                </c:pt>
                <c:pt idx="25">
                  <c:v>0.48463295501439513</c:v>
                </c:pt>
                <c:pt idx="26">
                  <c:v>0.48016348150557386</c:v>
                </c:pt>
                <c:pt idx="27">
                  <c:v>0.47592856953638485</c:v>
                </c:pt>
                <c:pt idx="28">
                  <c:v>0.47180121475988557</c:v>
                </c:pt>
                <c:pt idx="29">
                  <c:v>0.46777861973024765</c:v>
                </c:pt>
                <c:pt idx="30">
                  <c:v>0.46384656809808611</c:v>
                </c:pt>
                <c:pt idx="31">
                  <c:v>0.46000165880427296</c:v>
                </c:pt>
                <c:pt idx="32">
                  <c:v>0.45672033922970318</c:v>
                </c:pt>
                <c:pt idx="33">
                  <c:v>0.45355569505630339</c:v>
                </c:pt>
                <c:pt idx="34">
                  <c:v>0.45046877749382619</c:v>
                </c:pt>
                <c:pt idx="35">
                  <c:v>0.44743042943508071</c:v>
                </c:pt>
                <c:pt idx="36">
                  <c:v>0.44442219106749448</c:v>
                </c:pt>
                <c:pt idx="37">
                  <c:v>0.441426383784988</c:v>
                </c:pt>
                <c:pt idx="38">
                  <c:v>0.4384226263234105</c:v>
                </c:pt>
                <c:pt idx="39">
                  <c:v>0.43540547755058462</c:v>
                </c:pt>
                <c:pt idx="40">
                  <c:v>0.4323591695736681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4D-4DA3-B4FD-CE5509F8F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0974592"/>
        <c:axId val="610975576"/>
      </c:barChart>
      <c:catAx>
        <c:axId val="61097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75576"/>
        <c:crosses val="autoZero"/>
        <c:auto val="1"/>
        <c:lblAlgn val="ctr"/>
        <c:lblOffset val="100"/>
        <c:noMultiLvlLbl val="0"/>
      </c:catAx>
      <c:valAx>
        <c:axId val="61097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097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Colorado</a:t>
            </a:r>
            <a:r>
              <a:rPr lang="en-US" b="1" baseline="0"/>
              <a:t> </a:t>
            </a:r>
            <a:r>
              <a:rPr lang="en-US" b="1"/>
              <a:t>Per Capita</a:t>
            </a:r>
            <a:r>
              <a:rPr lang="en-US" b="1" baseline="0"/>
              <a:t> Personal Income Growth: History and Forecast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'per capita pi'!$A$3:$A$47</c:f>
              <c:numCache>
                <c:formatCode>General</c:formatCode>
                <c:ptCount val="4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</c:numCache>
            </c:numRef>
          </c:cat>
          <c:val>
            <c:numRef>
              <c:f>'per capita pi'!$C$3:$C$47</c:f>
              <c:numCache>
                <c:formatCode>0.00%</c:formatCode>
                <c:ptCount val="45"/>
                <c:pt idx="0">
                  <c:v>3.4985128516962893E-2</c:v>
                </c:pt>
                <c:pt idx="1">
                  <c:v>5.3684134745621614E-2</c:v>
                </c:pt>
                <c:pt idx="2">
                  <c:v>4.8630821889587894E-2</c:v>
                </c:pt>
                <c:pt idx="3">
                  <c:v>4.6363574131171426E-2</c:v>
                </c:pt>
                <c:pt idx="4">
                  <c:v>5.8854227869543418E-2</c:v>
                </c:pt>
                <c:pt idx="5">
                  <c:v>5.3348253646353871E-2</c:v>
                </c:pt>
                <c:pt idx="6">
                  <c:v>5.0903872063870592E-2</c:v>
                </c:pt>
                <c:pt idx="7">
                  <c:v>8.1026172330887603E-2</c:v>
                </c:pt>
                <c:pt idx="8">
                  <c:v>5.2560180516848298E-2</c:v>
                </c:pt>
                <c:pt idx="9">
                  <c:v>8.2811929242611493E-2</c:v>
                </c:pt>
                <c:pt idx="10">
                  <c:v>2.5061012894793677E-2</c:v>
                </c:pt>
                <c:pt idx="11">
                  <c:v>-2.5375088489637543E-3</c:v>
                </c:pt>
                <c:pt idx="12">
                  <c:v>6.7475734829416378E-3</c:v>
                </c:pt>
                <c:pt idx="13">
                  <c:v>2.16017448768695E-2</c:v>
                </c:pt>
                <c:pt idx="14">
                  <c:v>5.8636403269625381E-2</c:v>
                </c:pt>
                <c:pt idx="15">
                  <c:v>5.7027847982261681E-2</c:v>
                </c:pt>
                <c:pt idx="16">
                  <c:v>4.784143825616205E-2</c:v>
                </c:pt>
                <c:pt idx="17">
                  <c:v>1.7119719327471028E-2</c:v>
                </c:pt>
                <c:pt idx="18">
                  <c:v>-6.4749716155158676E-2</c:v>
                </c:pt>
                <c:pt idx="19">
                  <c:v>2.8091219411132684E-3</c:v>
                </c:pt>
                <c:pt idx="20">
                  <c:v>7.5851179962394877E-2</c:v>
                </c:pt>
                <c:pt idx="21">
                  <c:v>4.9394232789530479E-2</c:v>
                </c:pt>
                <c:pt idx="22">
                  <c:v>3.8117104098171817E-2</c:v>
                </c:pt>
                <c:pt idx="23">
                  <c:v>6.3691028771992952E-2</c:v>
                </c:pt>
                <c:pt idx="24">
                  <c:v>2.2921894159549261E-2</c:v>
                </c:pt>
                <c:pt idx="25">
                  <c:v>1.5824135553639707E-2</c:v>
                </c:pt>
                <c:pt idx="26">
                  <c:v>3.2765529658192571E-2</c:v>
                </c:pt>
                <c:pt idx="27">
                  <c:v>4.0055228670963228E-2</c:v>
                </c:pt>
                <c:pt idx="28">
                  <c:v>3.8548252181261677E-2</c:v>
                </c:pt>
                <c:pt idx="29">
                  <c:v>3.1526806962202558E-2</c:v>
                </c:pt>
                <c:pt idx="30">
                  <c:v>2.2540325190790744E-2</c:v>
                </c:pt>
                <c:pt idx="31">
                  <c:v>2.1480392907325063E-2</c:v>
                </c:pt>
                <c:pt idx="32">
                  <c:v>2.4853743302381659E-2</c:v>
                </c:pt>
                <c:pt idx="33">
                  <c:v>2.5292716278598082E-2</c:v>
                </c:pt>
                <c:pt idx="34">
                  <c:v>2.4134359200107092E-2</c:v>
                </c:pt>
                <c:pt idx="35">
                  <c:v>2.416193907977604E-2</c:v>
                </c:pt>
                <c:pt idx="36">
                  <c:v>2.5936517965287509E-2</c:v>
                </c:pt>
                <c:pt idx="37">
                  <c:v>2.8121089468013505E-2</c:v>
                </c:pt>
                <c:pt idx="38">
                  <c:v>2.8599421969578209E-2</c:v>
                </c:pt>
                <c:pt idx="39">
                  <c:v>2.8589971162291894E-2</c:v>
                </c:pt>
                <c:pt idx="40">
                  <c:v>2.9733633284169336E-2</c:v>
                </c:pt>
                <c:pt idx="41">
                  <c:v>2.9679404669663789E-2</c:v>
                </c:pt>
                <c:pt idx="42">
                  <c:v>2.9411826851965861E-2</c:v>
                </c:pt>
                <c:pt idx="43">
                  <c:v>2.9791907619055591E-2</c:v>
                </c:pt>
                <c:pt idx="44">
                  <c:v>2.9688195858875055E-2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6C-4803-8523-FE294E110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6024184"/>
        <c:axId val="776028448"/>
      </c:lineChart>
      <c:catAx>
        <c:axId val="776024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028448"/>
        <c:crosses val="autoZero"/>
        <c:auto val="1"/>
        <c:lblAlgn val="ctr"/>
        <c:lblOffset val="100"/>
        <c:noMultiLvlLbl val="0"/>
      </c:catAx>
      <c:valAx>
        <c:axId val="77602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024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Historical</a:t>
            </a:r>
            <a:r>
              <a:rPr lang="en-US" b="1" baseline="0"/>
              <a:t> </a:t>
            </a:r>
            <a:r>
              <a:rPr lang="en-US" b="1"/>
              <a:t>Tuition</a:t>
            </a:r>
            <a:r>
              <a:rPr lang="en-US" b="1" baseline="0"/>
              <a:t> and Fees Grwoth vs. Income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40-404C-9840-5AE697D648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'per capita pi'!$E$22:$E$24</c:f>
              <c:strCache>
                <c:ptCount val="3"/>
                <c:pt idx="0">
                  <c:v>2005-2014 CAAGR Tuition and Fees</c:v>
                </c:pt>
                <c:pt idx="1">
                  <c:v>2005-2014 CAAGR Per Capita PI</c:v>
                </c:pt>
                <c:pt idx="2">
                  <c:v>2018-2035 CAAGR Per Capita PI</c:v>
                </c:pt>
              </c:strCache>
            </c:strRef>
          </c:cat>
          <c:val>
            <c:numRef>
              <c:f>'per capita pi'!$I$22:$I$24</c:f>
              <c:numCache>
                <c:formatCode>0.00%</c:formatCode>
                <c:ptCount val="3"/>
                <c:pt idx="0">
                  <c:v>9.5899999999999999E-2</c:v>
                </c:pt>
                <c:pt idx="1">
                  <c:v>3.2099999999999997E-2</c:v>
                </c:pt>
                <c:pt idx="2">
                  <c:v>2.6200187487379401E-2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40-404C-9840-5AE697D64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2167400"/>
        <c:axId val="762165760"/>
      </c:barChart>
      <c:catAx>
        <c:axId val="762167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165760"/>
        <c:crosses val="autoZero"/>
        <c:auto val="1"/>
        <c:lblAlgn val="ctr"/>
        <c:lblOffset val="100"/>
        <c:noMultiLvlLbl val="0"/>
      </c:catAx>
      <c:valAx>
        <c:axId val="76216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167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Share of Colorado Population Growth from</a:t>
            </a:r>
            <a:r>
              <a:rPr lang="en-US" b="1" baseline="0" dirty="0"/>
              <a:t> Migration (30 out of 46 years greater than 50%)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'comp of change all'!$C$2:$C$47</c:f>
              <c:numCache>
                <c:formatCode>General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'comp of change all'!$K$2:$K$47</c:f>
              <c:numCache>
                <c:formatCode>0.00%</c:formatCode>
                <c:ptCount val="46"/>
                <c:pt idx="0">
                  <c:v>0.60698347811275766</c:v>
                </c:pt>
                <c:pt idx="1">
                  <c:v>0.61270607826810985</c:v>
                </c:pt>
                <c:pt idx="2">
                  <c:v>0.76944841871489889</c:v>
                </c:pt>
                <c:pt idx="3">
                  <c:v>0.81754783280759935</c:v>
                </c:pt>
                <c:pt idx="4">
                  <c:v>0.62089971018773193</c:v>
                </c:pt>
                <c:pt idx="5">
                  <c:v>0.33704508419337315</c:v>
                </c:pt>
                <c:pt idx="6">
                  <c:v>0.44755970924195221</c:v>
                </c:pt>
                <c:pt idx="7">
                  <c:v>0.58388160734946204</c:v>
                </c:pt>
                <c:pt idx="8">
                  <c:v>0.71669411555239027</c:v>
                </c:pt>
                <c:pt idx="9">
                  <c:v>0.6760903149138443</c:v>
                </c:pt>
                <c:pt idx="10">
                  <c:v>0.4848275146188713</c:v>
                </c:pt>
                <c:pt idx="11">
                  <c:v>0.560619052887807</c:v>
                </c:pt>
                <c:pt idx="12">
                  <c:v>0.5983461101646792</c:v>
                </c:pt>
                <c:pt idx="13">
                  <c:v>0.5163812565387369</c:v>
                </c:pt>
                <c:pt idx="14">
                  <c:v>7.4520518589949639E-2</c:v>
                </c:pt>
                <c:pt idx="15">
                  <c:v>0.13059286940713058</c:v>
                </c:pt>
                <c:pt idx="16">
                  <c:v>-0.17952648611820815</c:v>
                </c:pt>
                <c:pt idx="17">
                  <c:v>-0.71592245920924757</c:v>
                </c:pt>
                <c:pt idx="18">
                  <c:v>-2.9997529033852235</c:v>
                </c:pt>
                <c:pt idx="19">
                  <c:v>-1.4326533730613493</c:v>
                </c:pt>
                <c:pt idx="20">
                  <c:v>-0.68811040339702756</c:v>
                </c:pt>
                <c:pt idx="21">
                  <c:v>0.59469320921597191</c:v>
                </c:pt>
                <c:pt idx="22">
                  <c:v>0.70513762141716085</c:v>
                </c:pt>
                <c:pt idx="23">
                  <c:v>0.73149578956506645</c:v>
                </c:pt>
                <c:pt idx="24">
                  <c:v>0.72011024431260806</c:v>
                </c:pt>
                <c:pt idx="25">
                  <c:v>0.7053529037406685</c:v>
                </c:pt>
                <c:pt idx="26">
                  <c:v>0.67295576847355298</c:v>
                </c:pt>
                <c:pt idx="27">
                  <c:v>0.67437853802608905</c:v>
                </c:pt>
                <c:pt idx="28">
                  <c:v>0.70488525974940164</c:v>
                </c:pt>
                <c:pt idx="29">
                  <c:v>0.69880887353972476</c:v>
                </c:pt>
                <c:pt idx="30">
                  <c:v>0.69919884059858983</c:v>
                </c:pt>
                <c:pt idx="31">
                  <c:v>0.63499735169491522</c:v>
                </c:pt>
                <c:pt idx="32">
                  <c:v>0.3530301016678849</c:v>
                </c:pt>
                <c:pt idx="33">
                  <c:v>0.20474441687344913</c:v>
                </c:pt>
                <c:pt idx="34">
                  <c:v>0.26616040352150688</c:v>
                </c:pt>
                <c:pt idx="35">
                  <c:v>0.25648232600562143</c:v>
                </c:pt>
                <c:pt idx="36">
                  <c:v>0.51603589731251354</c:v>
                </c:pt>
                <c:pt idx="37">
                  <c:v>0.45977615469497135</c:v>
                </c:pt>
                <c:pt idx="38">
                  <c:v>0.5048905856226763</c:v>
                </c:pt>
                <c:pt idx="39">
                  <c:v>0.48410865647734097</c:v>
                </c:pt>
                <c:pt idx="40">
                  <c:v>0.51100277792908111</c:v>
                </c:pt>
                <c:pt idx="41">
                  <c:v>0.51496337834744788</c:v>
                </c:pt>
                <c:pt idx="42">
                  <c:v>0.55849249423430147</c:v>
                </c:pt>
                <c:pt idx="43">
                  <c:v>0.60906006534305102</c:v>
                </c:pt>
                <c:pt idx="44">
                  <c:v>0.62230640031447659</c:v>
                </c:pt>
                <c:pt idx="45">
                  <c:v>0.69861341763540685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AB-4947-B18A-D0E312704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211040"/>
        <c:axId val="699218584"/>
      </c:barChart>
      <c:catAx>
        <c:axId val="69921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218584"/>
        <c:crosses val="autoZero"/>
        <c:auto val="1"/>
        <c:lblAlgn val="ctr"/>
        <c:lblOffset val="100"/>
        <c:noMultiLvlLbl val="0"/>
      </c:catAx>
      <c:valAx>
        <c:axId val="699218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9211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Share of Growth From Domestic Migration Among Growing States with Positive</a:t>
            </a:r>
            <a:r>
              <a:rPr lang="en-US" b="1" baseline="0"/>
              <a:t> Domestic Migration (2015)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0A-4B44-BFD6-F94D96AB234E}"/>
              </c:ext>
            </c:extLst>
          </c:dPt>
          <c:cat>
            <c:strRef>
              <c:f>'comp change all states 2015'!$M$3:$M$22</c:f>
              <c:strCache>
                <c:ptCount val="20"/>
                <c:pt idx="0">
                  <c:v>Maine</c:v>
                </c:pt>
                <c:pt idx="1">
                  <c:v>Oregon</c:v>
                </c:pt>
                <c:pt idx="2">
                  <c:v>South Carolina</c:v>
                </c:pt>
                <c:pt idx="3">
                  <c:v>Montana</c:v>
                </c:pt>
                <c:pt idx="4">
                  <c:v>Nevada</c:v>
                </c:pt>
                <c:pt idx="5">
                  <c:v>Idaho</c:v>
                </c:pt>
                <c:pt idx="6">
                  <c:v>Florida</c:v>
                </c:pt>
                <c:pt idx="7">
                  <c:v>Colorado</c:v>
                </c:pt>
                <c:pt idx="8">
                  <c:v>Tennessee</c:v>
                </c:pt>
                <c:pt idx="9">
                  <c:v>Arizona</c:v>
                </c:pt>
                <c:pt idx="10">
                  <c:v>North Carolina</c:v>
                </c:pt>
                <c:pt idx="11">
                  <c:v>Washington</c:v>
                </c:pt>
                <c:pt idx="12">
                  <c:v>New Hampshire</c:v>
                </c:pt>
                <c:pt idx="13">
                  <c:v>Delaware</c:v>
                </c:pt>
                <c:pt idx="14">
                  <c:v>Georgia</c:v>
                </c:pt>
                <c:pt idx="15">
                  <c:v>Utah</c:v>
                </c:pt>
                <c:pt idx="16">
                  <c:v>Texas</c:v>
                </c:pt>
                <c:pt idx="17">
                  <c:v>District of Columbia</c:v>
                </c:pt>
                <c:pt idx="18">
                  <c:v>South Dakota</c:v>
                </c:pt>
                <c:pt idx="19">
                  <c:v>Arkansas</c:v>
                </c:pt>
              </c:strCache>
            </c:strRef>
          </c:cat>
          <c:val>
            <c:numRef>
              <c:f>'comp change all states 2015'!$W$3:$W$22</c:f>
              <c:numCache>
                <c:formatCode>0.00%</c:formatCode>
                <c:ptCount val="20"/>
                <c:pt idx="0">
                  <c:v>1.0705824284304046</c:v>
                </c:pt>
                <c:pt idx="1">
                  <c:v>0.7269689529427148</c:v>
                </c:pt>
                <c:pt idx="2">
                  <c:v>0.71032661989892132</c:v>
                </c:pt>
                <c:pt idx="3">
                  <c:v>0.65597779266775147</c:v>
                </c:pt>
                <c:pt idx="4">
                  <c:v>0.61412078152753113</c:v>
                </c:pt>
                <c:pt idx="5">
                  <c:v>0.56555159672736866</c:v>
                </c:pt>
                <c:pt idx="6">
                  <c:v>0.56364873137881777</c:v>
                </c:pt>
                <c:pt idx="7">
                  <c:v>0.54745655539323634</c:v>
                </c:pt>
                <c:pt idx="8">
                  <c:v>0.5436424525276996</c:v>
                </c:pt>
                <c:pt idx="9">
                  <c:v>0.54220922241996017</c:v>
                </c:pt>
                <c:pt idx="10">
                  <c:v>0.53389724198491062</c:v>
                </c:pt>
                <c:pt idx="11">
                  <c:v>0.52909717328321981</c:v>
                </c:pt>
                <c:pt idx="12">
                  <c:v>0.46690862510674636</c:v>
                </c:pt>
                <c:pt idx="13">
                  <c:v>0.3788959819752159</c:v>
                </c:pt>
                <c:pt idx="14">
                  <c:v>0.33144098113955645</c:v>
                </c:pt>
                <c:pt idx="15">
                  <c:v>0.32645044152843111</c:v>
                </c:pt>
                <c:pt idx="16">
                  <c:v>0.29033599179595204</c:v>
                </c:pt>
                <c:pt idx="17">
                  <c:v>0.21087742055035671</c:v>
                </c:pt>
                <c:pt idx="18">
                  <c:v>0.12488387524883875</c:v>
                </c:pt>
                <c:pt idx="19">
                  <c:v>1.875901875901876E-2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0A-4B44-BFD6-F94D96AB2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040288"/>
        <c:axId val="614041272"/>
      </c:barChart>
      <c:catAx>
        <c:axId val="61404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041272"/>
        <c:crosses val="autoZero"/>
        <c:auto val="1"/>
        <c:lblAlgn val="ctr"/>
        <c:lblOffset val="100"/>
        <c:noMultiLvlLbl val="0"/>
      </c:catAx>
      <c:valAx>
        <c:axId val="614041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04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State Demographer</a:t>
            </a:r>
            <a:r>
              <a:rPr lang="en-US" b="1" baseline="0"/>
              <a:t> Forecast for Share of Growth from Migration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 of change den bldr greeley'!$J$1</c:f>
              <c:strCache>
                <c:ptCount val="1"/>
                <c:pt idx="0">
                  <c:v>Denver Boulder Greeley CMSA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'comp of change den bldr greeley'!$C$48:$C$82</c:f>
              <c:numCache>
                <c:formatCode>General</c:formatCode>
                <c:ptCount val="3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</c:numCache>
            </c:numRef>
          </c:cat>
          <c:val>
            <c:numRef>
              <c:f>'comp of change den bldr greeley'!$J$48:$J$82</c:f>
              <c:numCache>
                <c:formatCode>0.00%</c:formatCode>
                <c:ptCount val="35"/>
                <c:pt idx="0">
                  <c:v>0.67894649967897769</c:v>
                </c:pt>
                <c:pt idx="1">
                  <c:v>0.66658558673030832</c:v>
                </c:pt>
                <c:pt idx="2">
                  <c:v>0.64523464066136349</c:v>
                </c:pt>
                <c:pt idx="3">
                  <c:v>0.63628975404232091</c:v>
                </c:pt>
                <c:pt idx="4">
                  <c:v>0.62444387939755064</c:v>
                </c:pt>
                <c:pt idx="5">
                  <c:v>0.62171578336671818</c:v>
                </c:pt>
                <c:pt idx="6">
                  <c:v>0.61596714838356881</c:v>
                </c:pt>
                <c:pt idx="7">
                  <c:v>0.60697985453920278</c:v>
                </c:pt>
                <c:pt idx="8">
                  <c:v>0.60481668517637732</c:v>
                </c:pt>
                <c:pt idx="9">
                  <c:v>0.60200232855152491</c:v>
                </c:pt>
                <c:pt idx="10">
                  <c:v>0.59996945811056879</c:v>
                </c:pt>
                <c:pt idx="11">
                  <c:v>0.59875967052342083</c:v>
                </c:pt>
                <c:pt idx="12">
                  <c:v>0.59571918134636814</c:v>
                </c:pt>
                <c:pt idx="13">
                  <c:v>0.59883120188523353</c:v>
                </c:pt>
                <c:pt idx="14">
                  <c:v>0.59602996483089798</c:v>
                </c:pt>
                <c:pt idx="15">
                  <c:v>0.59032439242712231</c:v>
                </c:pt>
                <c:pt idx="16">
                  <c:v>0.59582036483678658</c:v>
                </c:pt>
                <c:pt idx="17">
                  <c:v>0.60231026926979669</c:v>
                </c:pt>
                <c:pt idx="18">
                  <c:v>0.60905505445162855</c:v>
                </c:pt>
                <c:pt idx="19">
                  <c:v>0.61527092556892404</c:v>
                </c:pt>
                <c:pt idx="20">
                  <c:v>0.61853798951473227</c:v>
                </c:pt>
                <c:pt idx="21">
                  <c:v>0.61079462416399521</c:v>
                </c:pt>
                <c:pt idx="22">
                  <c:v>0.61234195360987576</c:v>
                </c:pt>
                <c:pt idx="23">
                  <c:v>0.61535563618598432</c:v>
                </c:pt>
                <c:pt idx="24">
                  <c:v>0.6192875677213362</c:v>
                </c:pt>
                <c:pt idx="25">
                  <c:v>0.61314480980032116</c:v>
                </c:pt>
                <c:pt idx="26">
                  <c:v>0.58341493077622686</c:v>
                </c:pt>
                <c:pt idx="27">
                  <c:v>0.5843840184885597</c:v>
                </c:pt>
                <c:pt idx="28">
                  <c:v>0.58960239752708188</c:v>
                </c:pt>
                <c:pt idx="29">
                  <c:v>0.59387653855881783</c:v>
                </c:pt>
                <c:pt idx="30">
                  <c:v>0.597427489673788</c:v>
                </c:pt>
                <c:pt idx="31">
                  <c:v>0.60036540411348904</c:v>
                </c:pt>
                <c:pt idx="32">
                  <c:v>0.60297166299407423</c:v>
                </c:pt>
                <c:pt idx="33">
                  <c:v>0.60436830662464092</c:v>
                </c:pt>
                <c:pt idx="34">
                  <c:v>0.60478249160002628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5-42BC-9589-5DAD9784F89F}"/>
            </c:ext>
          </c:extLst>
        </c:ser>
        <c:ser>
          <c:idx val="1"/>
          <c:order val="1"/>
          <c:tx>
            <c:strRef>
              <c:f>'comp of change den bldr greeley'!$K$1</c:f>
              <c:strCache>
                <c:ptCount val="1"/>
                <c:pt idx="0">
                  <c:v>Colorado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'comp of change den bldr greeley'!$C$48:$C$82</c:f>
              <c:numCache>
                <c:formatCode>General</c:formatCode>
                <c:ptCount val="3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</c:numCache>
            </c:numRef>
          </c:cat>
          <c:val>
            <c:numRef>
              <c:f>'comp of change den bldr greeley'!$K$48:$K$82</c:f>
              <c:numCache>
                <c:formatCode>0.00%</c:formatCode>
                <c:ptCount val="35"/>
                <c:pt idx="0">
                  <c:v>0.6842635493780086</c:v>
                </c:pt>
                <c:pt idx="1">
                  <c:v>0.67948828626449476</c:v>
                </c:pt>
                <c:pt idx="2">
                  <c:v>0.66301479162989962</c:v>
                </c:pt>
                <c:pt idx="3">
                  <c:v>0.66067203114583484</c:v>
                </c:pt>
                <c:pt idx="4">
                  <c:v>0.65319791058958765</c:v>
                </c:pt>
                <c:pt idx="5">
                  <c:v>0.65319289389117408</c:v>
                </c:pt>
                <c:pt idx="6">
                  <c:v>0.6502274458534103</c:v>
                </c:pt>
                <c:pt idx="7">
                  <c:v>0.64408034035049078</c:v>
                </c:pt>
                <c:pt idx="8">
                  <c:v>0.64160882879875369</c:v>
                </c:pt>
                <c:pt idx="9">
                  <c:v>0.63963685741518927</c:v>
                </c:pt>
                <c:pt idx="10">
                  <c:v>0.63712946142785398</c:v>
                </c:pt>
                <c:pt idx="11">
                  <c:v>0.63346907013468468</c:v>
                </c:pt>
                <c:pt idx="12">
                  <c:v>0.628546110021453</c:v>
                </c:pt>
                <c:pt idx="13">
                  <c:v>0.63001109920582898</c:v>
                </c:pt>
                <c:pt idx="14">
                  <c:v>0.62903254855936774</c:v>
                </c:pt>
                <c:pt idx="15">
                  <c:v>0.62550538648504983</c:v>
                </c:pt>
                <c:pt idx="16">
                  <c:v>0.6309242191273019</c:v>
                </c:pt>
                <c:pt idx="17">
                  <c:v>0.63609131778062333</c:v>
                </c:pt>
                <c:pt idx="18">
                  <c:v>0.64140698965991949</c:v>
                </c:pt>
                <c:pt idx="19">
                  <c:v>0.64681277350419897</c:v>
                </c:pt>
                <c:pt idx="20">
                  <c:v>0.64931411588443821</c:v>
                </c:pt>
                <c:pt idx="21">
                  <c:v>0.64601087211758956</c:v>
                </c:pt>
                <c:pt idx="22">
                  <c:v>0.64733864112445871</c:v>
                </c:pt>
                <c:pt idx="23">
                  <c:v>0.64962245418501818</c:v>
                </c:pt>
                <c:pt idx="24">
                  <c:v>0.65243099786461278</c:v>
                </c:pt>
                <c:pt idx="25">
                  <c:v>0.65031100678572973</c:v>
                </c:pt>
                <c:pt idx="26">
                  <c:v>0.62849279486708032</c:v>
                </c:pt>
                <c:pt idx="27">
                  <c:v>0.62844807783019996</c:v>
                </c:pt>
                <c:pt idx="28">
                  <c:v>0.63019785311613785</c:v>
                </c:pt>
                <c:pt idx="29">
                  <c:v>0.63165076500105244</c:v>
                </c:pt>
                <c:pt idx="30">
                  <c:v>0.63229540892825253</c:v>
                </c:pt>
                <c:pt idx="31">
                  <c:v>0.63216820800326234</c:v>
                </c:pt>
                <c:pt idx="32">
                  <c:v>0.63195328887162372</c:v>
                </c:pt>
                <c:pt idx="33">
                  <c:v>0.63055506637817538</c:v>
                </c:pt>
                <c:pt idx="34">
                  <c:v>0.62824309396330424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05-42BC-9589-5DAD9784F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306760"/>
        <c:axId val="621305448"/>
      </c:barChart>
      <c:catAx>
        <c:axId val="62130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305448"/>
        <c:crosses val="autoZero"/>
        <c:auto val="1"/>
        <c:lblAlgn val="ctr"/>
        <c:lblOffset val="100"/>
        <c:noMultiLvlLbl val="0"/>
      </c:catAx>
      <c:valAx>
        <c:axId val="62130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306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10 Year</a:t>
            </a:r>
            <a:r>
              <a:rPr lang="en-US" b="1" baseline="0" dirty="0"/>
              <a:t> (2005-2014)</a:t>
            </a:r>
            <a:r>
              <a:rPr lang="en-US" b="1" dirty="0"/>
              <a:t> Compound Annual Growth</a:t>
            </a:r>
            <a:r>
              <a:rPr lang="en-US" b="1" baseline="0" dirty="0"/>
              <a:t> Rate in Tuition and Fees vs Personal Income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('inc vs tuition growth'!$B$3,'inc vs tuition growth'!$E$3)</c:f>
              <c:strCache>
                <c:ptCount val="2"/>
                <c:pt idx="0">
                  <c:v>Tuition and Fees</c:v>
                </c:pt>
                <c:pt idx="1">
                  <c:v>Per Capita PI</c:v>
                </c:pt>
              </c:strCache>
            </c:strRef>
          </c:cat>
          <c:val>
            <c:numRef>
              <c:f>('inc vs tuition growth'!$B$16,'inc vs tuition growth'!$E$16)</c:f>
              <c:numCache>
                <c:formatCode>0.00%</c:formatCode>
                <c:ptCount val="2"/>
                <c:pt idx="0">
                  <c:v>9.5939025603331007E-2</c:v>
                </c:pt>
                <c:pt idx="1">
                  <c:v>3.2086477033860472E-2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9F-4AC2-8ADA-405D22039B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8583888"/>
        <c:axId val="618584216"/>
      </c:barChart>
      <c:catAx>
        <c:axId val="61858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584216"/>
        <c:crosses val="autoZero"/>
        <c:auto val="1"/>
        <c:lblAlgn val="ctr"/>
        <c:lblOffset val="100"/>
        <c:noMultiLvlLbl val="0"/>
      </c:catAx>
      <c:valAx>
        <c:axId val="61858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58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Student Loan Debt per 1000 Population (US)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Debt'!$D$12:$BI$12</c:f>
              <c:numCache>
                <c:formatCode>_("$"* #,##0.00_);_("$"* \(#,##0.00\);_("$"* "-"??_);_(@_)</c:formatCode>
                <c:ptCount val="58"/>
                <c:pt idx="0">
                  <c:v>836.85298039939073</c:v>
                </c:pt>
                <c:pt idx="1">
                  <c:v>842.68334272589311</c:v>
                </c:pt>
                <c:pt idx="2">
                  <c:v>861.29733194492292</c:v>
                </c:pt>
                <c:pt idx="3">
                  <c:v>873.61361077984338</c:v>
                </c:pt>
                <c:pt idx="4">
                  <c:v>895.52876859799608</c:v>
                </c:pt>
                <c:pt idx="5">
                  <c:v>904.11288197702106</c:v>
                </c:pt>
                <c:pt idx="6">
                  <c:v>1132.2439857262391</c:v>
                </c:pt>
                <c:pt idx="7">
                  <c:v>1183.3733879009726</c:v>
                </c:pt>
                <c:pt idx="8">
                  <c:v>1241.780809580843</c:v>
                </c:pt>
                <c:pt idx="9">
                  <c:v>1279.4020154259085</c:v>
                </c:pt>
                <c:pt idx="10">
                  <c:v>1291.422772764967</c:v>
                </c:pt>
                <c:pt idx="11">
                  <c:v>1340.0636800048287</c:v>
                </c:pt>
                <c:pt idx="12">
                  <c:v>1487.3466503991108</c:v>
                </c:pt>
                <c:pt idx="13">
                  <c:v>1494.4166450958819</c:v>
                </c:pt>
                <c:pt idx="14">
                  <c:v>1512.9272758199338</c:v>
                </c:pt>
                <c:pt idx="15">
                  <c:v>1622.5448937327019</c:v>
                </c:pt>
                <c:pt idx="16">
                  <c:v>1697.1651898603682</c:v>
                </c:pt>
                <c:pt idx="17">
                  <c:v>1718.53053773139</c:v>
                </c:pt>
                <c:pt idx="18">
                  <c:v>1762.8105392088303</c:v>
                </c:pt>
                <c:pt idx="19">
                  <c:v>1821.8519415650424</c:v>
                </c:pt>
                <c:pt idx="20">
                  <c:v>1922.7755509408425</c:v>
                </c:pt>
                <c:pt idx="21">
                  <c:v>1941.7321598950991</c:v>
                </c:pt>
                <c:pt idx="22">
                  <c:v>2018.4192802436123</c:v>
                </c:pt>
                <c:pt idx="23">
                  <c:v>2107.2701971356132</c:v>
                </c:pt>
                <c:pt idx="24">
                  <c:v>2179.5894496637266</c:v>
                </c:pt>
                <c:pt idx="25">
                  <c:v>2216.1456915374392</c:v>
                </c:pt>
                <c:pt idx="26">
                  <c:v>2273.8229796397322</c:v>
                </c:pt>
                <c:pt idx="27">
                  <c:v>2356.4030101968747</c:v>
                </c:pt>
                <c:pt idx="28">
                  <c:v>2470.2422759707929</c:v>
                </c:pt>
                <c:pt idx="29">
                  <c:v>2477.7494633828005</c:v>
                </c:pt>
                <c:pt idx="30">
                  <c:v>2526.126279260845</c:v>
                </c:pt>
                <c:pt idx="31">
                  <c:v>2629.693747025904</c:v>
                </c:pt>
                <c:pt idx="32">
                  <c:v>2712.7875987617363</c:v>
                </c:pt>
                <c:pt idx="33">
                  <c:v>2747.0887048663726</c:v>
                </c:pt>
                <c:pt idx="34">
                  <c:v>2802.517609585745</c:v>
                </c:pt>
                <c:pt idx="35">
                  <c:v>2808.236226073248</c:v>
                </c:pt>
                <c:pt idx="36">
                  <c:v>2899.462213969985</c:v>
                </c:pt>
                <c:pt idx="37">
                  <c:v>2927.168775034304</c:v>
                </c:pt>
                <c:pt idx="38">
                  <c:v>3055.9644084483948</c:v>
                </c:pt>
                <c:pt idx="39">
                  <c:v>3082.1790905664461</c:v>
                </c:pt>
                <c:pt idx="40">
                  <c:v>3140.1435992763513</c:v>
                </c:pt>
                <c:pt idx="41">
                  <c:v>3160.0698281647255</c:v>
                </c:pt>
                <c:pt idx="42">
                  <c:v>3259.2657676823569</c:v>
                </c:pt>
                <c:pt idx="43">
                  <c:v>3421.4756600700352</c:v>
                </c:pt>
                <c:pt idx="44">
                  <c:v>3513.5444513720199</c:v>
                </c:pt>
                <c:pt idx="45">
                  <c:v>3529.1011718651912</c:v>
                </c:pt>
                <c:pt idx="46">
                  <c:v>3547.7508453776695</c:v>
                </c:pt>
                <c:pt idx="47">
                  <c:v>3638.6643517968373</c:v>
                </c:pt>
                <c:pt idx="48">
                  <c:v>3732.3804021011124</c:v>
                </c:pt>
                <c:pt idx="49">
                  <c:v>3728.6922490998977</c:v>
                </c:pt>
                <c:pt idx="50">
                  <c:v>3762.5492158561256</c:v>
                </c:pt>
                <c:pt idx="51">
                  <c:v>3846.23396602191</c:v>
                </c:pt>
                <c:pt idx="52">
                  <c:v>3929.6144903590102</c:v>
                </c:pt>
                <c:pt idx="53">
                  <c:v>3916.5748801089258</c:v>
                </c:pt>
                <c:pt idx="54">
                  <c:v>3971.9008603421412</c:v>
                </c:pt>
                <c:pt idx="55">
                  <c:v>4061.1366707522507</c:v>
                </c:pt>
                <c:pt idx="56">
                  <c:v>4159.348696500505</c:v>
                </c:pt>
                <c:pt idx="57">
                  <c:v>4152.1695877609473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08-4DC0-AA6C-EE561DCA7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664448"/>
        <c:axId val="686657560"/>
      </c:barChart>
      <c:catAx>
        <c:axId val="6866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657560"/>
        <c:crosses val="autoZero"/>
        <c:auto val="1"/>
        <c:lblAlgn val="ctr"/>
        <c:lblOffset val="100"/>
        <c:noMultiLvlLbl val="0"/>
      </c:catAx>
      <c:valAx>
        <c:axId val="68665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66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All Other GF Expentiures</a:t>
            </a:r>
            <a:r>
              <a:rPr lang="en-US" b="1" baseline="0"/>
              <a:t> as a Share of Total GF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Sheet4!$C$1:$U$1</c:f>
              <c:strCache>
                <c:ptCount val="19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  <c:pt idx="6">
                  <c:v>FY 22-23</c:v>
                </c:pt>
                <c:pt idx="7">
                  <c:v>FY 23-24</c:v>
                </c:pt>
                <c:pt idx="8">
                  <c:v>FY 24-25</c:v>
                </c:pt>
                <c:pt idx="9">
                  <c:v>FY 25-26</c:v>
                </c:pt>
                <c:pt idx="10">
                  <c:v>FY 26-27</c:v>
                </c:pt>
                <c:pt idx="11">
                  <c:v>FY 27-28</c:v>
                </c:pt>
                <c:pt idx="12">
                  <c:v>FY 28-29</c:v>
                </c:pt>
                <c:pt idx="13">
                  <c:v>FY 29-30</c:v>
                </c:pt>
                <c:pt idx="14">
                  <c:v>FY 30-31</c:v>
                </c:pt>
                <c:pt idx="15">
                  <c:v>FY 31-32</c:v>
                </c:pt>
                <c:pt idx="16">
                  <c:v>FY 32-33</c:v>
                </c:pt>
                <c:pt idx="17">
                  <c:v>FY 33-34</c:v>
                </c:pt>
                <c:pt idx="18">
                  <c:v>FY 34-35</c:v>
                </c:pt>
              </c:strCache>
            </c:strRef>
          </c:cat>
          <c:val>
            <c:numRef>
              <c:f>Sheet4!$C$45:$S$45</c:f>
              <c:numCache>
                <c:formatCode>0.00%</c:formatCode>
                <c:ptCount val="17"/>
                <c:pt idx="0">
                  <c:v>0.25085928494291182</c:v>
                </c:pt>
                <c:pt idx="1">
                  <c:v>0.25187999157983515</c:v>
                </c:pt>
                <c:pt idx="2">
                  <c:v>0.25177404119999536</c:v>
                </c:pt>
                <c:pt idx="3">
                  <c:v>0.25133983707676766</c:v>
                </c:pt>
                <c:pt idx="4">
                  <c:v>0.24979095483475822</c:v>
                </c:pt>
                <c:pt idx="5">
                  <c:v>0.24757057171496549</c:v>
                </c:pt>
                <c:pt idx="6">
                  <c:v>0.24661026276086892</c:v>
                </c:pt>
                <c:pt idx="7">
                  <c:v>0.24473117183548451</c:v>
                </c:pt>
                <c:pt idx="8">
                  <c:v>0.24359342515268234</c:v>
                </c:pt>
                <c:pt idx="9">
                  <c:v>0.24175926153302182</c:v>
                </c:pt>
                <c:pt idx="10">
                  <c:v>0.24068216195699368</c:v>
                </c:pt>
                <c:pt idx="11">
                  <c:v>0.23839336960763266</c:v>
                </c:pt>
                <c:pt idx="12">
                  <c:v>0.23663986108633372</c:v>
                </c:pt>
                <c:pt idx="13">
                  <c:v>0.23396144642208366</c:v>
                </c:pt>
                <c:pt idx="14">
                  <c:v>0.23221951329710785</c:v>
                </c:pt>
                <c:pt idx="15">
                  <c:v>0.22968218065267304</c:v>
                </c:pt>
                <c:pt idx="16">
                  <c:v>0.22781172029605323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7-49C4-86E4-7F7D43872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606680"/>
        <c:axId val="619607008"/>
      </c:barChart>
      <c:catAx>
        <c:axId val="61960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607008"/>
        <c:crosses val="autoZero"/>
        <c:auto val="1"/>
        <c:lblAlgn val="ctr"/>
        <c:lblOffset val="100"/>
        <c:noMultiLvlLbl val="0"/>
      </c:catAx>
      <c:valAx>
        <c:axId val="6196070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60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Freshman Resident Enrollment as a Share of Age Cohort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'enroll vs pop'!$F$4</c:f>
              <c:strCache>
                <c:ptCount val="1"/>
                <c:pt idx="0">
                  <c:v>resid enroll as a share of 17 and 18 year olds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 vs pop'!$A$5:$A$14</c:f>
              <c:strCache>
                <c:ptCount val="10"/>
                <c:pt idx="0">
                  <c:v>Fall 2007</c:v>
                </c:pt>
                <c:pt idx="1">
                  <c:v>Fall 2008</c:v>
                </c:pt>
                <c:pt idx="2">
                  <c:v>Fall 2009</c:v>
                </c:pt>
                <c:pt idx="3">
                  <c:v>Fall 2010</c:v>
                </c:pt>
                <c:pt idx="4">
                  <c:v>Fall 2011</c:v>
                </c:pt>
                <c:pt idx="5">
                  <c:v>Fall 2012</c:v>
                </c:pt>
                <c:pt idx="6">
                  <c:v>Fall 2013</c:v>
                </c:pt>
                <c:pt idx="7">
                  <c:v>Fall 2014</c:v>
                </c:pt>
                <c:pt idx="8">
                  <c:v>Fall 2015</c:v>
                </c:pt>
                <c:pt idx="9">
                  <c:v>Fall 2016</c:v>
                </c:pt>
              </c:strCache>
            </c:strRef>
          </c:cat>
          <c:val>
            <c:numRef>
              <c:f>'enroll vs pop'!$F$5:$F$14</c:f>
              <c:numCache>
                <c:formatCode>0.00%</c:formatCode>
                <c:ptCount val="10"/>
                <c:pt idx="0">
                  <c:v>2.5339309909307481E-2</c:v>
                </c:pt>
                <c:pt idx="1">
                  <c:v>2.5181583662130667E-2</c:v>
                </c:pt>
                <c:pt idx="2">
                  <c:v>2.4388321957066885E-2</c:v>
                </c:pt>
                <c:pt idx="3">
                  <c:v>2.5944813235444966E-2</c:v>
                </c:pt>
                <c:pt idx="4">
                  <c:v>2.4793597420606224E-2</c:v>
                </c:pt>
                <c:pt idx="5">
                  <c:v>2.4337123877513054E-2</c:v>
                </c:pt>
                <c:pt idx="6">
                  <c:v>2.3619147543816554E-2</c:v>
                </c:pt>
                <c:pt idx="7">
                  <c:v>2.2524443985100041E-2</c:v>
                </c:pt>
                <c:pt idx="8">
                  <c:v>2.3181722223197008E-2</c:v>
                </c:pt>
                <c:pt idx="9">
                  <c:v>2.3102853898697484E-2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86-4953-A385-343453A7CC14}"/>
            </c:ext>
          </c:extLst>
        </c:ser>
        <c:ser>
          <c:idx val="1"/>
          <c:order val="1"/>
          <c:tx>
            <c:strRef>
              <c:f>'enroll vs pop'!$H$4</c:f>
              <c:strCache>
                <c:ptCount val="1"/>
                <c:pt idx="0">
                  <c:v>resid  enroll as a share of 17-25 yr olds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999600079983985E-3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86-4953-A385-343453A7CC14}"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'enroll vs pop'!$A$5:$A$14</c:f>
              <c:strCache>
                <c:ptCount val="10"/>
                <c:pt idx="0">
                  <c:v>Fall 2007</c:v>
                </c:pt>
                <c:pt idx="1">
                  <c:v>Fall 2008</c:v>
                </c:pt>
                <c:pt idx="2">
                  <c:v>Fall 2009</c:v>
                </c:pt>
                <c:pt idx="3">
                  <c:v>Fall 2010</c:v>
                </c:pt>
                <c:pt idx="4">
                  <c:v>Fall 2011</c:v>
                </c:pt>
                <c:pt idx="5">
                  <c:v>Fall 2012</c:v>
                </c:pt>
                <c:pt idx="6">
                  <c:v>Fall 2013</c:v>
                </c:pt>
                <c:pt idx="7">
                  <c:v>Fall 2014</c:v>
                </c:pt>
                <c:pt idx="8">
                  <c:v>Fall 2015</c:v>
                </c:pt>
                <c:pt idx="9">
                  <c:v>Fall 2016</c:v>
                </c:pt>
              </c:strCache>
            </c:strRef>
          </c:cat>
          <c:val>
            <c:numRef>
              <c:f>'enroll vs pop'!$H$5:$H$14</c:f>
              <c:numCache>
                <c:formatCode>0.00%</c:formatCode>
                <c:ptCount val="10"/>
                <c:pt idx="0">
                  <c:v>5.5977493700257105E-3</c:v>
                </c:pt>
                <c:pt idx="1">
                  <c:v>5.5637072886299153E-3</c:v>
                </c:pt>
                <c:pt idx="2">
                  <c:v>5.3430375484579415E-3</c:v>
                </c:pt>
                <c:pt idx="3">
                  <c:v>5.6115495546892333E-3</c:v>
                </c:pt>
                <c:pt idx="4">
                  <c:v>5.4709896765191123E-3</c:v>
                </c:pt>
                <c:pt idx="5">
                  <c:v>5.3302945008491366E-3</c:v>
                </c:pt>
                <c:pt idx="6">
                  <c:v>5.1203581915514476E-3</c:v>
                </c:pt>
                <c:pt idx="7">
                  <c:v>4.8249341115396234E-3</c:v>
                </c:pt>
                <c:pt idx="8">
                  <c:v>4.9193541450773277E-3</c:v>
                </c:pt>
                <c:pt idx="9">
                  <c:v>4.8921658788950526E-3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86-4953-A385-343453A7C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90304"/>
        <c:axId val="714486368"/>
      </c:barChart>
      <c:catAx>
        <c:axId val="7144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86368"/>
        <c:crosses val="autoZero"/>
        <c:auto val="1"/>
        <c:lblAlgn val="ctr"/>
        <c:lblOffset val="100"/>
        <c:noMultiLvlLbl val="0"/>
      </c:catAx>
      <c:valAx>
        <c:axId val="71448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449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General Fund Forecast to 2035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 gap graph with TABOR'!$A$3</c:f>
              <c:strCache>
                <c:ptCount val="1"/>
                <c:pt idx="0">
                  <c:v>TABOR refunds (in excess of Homestead Exemption)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 gap graph with TABOR'!$C$1:$U$1</c:f>
              <c:strCache>
                <c:ptCount val="19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  <c:pt idx="6">
                  <c:v>FY 22-23</c:v>
                </c:pt>
                <c:pt idx="7">
                  <c:v>FY 23-24</c:v>
                </c:pt>
                <c:pt idx="8">
                  <c:v>FY 24-25</c:v>
                </c:pt>
                <c:pt idx="9">
                  <c:v>FY 25-26</c:v>
                </c:pt>
                <c:pt idx="10">
                  <c:v>FY 26-27</c:v>
                </c:pt>
                <c:pt idx="11">
                  <c:v>FY 27-28</c:v>
                </c:pt>
                <c:pt idx="12">
                  <c:v>FY 28-29</c:v>
                </c:pt>
                <c:pt idx="13">
                  <c:v>FY 29-30</c:v>
                </c:pt>
                <c:pt idx="14">
                  <c:v>FY 30-31</c:v>
                </c:pt>
                <c:pt idx="15">
                  <c:v>FY 31-32</c:v>
                </c:pt>
                <c:pt idx="16">
                  <c:v>FY 32-33</c:v>
                </c:pt>
                <c:pt idx="17">
                  <c:v>FY 33-34</c:v>
                </c:pt>
                <c:pt idx="18">
                  <c:v>FY 34-35</c:v>
                </c:pt>
              </c:strCache>
            </c:strRef>
          </c:cat>
          <c:val>
            <c:numRef>
              <c:f>' gap graph with TABOR'!$C$3:$U$3</c:f>
              <c:numCache>
                <c:formatCode>#,##0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181438395.69608742</c:v>
                </c:pt>
                <c:pt idx="13">
                  <c:v>390727544.67666155</c:v>
                </c:pt>
                <c:pt idx="14">
                  <c:v>619121580.79169405</c:v>
                </c:pt>
                <c:pt idx="15">
                  <c:v>891744997.33507133</c:v>
                </c:pt>
                <c:pt idx="16">
                  <c:v>1199496782.6711895</c:v>
                </c:pt>
                <c:pt idx="17">
                  <c:v>1548180528.975935</c:v>
                </c:pt>
                <c:pt idx="18">
                  <c:v>1943320211.6046782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4-4A71-ABD8-A59C07F9C5EF}"/>
            </c:ext>
          </c:extLst>
        </c:ser>
        <c:ser>
          <c:idx val="1"/>
          <c:order val="1"/>
          <c:tx>
            <c:strRef>
              <c:f>' gap graph with TABOR'!$A$4</c:f>
              <c:strCache>
                <c:ptCount val="1"/>
                <c:pt idx="0">
                  <c:v>CCF transfer and SB 17-267 COP Lease Payments</c:v>
                </c:pt>
              </c:strCache>
            </c:strRef>
          </c:tx>
          <c:invertIfNegative val="0"/>
          <c:cat>
            <c:strRef>
              <c:f>' gap graph with TABOR'!$C$1:$U$1</c:f>
              <c:strCache>
                <c:ptCount val="19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  <c:pt idx="6">
                  <c:v>FY 22-23</c:v>
                </c:pt>
                <c:pt idx="7">
                  <c:v>FY 23-24</c:v>
                </c:pt>
                <c:pt idx="8">
                  <c:v>FY 24-25</c:v>
                </c:pt>
                <c:pt idx="9">
                  <c:v>FY 25-26</c:v>
                </c:pt>
                <c:pt idx="10">
                  <c:v>FY 26-27</c:v>
                </c:pt>
                <c:pt idx="11">
                  <c:v>FY 27-28</c:v>
                </c:pt>
                <c:pt idx="12">
                  <c:v>FY 28-29</c:v>
                </c:pt>
                <c:pt idx="13">
                  <c:v>FY 29-30</c:v>
                </c:pt>
                <c:pt idx="14">
                  <c:v>FY 30-31</c:v>
                </c:pt>
                <c:pt idx="15">
                  <c:v>FY 31-32</c:v>
                </c:pt>
                <c:pt idx="16">
                  <c:v>FY 32-33</c:v>
                </c:pt>
                <c:pt idx="17">
                  <c:v>FY 33-34</c:v>
                </c:pt>
                <c:pt idx="18">
                  <c:v>FY 34-35</c:v>
                </c:pt>
              </c:strCache>
            </c:strRef>
          </c:cat>
          <c:val>
            <c:numRef>
              <c:f>' gap graph with TABOR'!$C$4:$U$4</c:f>
              <c:numCache>
                <c:formatCode>#,##0</c:formatCode>
                <c:ptCount val="19"/>
                <c:pt idx="0">
                  <c:v>242500000</c:v>
                </c:pt>
                <c:pt idx="1">
                  <c:v>0</c:v>
                </c:pt>
                <c:pt idx="2">
                  <c:v>60000000</c:v>
                </c:pt>
                <c:pt idx="3">
                  <c:v>160000000</c:v>
                </c:pt>
                <c:pt idx="4">
                  <c:v>100000000</c:v>
                </c:pt>
                <c:pt idx="5">
                  <c:v>100000000</c:v>
                </c:pt>
                <c:pt idx="6">
                  <c:v>100000000</c:v>
                </c:pt>
                <c:pt idx="7">
                  <c:v>100000000</c:v>
                </c:pt>
                <c:pt idx="8">
                  <c:v>100000000</c:v>
                </c:pt>
                <c:pt idx="9">
                  <c:v>100000000</c:v>
                </c:pt>
                <c:pt idx="10">
                  <c:v>100000000</c:v>
                </c:pt>
                <c:pt idx="11">
                  <c:v>100000000</c:v>
                </c:pt>
                <c:pt idx="12">
                  <c:v>100000000</c:v>
                </c:pt>
                <c:pt idx="13">
                  <c:v>100000000</c:v>
                </c:pt>
                <c:pt idx="14">
                  <c:v>100000000</c:v>
                </c:pt>
                <c:pt idx="15">
                  <c:v>100000000</c:v>
                </c:pt>
                <c:pt idx="16">
                  <c:v>100000000</c:v>
                </c:pt>
                <c:pt idx="17">
                  <c:v>100000000</c:v>
                </c:pt>
                <c:pt idx="18">
                  <c:v>100000000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4-4A71-ABD8-A59C07F9C5EF}"/>
            </c:ext>
          </c:extLst>
        </c:ser>
        <c:ser>
          <c:idx val="2"/>
          <c:order val="2"/>
          <c:tx>
            <c:strRef>
              <c:f>' gap graph with TABOR'!$A$5</c:f>
              <c:strCache>
                <c:ptCount val="1"/>
                <c:pt idx="0">
                  <c:v>Reserve/2017 GF adj</c:v>
                </c:pt>
              </c:strCache>
            </c:strRef>
          </c:tx>
          <c:invertIfNegative val="0"/>
          <c:cat>
            <c:strRef>
              <c:f>' gap graph with TABOR'!$C$1:$U$1</c:f>
              <c:strCache>
                <c:ptCount val="19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  <c:pt idx="6">
                  <c:v>FY 22-23</c:v>
                </c:pt>
                <c:pt idx="7">
                  <c:v>FY 23-24</c:v>
                </c:pt>
                <c:pt idx="8">
                  <c:v>FY 24-25</c:v>
                </c:pt>
                <c:pt idx="9">
                  <c:v>FY 25-26</c:v>
                </c:pt>
                <c:pt idx="10">
                  <c:v>FY 26-27</c:v>
                </c:pt>
                <c:pt idx="11">
                  <c:v>FY 27-28</c:v>
                </c:pt>
                <c:pt idx="12">
                  <c:v>FY 28-29</c:v>
                </c:pt>
                <c:pt idx="13">
                  <c:v>FY 29-30</c:v>
                </c:pt>
                <c:pt idx="14">
                  <c:v>FY 30-31</c:v>
                </c:pt>
                <c:pt idx="15">
                  <c:v>FY 31-32</c:v>
                </c:pt>
                <c:pt idx="16">
                  <c:v>FY 32-33</c:v>
                </c:pt>
                <c:pt idx="17">
                  <c:v>FY 33-34</c:v>
                </c:pt>
                <c:pt idx="18">
                  <c:v>FY 34-35</c:v>
                </c:pt>
              </c:strCache>
            </c:strRef>
          </c:cat>
          <c:val>
            <c:numRef>
              <c:f>' gap graph with TABOR'!$C$5:$U$5</c:f>
              <c:numCache>
                <c:formatCode>#,##0</c:formatCode>
                <c:ptCount val="19"/>
                <c:pt idx="0">
                  <c:v>38400000.000000007</c:v>
                </c:pt>
                <c:pt idx="1">
                  <c:v>28731257.590515494</c:v>
                </c:pt>
                <c:pt idx="2">
                  <c:v>33104600.66552043</c:v>
                </c:pt>
                <c:pt idx="3">
                  <c:v>35715582.622141361</c:v>
                </c:pt>
                <c:pt idx="4">
                  <c:v>38263549.833346128</c:v>
                </c:pt>
                <c:pt idx="5">
                  <c:v>37378298.25484252</c:v>
                </c:pt>
                <c:pt idx="6">
                  <c:v>35869901.965265036</c:v>
                </c:pt>
                <c:pt idx="7">
                  <c:v>40721016.574111104</c:v>
                </c:pt>
                <c:pt idx="8">
                  <c:v>39392955.171710253</c:v>
                </c:pt>
                <c:pt idx="9">
                  <c:v>43920562.301311016</c:v>
                </c:pt>
                <c:pt idx="10">
                  <c:v>42503687.726020217</c:v>
                </c:pt>
                <c:pt idx="11">
                  <c:v>49700538.32205689</c:v>
                </c:pt>
                <c:pt idx="12">
                  <c:v>49213341.637390614</c:v>
                </c:pt>
                <c:pt idx="13">
                  <c:v>55580774.798716068</c:v>
                </c:pt>
                <c:pt idx="14">
                  <c:v>52282633.690698862</c:v>
                </c:pt>
                <c:pt idx="15">
                  <c:v>58685735.921175718</c:v>
                </c:pt>
                <c:pt idx="16">
                  <c:v>57141684.878706932</c:v>
                </c:pt>
                <c:pt idx="17">
                  <c:v>62385433.834767342</c:v>
                </c:pt>
                <c:pt idx="18">
                  <c:v>60854568.492605209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64-4A71-ABD8-A59C07F9C5EF}"/>
            </c:ext>
          </c:extLst>
        </c:ser>
        <c:ser>
          <c:idx val="3"/>
          <c:order val="3"/>
          <c:tx>
            <c:strRef>
              <c:f>' gap graph with TABOR'!$A$6</c:f>
              <c:strCache>
                <c:ptCount val="1"/>
                <c:pt idx="0">
                  <c:v>SUBTOTAL Big Three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 gap graph with TABOR'!$C$1:$U$1</c:f>
              <c:strCache>
                <c:ptCount val="19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  <c:pt idx="6">
                  <c:v>FY 22-23</c:v>
                </c:pt>
                <c:pt idx="7">
                  <c:v>FY 23-24</c:v>
                </c:pt>
                <c:pt idx="8">
                  <c:v>FY 24-25</c:v>
                </c:pt>
                <c:pt idx="9">
                  <c:v>FY 25-26</c:v>
                </c:pt>
                <c:pt idx="10">
                  <c:v>FY 26-27</c:v>
                </c:pt>
                <c:pt idx="11">
                  <c:v>FY 27-28</c:v>
                </c:pt>
                <c:pt idx="12">
                  <c:v>FY 28-29</c:v>
                </c:pt>
                <c:pt idx="13">
                  <c:v>FY 29-30</c:v>
                </c:pt>
                <c:pt idx="14">
                  <c:v>FY 30-31</c:v>
                </c:pt>
                <c:pt idx="15">
                  <c:v>FY 31-32</c:v>
                </c:pt>
                <c:pt idx="16">
                  <c:v>FY 32-33</c:v>
                </c:pt>
                <c:pt idx="17">
                  <c:v>FY 33-34</c:v>
                </c:pt>
                <c:pt idx="18">
                  <c:v>FY 34-35</c:v>
                </c:pt>
              </c:strCache>
            </c:strRef>
          </c:cat>
          <c:val>
            <c:numRef>
              <c:f>' gap graph with TABOR'!$C$6:$U$6</c:f>
              <c:numCache>
                <c:formatCode>#,##0</c:formatCode>
                <c:ptCount val="19"/>
                <c:pt idx="0">
                  <c:v>7971031106.9631081</c:v>
                </c:pt>
                <c:pt idx="1">
                  <c:v>8290854069.4169121</c:v>
                </c:pt>
                <c:pt idx="2">
                  <c:v>8673100877.7651596</c:v>
                </c:pt>
                <c:pt idx="3">
                  <c:v>9089500653.3425026</c:v>
                </c:pt>
                <c:pt idx="4">
                  <c:v>9549931225.7804852</c:v>
                </c:pt>
                <c:pt idx="5">
                  <c:v>10010881123.732433</c:v>
                </c:pt>
                <c:pt idx="6">
                  <c:v>10439411881.3459</c:v>
                </c:pt>
                <c:pt idx="7">
                  <c:v>10938608355.97961</c:v>
                </c:pt>
                <c:pt idx="8">
                  <c:v>11413503190.145523</c:v>
                </c:pt>
                <c:pt idx="9">
                  <c:v>11953523083.357965</c:v>
                </c:pt>
                <c:pt idx="10">
                  <c:v>12467023483.510872</c:v>
                </c:pt>
                <c:pt idx="11">
                  <c:v>13086944967.868515</c:v>
                </c:pt>
                <c:pt idx="12">
                  <c:v>13695037688.716829</c:v>
                </c:pt>
                <c:pt idx="13">
                  <c:v>14398120720.207907</c:v>
                </c:pt>
                <c:pt idx="14">
                  <c:v>15048424182.867905</c:v>
                </c:pt>
                <c:pt idx="15">
                  <c:v>15793642862.143606</c:v>
                </c:pt>
                <c:pt idx="16">
                  <c:v>16510825378.552284</c:v>
                </c:pt>
                <c:pt idx="17">
                  <c:v>17304596186.204979</c:v>
                </c:pt>
                <c:pt idx="18">
                  <c:v>18070490082.482857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64-4A71-ABD8-A59C07F9C5EF}"/>
            </c:ext>
          </c:extLst>
        </c:ser>
        <c:ser>
          <c:idx val="4"/>
          <c:order val="4"/>
          <c:tx>
            <c:strRef>
              <c:f>' gap graph with TABOR'!$A$7</c:f>
              <c:strCache>
                <c:ptCount val="1"/>
                <c:pt idx="0">
                  <c:v>SUBTOTAL all other depts</c:v>
                </c:pt>
              </c:strCache>
            </c:strRef>
          </c:tx>
          <c:invertIfNegative val="0"/>
          <c:cat>
            <c:strRef>
              <c:f>' gap graph with TABOR'!$C$1:$U$1</c:f>
              <c:strCache>
                <c:ptCount val="19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  <c:pt idx="6">
                  <c:v>FY 22-23</c:v>
                </c:pt>
                <c:pt idx="7">
                  <c:v>FY 23-24</c:v>
                </c:pt>
                <c:pt idx="8">
                  <c:v>FY 24-25</c:v>
                </c:pt>
                <c:pt idx="9">
                  <c:v>FY 25-26</c:v>
                </c:pt>
                <c:pt idx="10">
                  <c:v>FY 26-27</c:v>
                </c:pt>
                <c:pt idx="11">
                  <c:v>FY 27-28</c:v>
                </c:pt>
                <c:pt idx="12">
                  <c:v>FY 28-29</c:v>
                </c:pt>
                <c:pt idx="13">
                  <c:v>FY 29-30</c:v>
                </c:pt>
                <c:pt idx="14">
                  <c:v>FY 30-31</c:v>
                </c:pt>
                <c:pt idx="15">
                  <c:v>FY 31-32</c:v>
                </c:pt>
                <c:pt idx="16">
                  <c:v>FY 32-33</c:v>
                </c:pt>
                <c:pt idx="17">
                  <c:v>FY 33-34</c:v>
                </c:pt>
                <c:pt idx="18">
                  <c:v>FY 34-35</c:v>
                </c:pt>
              </c:strCache>
            </c:strRef>
          </c:cat>
          <c:val>
            <c:numRef>
              <c:f>' gap graph with TABOR'!$C$7:$U$7</c:f>
              <c:numCache>
                <c:formatCode>#,##0</c:formatCode>
                <c:ptCount val="19"/>
                <c:pt idx="0">
                  <c:v>2669201024</c:v>
                </c:pt>
                <c:pt idx="1">
                  <c:v>2791397409.0925884</c:v>
                </c:pt>
                <c:pt idx="2">
                  <c:v>2918452149.4446554</c:v>
                </c:pt>
                <c:pt idx="3">
                  <c:v>3051522875.7464104</c:v>
                </c:pt>
                <c:pt idx="4">
                  <c:v>3179762300.7445221</c:v>
                </c:pt>
                <c:pt idx="5">
                  <c:v>3293863145.1747661</c:v>
                </c:pt>
                <c:pt idx="6">
                  <c:v>3417177033.1807637</c:v>
                </c:pt>
                <c:pt idx="7">
                  <c:v>3544457736.6103005</c:v>
                </c:pt>
                <c:pt idx="8">
                  <c:v>3675608366.6245437</c:v>
                </c:pt>
                <c:pt idx="9">
                  <c:v>3811289431.8938098</c:v>
                </c:pt>
                <c:pt idx="10">
                  <c:v>3951691919.8335223</c:v>
                </c:pt>
                <c:pt idx="11">
                  <c:v>4096394101.9690647</c:v>
                </c:pt>
                <c:pt idx="12">
                  <c:v>4245429714.0036798</c:v>
                </c:pt>
                <c:pt idx="13">
                  <c:v>4397435525.5697746</c:v>
                </c:pt>
                <c:pt idx="14">
                  <c:v>4551480273.5359097</c:v>
                </c:pt>
                <c:pt idx="15">
                  <c:v>4709119069.9706039</c:v>
                </c:pt>
                <c:pt idx="16">
                  <c:v>4871039397.8497276</c:v>
                </c:pt>
                <c:pt idx="17">
                  <c:v>5037044495.3472967</c:v>
                </c:pt>
                <c:pt idx="18">
                  <c:v>5207374729.724884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64-4A71-ABD8-A59C07F9C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604888"/>
        <c:axId val="206605280"/>
      </c:barChart>
      <c:lineChart>
        <c:grouping val="standard"/>
        <c:varyColors val="0"/>
        <c:ser>
          <c:idx val="5"/>
          <c:order val="5"/>
          <c:tx>
            <c:strRef>
              <c:f>' gap graph with TABOR'!$A$8</c:f>
              <c:strCache>
                <c:ptCount val="1"/>
                <c:pt idx="0">
                  <c:v>Revenue less rebates and exps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 gap graph with TABOR'!$C$8:$U$8</c:f>
              <c:numCache>
                <c:formatCode>#,##0</c:formatCode>
                <c:ptCount val="19"/>
                <c:pt idx="0">
                  <c:v>10695957190.000002</c:v>
                </c:pt>
                <c:pt idx="1">
                  <c:v>11221012089.999998</c:v>
                </c:pt>
                <c:pt idx="2">
                  <c:v>11786641470</c:v>
                </c:pt>
                <c:pt idx="3">
                  <c:v>12354822170</c:v>
                </c:pt>
                <c:pt idx="4">
                  <c:v>13013867889.260643</c:v>
                </c:pt>
                <c:pt idx="5">
                  <c:v>13597072513.737225</c:v>
                </c:pt>
                <c:pt idx="6">
                  <c:v>14302961815.270227</c:v>
                </c:pt>
                <c:pt idx="7">
                  <c:v>15093612572.025671</c:v>
                </c:pt>
                <c:pt idx="8">
                  <c:v>15835987747.801506</c:v>
                </c:pt>
                <c:pt idx="9">
                  <c:v>16552204602.69565</c:v>
                </c:pt>
                <c:pt idx="10">
                  <c:v>17329132697.944515</c:v>
                </c:pt>
                <c:pt idx="11">
                  <c:v>18210843016.346325</c:v>
                </c:pt>
                <c:pt idx="12">
                  <c:v>19124660583.418579</c:v>
                </c:pt>
                <c:pt idx="13">
                  <c:v>20076814131.970142</c:v>
                </c:pt>
                <c:pt idx="14">
                  <c:v>21091487633.204884</c:v>
                </c:pt>
                <c:pt idx="15">
                  <c:v>22152657481.106392</c:v>
                </c:pt>
                <c:pt idx="16">
                  <c:v>23268461593.423592</c:v>
                </c:pt>
                <c:pt idx="17">
                  <c:v>24451718026.514797</c:v>
                </c:pt>
                <c:pt idx="18">
                  <c:v>25703227437.304192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64-4A71-ABD8-A59C07F9C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604888"/>
        <c:axId val="206605280"/>
      </c:lineChart>
      <c:catAx>
        <c:axId val="206604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n-US"/>
          </a:p>
        </c:txPr>
        <c:crossAx val="206605280"/>
        <c:crosses val="autoZero"/>
        <c:auto val="1"/>
        <c:lblAlgn val="ctr"/>
        <c:lblOffset val="100"/>
        <c:noMultiLvlLbl val="0"/>
      </c:catAx>
      <c:valAx>
        <c:axId val="206605280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66048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Big Three Share of General</a:t>
            </a:r>
            <a:r>
              <a:rPr lang="en-US" b="1" baseline="0" dirty="0"/>
              <a:t> Fund Spending: Projection to 2035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FY 16-17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Sheet4!$C$41:$C$44</c:f>
              <c:numCache>
                <c:formatCode>0.00%</c:formatCode>
                <c:ptCount val="4"/>
                <c:pt idx="0">
                  <c:v>0.74914071505708824</c:v>
                </c:pt>
                <c:pt idx="1">
                  <c:v>0.42661331105794181</c:v>
                </c:pt>
                <c:pt idx="2">
                  <c:v>0.25117594148821709</c:v>
                </c:pt>
                <c:pt idx="3" formatCode="0.0%">
                  <c:v>7.1351462510929331E-2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A-4B8E-ABA2-5F4E2A9299D8}"/>
            </c:ext>
          </c:extLst>
        </c:ser>
        <c:ser>
          <c:idx val="1"/>
          <c:order val="1"/>
          <c:tx>
            <c:strRef>
              <c:f>Sheet4!$D$1</c:f>
              <c:strCache>
                <c:ptCount val="1"/>
                <c:pt idx="0">
                  <c:v>FY 17-18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Sheet4!$D$41:$D$44</c:f>
              <c:numCache>
                <c:formatCode>0.00%</c:formatCode>
                <c:ptCount val="4"/>
                <c:pt idx="0">
                  <c:v>0.74812000842016491</c:v>
                </c:pt>
                <c:pt idx="1">
                  <c:v>0.42247130216085776</c:v>
                </c:pt>
                <c:pt idx="2">
                  <c:v>0.25394876004729194</c:v>
                </c:pt>
                <c:pt idx="3" formatCode="0.0%">
                  <c:v>7.1699946212015087E-2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A-4B8E-ABA2-5F4E2A9299D8}"/>
            </c:ext>
          </c:extLst>
        </c:ser>
        <c:ser>
          <c:idx val="2"/>
          <c:order val="2"/>
          <c:tx>
            <c:strRef>
              <c:f>Sheet4!$E$1</c:f>
              <c:strCache>
                <c:ptCount val="1"/>
                <c:pt idx="0">
                  <c:v>FY 18-19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Sheet4!$E$41:$E$44</c:f>
              <c:numCache>
                <c:formatCode>0.00%</c:formatCode>
                <c:ptCount val="4"/>
                <c:pt idx="0">
                  <c:v>0.74822595880000453</c:v>
                </c:pt>
                <c:pt idx="1">
                  <c:v>0.42291366443065009</c:v>
                </c:pt>
                <c:pt idx="2">
                  <c:v>0.25354067127026525</c:v>
                </c:pt>
                <c:pt idx="3" formatCode="0.0%">
                  <c:v>7.1771623099089216E-2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A-4B8E-ABA2-5F4E2A9299D8}"/>
            </c:ext>
          </c:extLst>
        </c:ser>
        <c:ser>
          <c:idx val="3"/>
          <c:order val="3"/>
          <c:tx>
            <c:strRef>
              <c:f>Sheet4!$F$1</c:f>
              <c:strCache>
                <c:ptCount val="1"/>
                <c:pt idx="0">
                  <c:v>FY 19-20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Sheet4!$F$41:$F$44</c:f>
              <c:numCache>
                <c:formatCode>0.00%</c:formatCode>
                <c:ptCount val="4"/>
                <c:pt idx="0">
                  <c:v>0.74866016292323234</c:v>
                </c:pt>
                <c:pt idx="1">
                  <c:v>0.4192138816206723</c:v>
                </c:pt>
                <c:pt idx="2">
                  <c:v>0.25576953942388575</c:v>
                </c:pt>
                <c:pt idx="3" formatCode="0.0%">
                  <c:v>7.3676741878674332E-2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4A-4B8E-ABA2-5F4E2A9299D8}"/>
            </c:ext>
          </c:extLst>
        </c:ser>
        <c:ser>
          <c:idx val="4"/>
          <c:order val="4"/>
          <c:tx>
            <c:strRef>
              <c:f>Sheet4!$G$1</c:f>
              <c:strCache>
                <c:ptCount val="1"/>
                <c:pt idx="0">
                  <c:v>FY 20-21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Sheet4!$G$41:$G$44</c:f>
              <c:numCache>
                <c:formatCode>0.00%</c:formatCode>
                <c:ptCount val="4"/>
                <c:pt idx="0">
                  <c:v>0.75020904516524178</c:v>
                </c:pt>
                <c:pt idx="1">
                  <c:v>0.41826531773255038</c:v>
                </c:pt>
                <c:pt idx="2">
                  <c:v>0.25795094306154664</c:v>
                </c:pt>
                <c:pt idx="3" formatCode="0.0%">
                  <c:v>7.399278437114476E-2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4A-4B8E-ABA2-5F4E2A9299D8}"/>
            </c:ext>
          </c:extLst>
        </c:ser>
        <c:ser>
          <c:idx val="5"/>
          <c:order val="5"/>
          <c:tx>
            <c:strRef>
              <c:f>Sheet4!$H$1</c:f>
              <c:strCache>
                <c:ptCount val="1"/>
                <c:pt idx="0">
                  <c:v>FY 21-22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Sheet4!$H$41:$H$44</c:f>
              <c:numCache>
                <c:formatCode>0.00%</c:formatCode>
                <c:ptCount val="4"/>
                <c:pt idx="0">
                  <c:v>0.75242942828503445</c:v>
                </c:pt>
                <c:pt idx="1">
                  <c:v>0.41712113277762997</c:v>
                </c:pt>
                <c:pt idx="2">
                  <c:v>0.26081064815938076</c:v>
                </c:pt>
                <c:pt idx="3" formatCode="0.0%">
                  <c:v>7.4497647348023791E-2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4A-4B8E-ABA2-5F4E2A9299D8}"/>
            </c:ext>
          </c:extLst>
        </c:ser>
        <c:ser>
          <c:idx val="6"/>
          <c:order val="6"/>
          <c:tx>
            <c:strRef>
              <c:f>Sheet4!$I$1</c:f>
              <c:strCache>
                <c:ptCount val="1"/>
                <c:pt idx="0">
                  <c:v>FY 22-23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Sheet4!$I$41:$I$44</c:f>
              <c:numCache>
                <c:formatCode>0.00%</c:formatCode>
                <c:ptCount val="4"/>
                <c:pt idx="0">
                  <c:v>0.75338973723913116</c:v>
                </c:pt>
                <c:pt idx="1">
                  <c:v>0.41332384009044015</c:v>
                </c:pt>
                <c:pt idx="2">
                  <c:v>0.26474730365548005</c:v>
                </c:pt>
                <c:pt idx="3" formatCode="0.0%">
                  <c:v>7.5318593493210934E-2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4A-4B8E-ABA2-5F4E2A9299D8}"/>
            </c:ext>
          </c:extLst>
        </c:ser>
        <c:ser>
          <c:idx val="7"/>
          <c:order val="7"/>
          <c:tx>
            <c:strRef>
              <c:f>Sheet4!$J$1</c:f>
              <c:strCache>
                <c:ptCount val="1"/>
                <c:pt idx="0">
                  <c:v>FY 23-24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Sheet4!$J$41:$J$44</c:f>
              <c:numCache>
                <c:formatCode>0.00%</c:formatCode>
                <c:ptCount val="4"/>
                <c:pt idx="0">
                  <c:v>0.75526882816451557</c:v>
                </c:pt>
                <c:pt idx="1">
                  <c:v>0.41193395444266628</c:v>
                </c:pt>
                <c:pt idx="2">
                  <c:v>0.26740690730219507</c:v>
                </c:pt>
                <c:pt idx="3" formatCode="0.0%">
                  <c:v>7.59279664196542E-2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4A-4B8E-ABA2-5F4E2A9299D8}"/>
            </c:ext>
          </c:extLst>
        </c:ser>
        <c:ser>
          <c:idx val="8"/>
          <c:order val="8"/>
          <c:tx>
            <c:strRef>
              <c:f>Sheet4!$K$1</c:f>
              <c:strCache>
                <c:ptCount val="1"/>
                <c:pt idx="0">
                  <c:v>FY 24-25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Sheet4!$K$41:$K$44</c:f>
              <c:numCache>
                <c:formatCode>0.00%</c:formatCode>
                <c:ptCount val="4"/>
                <c:pt idx="0">
                  <c:v>0.75640657484731766</c:v>
                </c:pt>
                <c:pt idx="1">
                  <c:v>0.40845198340609978</c:v>
                </c:pt>
                <c:pt idx="2">
                  <c:v>0.27041152315503891</c:v>
                </c:pt>
                <c:pt idx="3" formatCode="0.0%">
                  <c:v>7.7543068286178934E-2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4A-4B8E-ABA2-5F4E2A9299D8}"/>
            </c:ext>
          </c:extLst>
        </c:ser>
        <c:ser>
          <c:idx val="9"/>
          <c:order val="9"/>
          <c:tx>
            <c:strRef>
              <c:f>Sheet4!$L$1</c:f>
              <c:strCache>
                <c:ptCount val="1"/>
                <c:pt idx="0">
                  <c:v>FY 25-26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Sheet4!$L$41:$L$44</c:f>
              <c:numCache>
                <c:formatCode>0.00%</c:formatCode>
                <c:ptCount val="4"/>
                <c:pt idx="0">
                  <c:v>0.75824073846697815</c:v>
                </c:pt>
                <c:pt idx="1">
                  <c:v>0.40780784718518259</c:v>
                </c:pt>
                <c:pt idx="2">
                  <c:v>0.27206782723917594</c:v>
                </c:pt>
                <c:pt idx="3" formatCode="0.0%">
                  <c:v>7.8365064042619614E-2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4A-4B8E-ABA2-5F4E2A9299D8}"/>
            </c:ext>
          </c:extLst>
        </c:ser>
        <c:ser>
          <c:idx val="10"/>
          <c:order val="10"/>
          <c:tx>
            <c:strRef>
              <c:f>Sheet4!$M$1</c:f>
              <c:strCache>
                <c:ptCount val="1"/>
                <c:pt idx="0">
                  <c:v>FY 26-27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Sheet4!$M$41:$M$44</c:f>
              <c:numCache>
                <c:formatCode>0.00%</c:formatCode>
                <c:ptCount val="4"/>
                <c:pt idx="0">
                  <c:v>0.75931783804300634</c:v>
                </c:pt>
                <c:pt idx="1">
                  <c:v>0.40574392734452425</c:v>
                </c:pt>
                <c:pt idx="2">
                  <c:v>0.274139517242241</c:v>
                </c:pt>
                <c:pt idx="3" formatCode="0.0%">
                  <c:v>7.9434393456241051E-2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4A-4B8E-ABA2-5F4E2A9299D8}"/>
            </c:ext>
          </c:extLst>
        </c:ser>
        <c:ser>
          <c:idx val="11"/>
          <c:order val="11"/>
          <c:tx>
            <c:strRef>
              <c:f>Sheet4!$N$1</c:f>
              <c:strCache>
                <c:ptCount val="1"/>
                <c:pt idx="0">
                  <c:v>FY 27-28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Sheet4!$N$41:$N$44</c:f>
              <c:numCache>
                <c:formatCode>0.00%</c:formatCode>
                <c:ptCount val="4"/>
                <c:pt idx="0">
                  <c:v>0.76160663039236742</c:v>
                </c:pt>
                <c:pt idx="1">
                  <c:v>0.4069644103090525</c:v>
                </c:pt>
                <c:pt idx="2">
                  <c:v>0.27489516061959052</c:v>
                </c:pt>
                <c:pt idx="3" formatCode="0.0%">
                  <c:v>7.9747059463724387E-2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4A-4B8E-ABA2-5F4E2A9299D8}"/>
            </c:ext>
          </c:extLst>
        </c:ser>
        <c:ser>
          <c:idx val="12"/>
          <c:order val="12"/>
          <c:tx>
            <c:strRef>
              <c:f>Sheet4!$O$1</c:f>
              <c:strCache>
                <c:ptCount val="1"/>
                <c:pt idx="0">
                  <c:v>FY 28-29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Sheet4!$O$41:$O$44</c:f>
              <c:numCache>
                <c:formatCode>0.00%</c:formatCode>
                <c:ptCount val="4"/>
                <c:pt idx="0">
                  <c:v>0.76336013891366628</c:v>
                </c:pt>
                <c:pt idx="1">
                  <c:v>0.40670540710737174</c:v>
                </c:pt>
                <c:pt idx="2">
                  <c:v>0.27654476115048293</c:v>
                </c:pt>
                <c:pt idx="3" formatCode="0.0%">
                  <c:v>8.0109970655811685E-2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4A-4B8E-ABA2-5F4E2A9299D8}"/>
            </c:ext>
          </c:extLst>
        </c:ser>
        <c:ser>
          <c:idx val="13"/>
          <c:order val="13"/>
          <c:tx>
            <c:strRef>
              <c:f>Sheet4!$P$1</c:f>
              <c:strCache>
                <c:ptCount val="1"/>
                <c:pt idx="0">
                  <c:v>FY 29-30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Sheet4!$P$41:$P$44</c:f>
              <c:numCache>
                <c:formatCode>0.00%</c:formatCode>
                <c:ptCount val="4"/>
                <c:pt idx="0">
                  <c:v>0.76603855357791639</c:v>
                </c:pt>
                <c:pt idx="1">
                  <c:v>0.40830357171622245</c:v>
                </c:pt>
                <c:pt idx="2">
                  <c:v>0.27765057285695</c:v>
                </c:pt>
                <c:pt idx="3" formatCode="0.0%">
                  <c:v>8.0084409004744062E-2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4A-4B8E-ABA2-5F4E2A9299D8}"/>
            </c:ext>
          </c:extLst>
        </c:ser>
        <c:ser>
          <c:idx val="14"/>
          <c:order val="14"/>
          <c:tx>
            <c:strRef>
              <c:f>Sheet4!$Q$1</c:f>
              <c:strCache>
                <c:ptCount val="1"/>
                <c:pt idx="0">
                  <c:v>FY 30-31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Sheet4!$Q$41:$Q$44</c:f>
              <c:numCache>
                <c:formatCode>0.00%</c:formatCode>
                <c:ptCount val="4"/>
                <c:pt idx="0">
                  <c:v>0.76778048670289201</c:v>
                </c:pt>
                <c:pt idx="1">
                  <c:v>0.40862717450980807</c:v>
                </c:pt>
                <c:pt idx="2">
                  <c:v>0.27879981262223241</c:v>
                </c:pt>
                <c:pt idx="3" formatCode="0.0%">
                  <c:v>8.0353499570851555E-2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4A-4B8E-ABA2-5F4E2A9299D8}"/>
            </c:ext>
          </c:extLst>
        </c:ser>
        <c:ser>
          <c:idx val="15"/>
          <c:order val="15"/>
          <c:tx>
            <c:strRef>
              <c:f>Sheet4!$R$1</c:f>
              <c:strCache>
                <c:ptCount val="1"/>
                <c:pt idx="0">
                  <c:v>FY 31-32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Sheet4!$R$41:$R$44</c:f>
              <c:numCache>
                <c:formatCode>0.00%</c:formatCode>
                <c:ptCount val="4"/>
                <c:pt idx="0">
                  <c:v>0.7703178193473269</c:v>
                </c:pt>
                <c:pt idx="1">
                  <c:v>0.41132510792527516</c:v>
                </c:pt>
                <c:pt idx="2">
                  <c:v>0.27863306390295606</c:v>
                </c:pt>
                <c:pt idx="3" formatCode="0.0%">
                  <c:v>8.0359647519095662E-2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4A-4B8E-ABA2-5F4E2A9299D8}"/>
            </c:ext>
          </c:extLst>
        </c:ser>
        <c:ser>
          <c:idx val="16"/>
          <c:order val="16"/>
          <c:tx>
            <c:strRef>
              <c:f>Sheet4!$S$1</c:f>
              <c:strCache>
                <c:ptCount val="1"/>
                <c:pt idx="0">
                  <c:v>FY 32-33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Sheet4!$S$41:$S$44</c:f>
              <c:numCache>
                <c:formatCode>0.00%</c:formatCode>
                <c:ptCount val="4"/>
                <c:pt idx="0">
                  <c:v>0.77218827970394677</c:v>
                </c:pt>
                <c:pt idx="1">
                  <c:v>0.41234984874764447</c:v>
                </c:pt>
                <c:pt idx="2">
                  <c:v>0.27919790126404898</c:v>
                </c:pt>
                <c:pt idx="3" formatCode="0.0%">
                  <c:v>8.0640529692253299E-2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34A-4B8E-ABA2-5F4E2A9299D8}"/>
            </c:ext>
          </c:extLst>
        </c:ser>
        <c:ser>
          <c:idx val="17"/>
          <c:order val="17"/>
          <c:tx>
            <c:strRef>
              <c:f>Sheet4!$T$1</c:f>
              <c:strCache>
                <c:ptCount val="1"/>
                <c:pt idx="0">
                  <c:v>FY 33-34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Sheet4!$T$41:$T$44</c:f>
              <c:numCache>
                <c:formatCode>0.00%</c:formatCode>
                <c:ptCount val="4"/>
                <c:pt idx="0">
                  <c:v>0.77454455708320302</c:v>
                </c:pt>
                <c:pt idx="1">
                  <c:v>0.41453556163618455</c:v>
                </c:pt>
                <c:pt idx="2">
                  <c:v>0.27922626023134367</c:v>
                </c:pt>
                <c:pt idx="3" formatCode="0.0%">
                  <c:v>8.0782735215674931E-2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34A-4B8E-ABA2-5F4E2A9299D8}"/>
            </c:ext>
          </c:extLst>
        </c:ser>
        <c:ser>
          <c:idx val="18"/>
          <c:order val="18"/>
          <c:tx>
            <c:strRef>
              <c:f>Sheet4!$U$1</c:f>
              <c:strCache>
                <c:ptCount val="1"/>
                <c:pt idx="0">
                  <c:v>FY 34-35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Sheet4!$A$41:$A$44</c:f>
              <c:strCache>
                <c:ptCount val="4"/>
                <c:pt idx="0">
                  <c:v>Three largerst depts share of total</c:v>
                </c:pt>
                <c:pt idx="1">
                  <c:v>K-12 Share of total</c:v>
                </c:pt>
                <c:pt idx="2">
                  <c:v>HCPF share of total</c:v>
                </c:pt>
                <c:pt idx="3">
                  <c:v>Corrections share of total</c:v>
                </c:pt>
              </c:strCache>
            </c:strRef>
          </c:cat>
          <c:val>
            <c:numRef>
              <c:f>Sheet4!$U$41:$U$44</c:f>
              <c:numCache>
                <c:formatCode>0.00%</c:formatCode>
                <c:ptCount val="4"/>
                <c:pt idx="0">
                  <c:v>0.7762950007771352</c:v>
                </c:pt>
                <c:pt idx="1">
                  <c:v>0.41507173931066582</c:v>
                </c:pt>
                <c:pt idx="2">
                  <c:v>0.28007985599842627</c:v>
                </c:pt>
                <c:pt idx="3" formatCode="0.0%">
                  <c:v>8.1143405468043217E-2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4A-4B8E-ABA2-5F4E2A929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858352"/>
        <c:axId val="636855072"/>
      </c:barChart>
      <c:catAx>
        <c:axId val="63685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855072"/>
        <c:crosses val="autoZero"/>
        <c:auto val="1"/>
        <c:lblAlgn val="ctr"/>
        <c:lblOffset val="100"/>
        <c:noMultiLvlLbl val="0"/>
      </c:catAx>
      <c:valAx>
        <c:axId val="63685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858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All Other GF Expentiures</a:t>
            </a:r>
            <a:r>
              <a:rPr lang="en-US" b="1" baseline="0"/>
              <a:t> as a Share of Total GF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Sheet4!$C$1:$U$1</c:f>
              <c:strCache>
                <c:ptCount val="19"/>
                <c:pt idx="0">
                  <c:v>FY 16-17</c:v>
                </c:pt>
                <c:pt idx="1">
                  <c:v>FY 17-18</c:v>
                </c:pt>
                <c:pt idx="2">
                  <c:v>FY 18-19</c:v>
                </c:pt>
                <c:pt idx="3">
                  <c:v>FY 19-20</c:v>
                </c:pt>
                <c:pt idx="4">
                  <c:v>FY 20-21</c:v>
                </c:pt>
                <c:pt idx="5">
                  <c:v>FY 21-22</c:v>
                </c:pt>
                <c:pt idx="6">
                  <c:v>FY 22-23</c:v>
                </c:pt>
                <c:pt idx="7">
                  <c:v>FY 23-24</c:v>
                </c:pt>
                <c:pt idx="8">
                  <c:v>FY 24-25</c:v>
                </c:pt>
                <c:pt idx="9">
                  <c:v>FY 25-26</c:v>
                </c:pt>
                <c:pt idx="10">
                  <c:v>FY 26-27</c:v>
                </c:pt>
                <c:pt idx="11">
                  <c:v>FY 27-28</c:v>
                </c:pt>
                <c:pt idx="12">
                  <c:v>FY 28-29</c:v>
                </c:pt>
                <c:pt idx="13">
                  <c:v>FY 29-30</c:v>
                </c:pt>
                <c:pt idx="14">
                  <c:v>FY 30-31</c:v>
                </c:pt>
                <c:pt idx="15">
                  <c:v>FY 31-32</c:v>
                </c:pt>
                <c:pt idx="16">
                  <c:v>FY 32-33</c:v>
                </c:pt>
                <c:pt idx="17">
                  <c:v>FY 33-34</c:v>
                </c:pt>
                <c:pt idx="18">
                  <c:v>FY 34-35</c:v>
                </c:pt>
              </c:strCache>
            </c:strRef>
          </c:cat>
          <c:val>
            <c:numRef>
              <c:f>Sheet4!$C$45:$S$45</c:f>
              <c:numCache>
                <c:formatCode>0.00%</c:formatCode>
                <c:ptCount val="17"/>
                <c:pt idx="0">
                  <c:v>0.25085928494291182</c:v>
                </c:pt>
                <c:pt idx="1">
                  <c:v>0.25187999157983515</c:v>
                </c:pt>
                <c:pt idx="2">
                  <c:v>0.25177404119999536</c:v>
                </c:pt>
                <c:pt idx="3">
                  <c:v>0.25133983707676766</c:v>
                </c:pt>
                <c:pt idx="4">
                  <c:v>0.24979095483475822</c:v>
                </c:pt>
                <c:pt idx="5">
                  <c:v>0.24757057171496549</c:v>
                </c:pt>
                <c:pt idx="6">
                  <c:v>0.24661026276086892</c:v>
                </c:pt>
                <c:pt idx="7">
                  <c:v>0.24473117183548451</c:v>
                </c:pt>
                <c:pt idx="8">
                  <c:v>0.24359342515268234</c:v>
                </c:pt>
                <c:pt idx="9">
                  <c:v>0.24175926153302182</c:v>
                </c:pt>
                <c:pt idx="10">
                  <c:v>0.24068216195699368</c:v>
                </c:pt>
                <c:pt idx="11">
                  <c:v>0.23839336960763266</c:v>
                </c:pt>
                <c:pt idx="12">
                  <c:v>0.23663986108633372</c:v>
                </c:pt>
                <c:pt idx="13">
                  <c:v>0.23396144642208366</c:v>
                </c:pt>
                <c:pt idx="14">
                  <c:v>0.23221951329710785</c:v>
                </c:pt>
                <c:pt idx="15">
                  <c:v>0.22968218065267304</c:v>
                </c:pt>
                <c:pt idx="16">
                  <c:v>0.22781172029605323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FE-4643-90B2-90B4CB39E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606680"/>
        <c:axId val="619607008"/>
      </c:barChart>
      <c:catAx>
        <c:axId val="61960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607008"/>
        <c:crosses val="autoZero"/>
        <c:auto val="1"/>
        <c:lblAlgn val="ctr"/>
        <c:lblOffset val="100"/>
        <c:noMultiLvlLbl val="0"/>
      </c:catAx>
      <c:valAx>
        <c:axId val="61960700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606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Tuition</a:t>
            </a:r>
            <a:r>
              <a:rPr lang="en-US" b="1" baseline="0" dirty="0"/>
              <a:t> and Fees at Four Year Public Institutions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 and us debt change'!$I$3</c:f>
              <c:strCache>
                <c:ptCount val="1"/>
                <c:pt idx="0">
                  <c:v>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 and us debt change'!$H$4:$H$14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'co and us debt change'!$I$4:$I$14</c:f>
              <c:numCache>
                <c:formatCode>_("$"* #,##0_);_("$"* \(#,##0\);_("$"* "-"??_);_(@_)</c:formatCode>
                <c:ptCount val="11"/>
                <c:pt idx="0">
                  <c:v>3425</c:v>
                </c:pt>
                <c:pt idx="1">
                  <c:v>3525</c:v>
                </c:pt>
                <c:pt idx="2">
                  <c:v>4304</c:v>
                </c:pt>
                <c:pt idx="3">
                  <c:v>4501</c:v>
                </c:pt>
                <c:pt idx="4">
                  <c:v>5141</c:v>
                </c:pt>
                <c:pt idx="5">
                  <c:v>5562</c:v>
                </c:pt>
                <c:pt idx="6">
                  <c:v>6002</c:v>
                </c:pt>
                <c:pt idx="7">
                  <c:v>6513</c:v>
                </c:pt>
                <c:pt idx="8">
                  <c:v>7171</c:v>
                </c:pt>
                <c:pt idx="9">
                  <c:v>7657</c:v>
                </c:pt>
                <c:pt idx="10">
                  <c:v>8561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5-442D-8C67-59228619F03E}"/>
            </c:ext>
          </c:extLst>
        </c:ser>
        <c:ser>
          <c:idx val="1"/>
          <c:order val="1"/>
          <c:tx>
            <c:strRef>
              <c:f>'co and us debt change'!$J$3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 and us debt change'!$H$4:$H$14</c:f>
              <c:strCache>
                <c:ptCount val="11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</c:strCache>
            </c:strRef>
          </c:cat>
          <c:val>
            <c:numRef>
              <c:f>'co and us debt change'!$J$4:$J$14</c:f>
              <c:numCache>
                <c:formatCode>_("$"* #,##0_);_("$"* \(#,##0\);_("$"* "-"??_);_(@_)</c:formatCode>
                <c:ptCount val="11"/>
                <c:pt idx="0">
                  <c:v>4649</c:v>
                </c:pt>
                <c:pt idx="1">
                  <c:v>5137</c:v>
                </c:pt>
                <c:pt idx="2">
                  <c:v>5488</c:v>
                </c:pt>
                <c:pt idx="3">
                  <c:v>5808</c:v>
                </c:pt>
                <c:pt idx="4">
                  <c:v>6098</c:v>
                </c:pt>
                <c:pt idx="5">
                  <c:v>6472</c:v>
                </c:pt>
                <c:pt idx="6">
                  <c:v>6850</c:v>
                </c:pt>
                <c:pt idx="7">
                  <c:v>7322</c:v>
                </c:pt>
                <c:pt idx="8">
                  <c:v>7918</c:v>
                </c:pt>
                <c:pt idx="9">
                  <c:v>8277</c:v>
                </c:pt>
                <c:pt idx="10">
                  <c:v>8552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15-442D-8C67-59228619F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9222912"/>
        <c:axId val="619223240"/>
      </c:barChart>
      <c:catAx>
        <c:axId val="6192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23240"/>
        <c:crosses val="autoZero"/>
        <c:auto val="1"/>
        <c:lblAlgn val="ctr"/>
        <c:lblOffset val="100"/>
        <c:noMultiLvlLbl val="0"/>
      </c:catAx>
      <c:valAx>
        <c:axId val="61922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22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Student Loan Debt as a Share of HH Debt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630879738758764E-2"/>
          <c:y val="0.12091279543602283"/>
          <c:w val="0.91340129060300579"/>
          <c:h val="0.688329900082783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'HH Debt'!$A$4</c:f>
              <c:strCache>
                <c:ptCount val="1"/>
                <c:pt idx="0">
                  <c:v>Mortgage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Debt'!$D$4:$BI$4</c:f>
              <c:numCache>
                <c:formatCode>0.000</c:formatCode>
                <c:ptCount val="58"/>
                <c:pt idx="0">
                  <c:v>4.9420000000000002</c:v>
                </c:pt>
                <c:pt idx="1">
                  <c:v>5.08</c:v>
                </c:pt>
                <c:pt idx="2">
                  <c:v>5.1829999999999998</c:v>
                </c:pt>
                <c:pt idx="3">
                  <c:v>5.66</c:v>
                </c:pt>
                <c:pt idx="4">
                  <c:v>5.84</c:v>
                </c:pt>
                <c:pt idx="5">
                  <c:v>5.9669999999999996</c:v>
                </c:pt>
                <c:pt idx="6">
                  <c:v>6.21</c:v>
                </c:pt>
                <c:pt idx="7">
                  <c:v>6.36</c:v>
                </c:pt>
                <c:pt idx="8">
                  <c:v>6.5119999999999996</c:v>
                </c:pt>
                <c:pt idx="9">
                  <c:v>6.6959999999999997</c:v>
                </c:pt>
                <c:pt idx="10">
                  <c:v>6.9059999999999997</c:v>
                </c:pt>
                <c:pt idx="11">
                  <c:v>7.1020000000000003</c:v>
                </c:pt>
                <c:pt idx="12">
                  <c:v>7.4359999999999999</c:v>
                </c:pt>
                <c:pt idx="13">
                  <c:v>7.76</c:v>
                </c:pt>
                <c:pt idx="14">
                  <c:v>8.0449999999999999</c:v>
                </c:pt>
                <c:pt idx="15">
                  <c:v>8.234</c:v>
                </c:pt>
                <c:pt idx="16">
                  <c:v>8.4220000000000006</c:v>
                </c:pt>
                <c:pt idx="17">
                  <c:v>8.7059999999999995</c:v>
                </c:pt>
                <c:pt idx="18">
                  <c:v>8.9250000000000007</c:v>
                </c:pt>
                <c:pt idx="19">
                  <c:v>9.1010000000000009</c:v>
                </c:pt>
                <c:pt idx="20">
                  <c:v>9.234</c:v>
                </c:pt>
                <c:pt idx="21">
                  <c:v>9.2729999999999997</c:v>
                </c:pt>
                <c:pt idx="22">
                  <c:v>9.2940000000000005</c:v>
                </c:pt>
                <c:pt idx="23">
                  <c:v>9.2569999999999997</c:v>
                </c:pt>
                <c:pt idx="24">
                  <c:v>9.1349999999999998</c:v>
                </c:pt>
                <c:pt idx="25">
                  <c:v>9.0630000000000006</c:v>
                </c:pt>
                <c:pt idx="26">
                  <c:v>8.9440000000000008</c:v>
                </c:pt>
                <c:pt idx="27">
                  <c:v>8.843</c:v>
                </c:pt>
                <c:pt idx="28">
                  <c:v>8.8339999999999996</c:v>
                </c:pt>
                <c:pt idx="29">
                  <c:v>8.7029999999999994</c:v>
                </c:pt>
                <c:pt idx="30">
                  <c:v>8.609</c:v>
                </c:pt>
                <c:pt idx="31">
                  <c:v>8.452</c:v>
                </c:pt>
                <c:pt idx="32">
                  <c:v>8.5440000000000005</c:v>
                </c:pt>
                <c:pt idx="33">
                  <c:v>8.516</c:v>
                </c:pt>
                <c:pt idx="34">
                  <c:v>8.4019999999999992</c:v>
                </c:pt>
                <c:pt idx="35">
                  <c:v>8.2680000000000007</c:v>
                </c:pt>
                <c:pt idx="36">
                  <c:v>8.1869999999999994</c:v>
                </c:pt>
                <c:pt idx="37">
                  <c:v>8.1470000000000002</c:v>
                </c:pt>
                <c:pt idx="38">
                  <c:v>8.0280000000000005</c:v>
                </c:pt>
                <c:pt idx="39">
                  <c:v>8.0329999999999995</c:v>
                </c:pt>
                <c:pt idx="40">
                  <c:v>7.9320000000000004</c:v>
                </c:pt>
                <c:pt idx="41">
                  <c:v>7.8410000000000002</c:v>
                </c:pt>
                <c:pt idx="42">
                  <c:v>7.8970000000000002</c:v>
                </c:pt>
                <c:pt idx="43">
                  <c:v>8.0489999999999995</c:v>
                </c:pt>
                <c:pt idx="44">
                  <c:v>8.1649999999999991</c:v>
                </c:pt>
                <c:pt idx="45">
                  <c:v>8.0960000000000001</c:v>
                </c:pt>
                <c:pt idx="46">
                  <c:v>8.1310000000000002</c:v>
                </c:pt>
                <c:pt idx="47">
                  <c:v>8.17</c:v>
                </c:pt>
                <c:pt idx="48">
                  <c:v>8.1709999999999994</c:v>
                </c:pt>
                <c:pt idx="49">
                  <c:v>8.1159999999999997</c:v>
                </c:pt>
                <c:pt idx="50">
                  <c:v>8.26</c:v>
                </c:pt>
                <c:pt idx="51">
                  <c:v>8.2490000000000006</c:v>
                </c:pt>
                <c:pt idx="52">
                  <c:v>8.3689999999999998</c:v>
                </c:pt>
                <c:pt idx="53">
                  <c:v>8.3620000000000001</c:v>
                </c:pt>
                <c:pt idx="54">
                  <c:v>8.35</c:v>
                </c:pt>
                <c:pt idx="55">
                  <c:v>8.48</c:v>
                </c:pt>
                <c:pt idx="56">
                  <c:v>8.6270000000000007</c:v>
                </c:pt>
                <c:pt idx="57">
                  <c:v>8.6910000000000007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F7-4955-89D3-F57A7BB0F0E6}"/>
            </c:ext>
          </c:extLst>
        </c:ser>
        <c:ser>
          <c:idx val="1"/>
          <c:order val="1"/>
          <c:tx>
            <c:strRef>
              <c:f>'HH Debt'!$A$5</c:f>
              <c:strCache>
                <c:ptCount val="1"/>
                <c:pt idx="0">
                  <c:v>HE Revolving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Debt'!$D$5:$BI$5</c:f>
              <c:numCache>
                <c:formatCode>0.000</c:formatCode>
                <c:ptCount val="58"/>
                <c:pt idx="0">
                  <c:v>0.24199999999999999</c:v>
                </c:pt>
                <c:pt idx="1">
                  <c:v>0.26</c:v>
                </c:pt>
                <c:pt idx="2">
                  <c:v>0.26900000000000002</c:v>
                </c:pt>
                <c:pt idx="3">
                  <c:v>0.30199999999999999</c:v>
                </c:pt>
                <c:pt idx="4">
                  <c:v>0.32800000000000001</c:v>
                </c:pt>
                <c:pt idx="5">
                  <c:v>0.36699999999999999</c:v>
                </c:pt>
                <c:pt idx="6">
                  <c:v>0.42599999999999999</c:v>
                </c:pt>
                <c:pt idx="7">
                  <c:v>0.46800000000000003</c:v>
                </c:pt>
                <c:pt idx="8">
                  <c:v>0.502</c:v>
                </c:pt>
                <c:pt idx="9">
                  <c:v>0.52800000000000002</c:v>
                </c:pt>
                <c:pt idx="10">
                  <c:v>0.54100000000000004</c:v>
                </c:pt>
                <c:pt idx="11">
                  <c:v>0.56499999999999995</c:v>
                </c:pt>
                <c:pt idx="12">
                  <c:v>0.58199999999999996</c:v>
                </c:pt>
                <c:pt idx="13">
                  <c:v>0.59</c:v>
                </c:pt>
                <c:pt idx="14">
                  <c:v>0.60299999999999998</c:v>
                </c:pt>
                <c:pt idx="15">
                  <c:v>0.60399999999999998</c:v>
                </c:pt>
                <c:pt idx="16">
                  <c:v>0.60499999999999998</c:v>
                </c:pt>
                <c:pt idx="17">
                  <c:v>0.61899999999999999</c:v>
                </c:pt>
                <c:pt idx="18">
                  <c:v>0.63100000000000001</c:v>
                </c:pt>
                <c:pt idx="19">
                  <c:v>0.64700000000000002</c:v>
                </c:pt>
                <c:pt idx="20">
                  <c:v>0.66300000000000003</c:v>
                </c:pt>
                <c:pt idx="21">
                  <c:v>0.67900000000000005</c:v>
                </c:pt>
                <c:pt idx="22">
                  <c:v>0.69199999999999995</c:v>
                </c:pt>
                <c:pt idx="23">
                  <c:v>0.70499999999999996</c:v>
                </c:pt>
                <c:pt idx="24">
                  <c:v>0.71399999999999997</c:v>
                </c:pt>
                <c:pt idx="25">
                  <c:v>0.71299999999999997</c:v>
                </c:pt>
                <c:pt idx="26">
                  <c:v>0.70799999999999996</c:v>
                </c:pt>
                <c:pt idx="27">
                  <c:v>0.70640000000000003</c:v>
                </c:pt>
                <c:pt idx="28">
                  <c:v>0.69510000000000005</c:v>
                </c:pt>
                <c:pt idx="29">
                  <c:v>0.68259999999999998</c:v>
                </c:pt>
                <c:pt idx="30">
                  <c:v>0.6734</c:v>
                </c:pt>
                <c:pt idx="31">
                  <c:v>0.66779999999999995</c:v>
                </c:pt>
                <c:pt idx="32">
                  <c:v>0.64049999999999996</c:v>
                </c:pt>
                <c:pt idx="33">
                  <c:v>0.62450000000000006</c:v>
                </c:pt>
                <c:pt idx="34">
                  <c:v>0.63870000000000005</c:v>
                </c:pt>
                <c:pt idx="35">
                  <c:v>0.62709999999999999</c:v>
                </c:pt>
                <c:pt idx="36">
                  <c:v>0.61180000000000001</c:v>
                </c:pt>
                <c:pt idx="37">
                  <c:v>0.58899999999999997</c:v>
                </c:pt>
                <c:pt idx="38">
                  <c:v>0.57299999999999995</c:v>
                </c:pt>
                <c:pt idx="39">
                  <c:v>0.56299999999999994</c:v>
                </c:pt>
                <c:pt idx="40">
                  <c:v>0.55200000000000005</c:v>
                </c:pt>
                <c:pt idx="41">
                  <c:v>0.54</c:v>
                </c:pt>
                <c:pt idx="42">
                  <c:v>0.53500000000000003</c:v>
                </c:pt>
                <c:pt idx="43">
                  <c:v>0.52900000000000003</c:v>
                </c:pt>
                <c:pt idx="44">
                  <c:v>0.52600000000000002</c:v>
                </c:pt>
                <c:pt idx="45">
                  <c:v>0.52100000000000002</c:v>
                </c:pt>
                <c:pt idx="46">
                  <c:v>0.51200000000000001</c:v>
                </c:pt>
                <c:pt idx="47">
                  <c:v>0.51</c:v>
                </c:pt>
                <c:pt idx="48">
                  <c:v>0.51</c:v>
                </c:pt>
                <c:pt idx="49">
                  <c:v>0.499</c:v>
                </c:pt>
                <c:pt idx="50">
                  <c:v>0.49199999999999999</c:v>
                </c:pt>
                <c:pt idx="51">
                  <c:v>0.48699999999999999</c:v>
                </c:pt>
                <c:pt idx="52">
                  <c:v>0.48499999999999999</c:v>
                </c:pt>
                <c:pt idx="53">
                  <c:v>0.47799999999999998</c:v>
                </c:pt>
                <c:pt idx="54">
                  <c:v>0.47199999999999998</c:v>
                </c:pt>
                <c:pt idx="55">
                  <c:v>0.47299999999999998</c:v>
                </c:pt>
                <c:pt idx="56">
                  <c:v>0.45600000000000002</c:v>
                </c:pt>
                <c:pt idx="57">
                  <c:v>0.45200000000000001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F7-4955-89D3-F57A7BB0F0E6}"/>
            </c:ext>
          </c:extLst>
        </c:ser>
        <c:ser>
          <c:idx val="2"/>
          <c:order val="2"/>
          <c:tx>
            <c:strRef>
              <c:f>'HH Debt'!$A$6</c:f>
              <c:strCache>
                <c:ptCount val="1"/>
                <c:pt idx="0">
                  <c:v>Auto Loan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Debt'!$D$6:$BI$6</c:f>
              <c:numCache>
                <c:formatCode>0.000</c:formatCode>
                <c:ptCount val="58"/>
                <c:pt idx="0">
                  <c:v>0.64100000000000001</c:v>
                </c:pt>
                <c:pt idx="1">
                  <c:v>0.622</c:v>
                </c:pt>
                <c:pt idx="2">
                  <c:v>0.68400000000000005</c:v>
                </c:pt>
                <c:pt idx="3">
                  <c:v>0.70399999999999996</c:v>
                </c:pt>
                <c:pt idx="4">
                  <c:v>0.72</c:v>
                </c:pt>
                <c:pt idx="5">
                  <c:v>0.74299999999999999</c:v>
                </c:pt>
                <c:pt idx="6">
                  <c:v>0.751</c:v>
                </c:pt>
                <c:pt idx="7">
                  <c:v>0.72799999999999998</c:v>
                </c:pt>
                <c:pt idx="8">
                  <c:v>0.72499999999999998</c:v>
                </c:pt>
                <c:pt idx="9">
                  <c:v>0.77400000000000002</c:v>
                </c:pt>
                <c:pt idx="10">
                  <c:v>0.83</c:v>
                </c:pt>
                <c:pt idx="11">
                  <c:v>0.79200000000000004</c:v>
                </c:pt>
                <c:pt idx="12">
                  <c:v>0.78800000000000003</c:v>
                </c:pt>
                <c:pt idx="13">
                  <c:v>0.79600000000000004</c:v>
                </c:pt>
                <c:pt idx="14">
                  <c:v>0.82099999999999995</c:v>
                </c:pt>
                <c:pt idx="15">
                  <c:v>0.82099999999999995</c:v>
                </c:pt>
                <c:pt idx="16">
                  <c:v>0.79400000000000004</c:v>
                </c:pt>
                <c:pt idx="17">
                  <c:v>0.80700000000000005</c:v>
                </c:pt>
                <c:pt idx="18">
                  <c:v>0.81799999999999995</c:v>
                </c:pt>
                <c:pt idx="19">
                  <c:v>0.81499999999999995</c:v>
                </c:pt>
                <c:pt idx="20">
                  <c:v>0.80800000000000005</c:v>
                </c:pt>
                <c:pt idx="21">
                  <c:v>0.81</c:v>
                </c:pt>
                <c:pt idx="22">
                  <c:v>0.80900000000000005</c:v>
                </c:pt>
                <c:pt idx="23">
                  <c:v>0.79100000000000004</c:v>
                </c:pt>
                <c:pt idx="24">
                  <c:v>0.76600000000000001</c:v>
                </c:pt>
                <c:pt idx="25">
                  <c:v>0.74299999999999999</c:v>
                </c:pt>
                <c:pt idx="26">
                  <c:v>0.73899999999999999</c:v>
                </c:pt>
                <c:pt idx="27">
                  <c:v>0.72189999999999999</c:v>
                </c:pt>
                <c:pt idx="28">
                  <c:v>0.70469999999999999</c:v>
                </c:pt>
                <c:pt idx="29">
                  <c:v>0.70220000000000005</c:v>
                </c:pt>
                <c:pt idx="30">
                  <c:v>0.71</c:v>
                </c:pt>
                <c:pt idx="31">
                  <c:v>0.71099999999999997</c:v>
                </c:pt>
                <c:pt idx="32">
                  <c:v>0.7056</c:v>
                </c:pt>
                <c:pt idx="33">
                  <c:v>0.71299999999999997</c:v>
                </c:pt>
                <c:pt idx="34">
                  <c:v>0.73040000000000005</c:v>
                </c:pt>
                <c:pt idx="35">
                  <c:v>0.73409999999999997</c:v>
                </c:pt>
                <c:pt idx="36">
                  <c:v>0.73650000000000004</c:v>
                </c:pt>
                <c:pt idx="37">
                  <c:v>0.75</c:v>
                </c:pt>
                <c:pt idx="38">
                  <c:v>0.76800000000000002</c:v>
                </c:pt>
                <c:pt idx="39">
                  <c:v>0.78300000000000003</c:v>
                </c:pt>
                <c:pt idx="40">
                  <c:v>0.79400000000000004</c:v>
                </c:pt>
                <c:pt idx="41">
                  <c:v>0.81399999999999995</c:v>
                </c:pt>
                <c:pt idx="42">
                  <c:v>0.84499999999999997</c:v>
                </c:pt>
                <c:pt idx="43">
                  <c:v>0.86299999999999999</c:v>
                </c:pt>
                <c:pt idx="44">
                  <c:v>0.875</c:v>
                </c:pt>
                <c:pt idx="45">
                  <c:v>0.90500000000000003</c:v>
                </c:pt>
                <c:pt idx="46">
                  <c:v>0.93400000000000005</c:v>
                </c:pt>
                <c:pt idx="47">
                  <c:v>0.95499999999999996</c:v>
                </c:pt>
                <c:pt idx="48">
                  <c:v>0.96799999999999997</c:v>
                </c:pt>
                <c:pt idx="49">
                  <c:v>1.006</c:v>
                </c:pt>
                <c:pt idx="50">
                  <c:v>1.0449999999999999</c:v>
                </c:pt>
                <c:pt idx="51">
                  <c:v>1.0640000000000001</c:v>
                </c:pt>
                <c:pt idx="52">
                  <c:v>1.071</c:v>
                </c:pt>
                <c:pt idx="53">
                  <c:v>1.103</c:v>
                </c:pt>
                <c:pt idx="54">
                  <c:v>1.135</c:v>
                </c:pt>
                <c:pt idx="55">
                  <c:v>1.157</c:v>
                </c:pt>
                <c:pt idx="56">
                  <c:v>1.167</c:v>
                </c:pt>
                <c:pt idx="57">
                  <c:v>1.19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F7-4955-89D3-F57A7BB0F0E6}"/>
            </c:ext>
          </c:extLst>
        </c:ser>
        <c:ser>
          <c:idx val="3"/>
          <c:order val="3"/>
          <c:tx>
            <c:strRef>
              <c:f>'HH Debt'!$A$7</c:f>
              <c:strCache>
                <c:ptCount val="1"/>
                <c:pt idx="0">
                  <c:v>Credit Card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Debt'!$D$7:$BI$7</c:f>
              <c:numCache>
                <c:formatCode>0.000</c:formatCode>
                <c:ptCount val="58"/>
                <c:pt idx="0">
                  <c:v>0.68799999999999994</c:v>
                </c:pt>
                <c:pt idx="1">
                  <c:v>0.69299999999999995</c:v>
                </c:pt>
                <c:pt idx="2">
                  <c:v>0.69299999999999995</c:v>
                </c:pt>
                <c:pt idx="3">
                  <c:v>0.69799999999999995</c:v>
                </c:pt>
                <c:pt idx="4">
                  <c:v>0.69499999999999995</c:v>
                </c:pt>
                <c:pt idx="5">
                  <c:v>0.69699999999999995</c:v>
                </c:pt>
                <c:pt idx="6">
                  <c:v>0.70599999999999996</c:v>
                </c:pt>
                <c:pt idx="7">
                  <c:v>0.71699999999999997</c:v>
                </c:pt>
                <c:pt idx="8">
                  <c:v>0.71</c:v>
                </c:pt>
                <c:pt idx="9">
                  <c:v>0.71699999999999997</c:v>
                </c:pt>
                <c:pt idx="10">
                  <c:v>0.73199999999999998</c:v>
                </c:pt>
                <c:pt idx="11">
                  <c:v>0.73599999999999999</c:v>
                </c:pt>
                <c:pt idx="12">
                  <c:v>0.72299999999999998</c:v>
                </c:pt>
                <c:pt idx="13">
                  <c:v>0.73899999999999999</c:v>
                </c:pt>
                <c:pt idx="14">
                  <c:v>0.754</c:v>
                </c:pt>
                <c:pt idx="15">
                  <c:v>0.76700000000000002</c:v>
                </c:pt>
                <c:pt idx="16">
                  <c:v>0.76400000000000001</c:v>
                </c:pt>
                <c:pt idx="17">
                  <c:v>0.79600000000000004</c:v>
                </c:pt>
                <c:pt idx="18">
                  <c:v>0.81699999999999995</c:v>
                </c:pt>
                <c:pt idx="19">
                  <c:v>0.83899999999999997</c:v>
                </c:pt>
                <c:pt idx="20">
                  <c:v>0.83699999999999997</c:v>
                </c:pt>
                <c:pt idx="21">
                  <c:v>0.85</c:v>
                </c:pt>
                <c:pt idx="22">
                  <c:v>0.85799999999999998</c:v>
                </c:pt>
                <c:pt idx="23">
                  <c:v>0.86599999999999999</c:v>
                </c:pt>
                <c:pt idx="24">
                  <c:v>0.84299999999999997</c:v>
                </c:pt>
                <c:pt idx="25">
                  <c:v>0.82399999999999995</c:v>
                </c:pt>
                <c:pt idx="26">
                  <c:v>0.81200000000000006</c:v>
                </c:pt>
                <c:pt idx="27">
                  <c:v>0.79500000000000004</c:v>
                </c:pt>
                <c:pt idx="28">
                  <c:v>0.76239999999999997</c:v>
                </c:pt>
                <c:pt idx="29">
                  <c:v>0.74439999999999995</c:v>
                </c:pt>
                <c:pt idx="30">
                  <c:v>0.73109999999999997</c:v>
                </c:pt>
                <c:pt idx="31">
                  <c:v>0.72960000000000003</c:v>
                </c:pt>
                <c:pt idx="32">
                  <c:v>0.69640000000000002</c:v>
                </c:pt>
                <c:pt idx="33">
                  <c:v>0.69430000000000003</c:v>
                </c:pt>
                <c:pt idx="34">
                  <c:v>0.69330000000000003</c:v>
                </c:pt>
                <c:pt idx="35">
                  <c:v>0.70399999999999996</c:v>
                </c:pt>
                <c:pt idx="36">
                  <c:v>0.67879999999999996</c:v>
                </c:pt>
                <c:pt idx="37">
                  <c:v>0.67200000000000004</c:v>
                </c:pt>
                <c:pt idx="38">
                  <c:v>0.67400000000000004</c:v>
                </c:pt>
                <c:pt idx="39">
                  <c:v>0.67900000000000005</c:v>
                </c:pt>
                <c:pt idx="40">
                  <c:v>0.66</c:v>
                </c:pt>
                <c:pt idx="41">
                  <c:v>0.66800000000000004</c:v>
                </c:pt>
                <c:pt idx="42">
                  <c:v>0.67200000000000004</c:v>
                </c:pt>
                <c:pt idx="43">
                  <c:v>0.68300000000000005</c:v>
                </c:pt>
                <c:pt idx="44">
                  <c:v>0.65900000000000003</c:v>
                </c:pt>
                <c:pt idx="45">
                  <c:v>0.66900000000000004</c:v>
                </c:pt>
                <c:pt idx="46">
                  <c:v>0.68</c:v>
                </c:pt>
                <c:pt idx="47">
                  <c:v>0.7</c:v>
                </c:pt>
                <c:pt idx="48">
                  <c:v>0.68400000000000005</c:v>
                </c:pt>
                <c:pt idx="49">
                  <c:v>0.70299999999999996</c:v>
                </c:pt>
                <c:pt idx="50">
                  <c:v>0.71399999999999997</c:v>
                </c:pt>
                <c:pt idx="51">
                  <c:v>0.73299999999999998</c:v>
                </c:pt>
                <c:pt idx="52">
                  <c:v>0.71199999999999997</c:v>
                </c:pt>
                <c:pt idx="53">
                  <c:v>0.72899999999999998</c:v>
                </c:pt>
                <c:pt idx="54">
                  <c:v>0.747</c:v>
                </c:pt>
                <c:pt idx="55">
                  <c:v>0.77900000000000003</c:v>
                </c:pt>
                <c:pt idx="56">
                  <c:v>0.76400000000000001</c:v>
                </c:pt>
                <c:pt idx="57">
                  <c:v>0.78400000000000003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F7-4955-89D3-F57A7BB0F0E6}"/>
            </c:ext>
          </c:extLst>
        </c:ser>
        <c:ser>
          <c:idx val="4"/>
          <c:order val="4"/>
          <c:tx>
            <c:strRef>
              <c:f>'HH Debt'!$A$8</c:f>
              <c:strCache>
                <c:ptCount val="1"/>
                <c:pt idx="0">
                  <c:v>Student Loan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Debt'!$D$8:$BI$8</c:f>
              <c:numCache>
                <c:formatCode>0.000</c:formatCode>
                <c:ptCount val="58"/>
                <c:pt idx="0">
                  <c:v>0.2407</c:v>
                </c:pt>
                <c:pt idx="1">
                  <c:v>0.2429</c:v>
                </c:pt>
                <c:pt idx="2">
                  <c:v>0.24879999999999999</c:v>
                </c:pt>
                <c:pt idx="3">
                  <c:v>0.25290000000000001</c:v>
                </c:pt>
                <c:pt idx="4">
                  <c:v>0.25979999999999998</c:v>
                </c:pt>
                <c:pt idx="5">
                  <c:v>0.26290000000000002</c:v>
                </c:pt>
                <c:pt idx="6">
                  <c:v>0.33</c:v>
                </c:pt>
                <c:pt idx="7">
                  <c:v>0.34570000000000001</c:v>
                </c:pt>
                <c:pt idx="8">
                  <c:v>0.36359999999999998</c:v>
                </c:pt>
                <c:pt idx="9">
                  <c:v>0.37440000000000001</c:v>
                </c:pt>
                <c:pt idx="10">
                  <c:v>0.37769999999999998</c:v>
                </c:pt>
                <c:pt idx="11">
                  <c:v>0.39169999999999999</c:v>
                </c:pt>
                <c:pt idx="12">
                  <c:v>0.4345</c:v>
                </c:pt>
                <c:pt idx="13">
                  <c:v>0.43890000000000001</c:v>
                </c:pt>
                <c:pt idx="14">
                  <c:v>0.44669999999999999</c:v>
                </c:pt>
                <c:pt idx="15">
                  <c:v>0.48159999999999997</c:v>
                </c:pt>
                <c:pt idx="16">
                  <c:v>0.50639999999999996</c:v>
                </c:pt>
                <c:pt idx="17">
                  <c:v>0.51400000000000001</c:v>
                </c:pt>
                <c:pt idx="18">
                  <c:v>0.52850039999999998</c:v>
                </c:pt>
                <c:pt idx="19">
                  <c:v>0.54749999999999999</c:v>
                </c:pt>
                <c:pt idx="20">
                  <c:v>0.57920000000000005</c:v>
                </c:pt>
                <c:pt idx="21">
                  <c:v>0.58630000000000004</c:v>
                </c:pt>
                <c:pt idx="22">
                  <c:v>0.6109</c:v>
                </c:pt>
                <c:pt idx="23">
                  <c:v>0.63929999999999998</c:v>
                </c:pt>
                <c:pt idx="24">
                  <c:v>0.66279999999999994</c:v>
                </c:pt>
                <c:pt idx="25">
                  <c:v>0.6754</c:v>
                </c:pt>
                <c:pt idx="26">
                  <c:v>0.69450000000000001</c:v>
                </c:pt>
                <c:pt idx="27">
                  <c:v>0.72130000000000005</c:v>
                </c:pt>
                <c:pt idx="28">
                  <c:v>0.75780000000000003</c:v>
                </c:pt>
                <c:pt idx="29">
                  <c:v>0.76170000000000004</c:v>
                </c:pt>
                <c:pt idx="30">
                  <c:v>0.7782</c:v>
                </c:pt>
                <c:pt idx="31">
                  <c:v>0.81179999999999997</c:v>
                </c:pt>
                <c:pt idx="32">
                  <c:v>0.83919999999999995</c:v>
                </c:pt>
                <c:pt idx="33">
                  <c:v>0.85140000000000005</c:v>
                </c:pt>
                <c:pt idx="34">
                  <c:v>0.87019999999999997</c:v>
                </c:pt>
                <c:pt idx="35">
                  <c:v>0.87360000000000004</c:v>
                </c:pt>
                <c:pt idx="36">
                  <c:v>0.90365613</c:v>
                </c:pt>
                <c:pt idx="37">
                  <c:v>0.91400000000000003</c:v>
                </c:pt>
                <c:pt idx="38">
                  <c:v>0.95599999999999996</c:v>
                </c:pt>
                <c:pt idx="39">
                  <c:v>0.96599999999999997</c:v>
                </c:pt>
                <c:pt idx="40">
                  <c:v>0.98599999999999999</c:v>
                </c:pt>
                <c:pt idx="41">
                  <c:v>0.99399999999999999</c:v>
                </c:pt>
                <c:pt idx="42">
                  <c:v>1.0269999999999999</c:v>
                </c:pt>
                <c:pt idx="43">
                  <c:v>1.08</c:v>
                </c:pt>
                <c:pt idx="44">
                  <c:v>1.111</c:v>
                </c:pt>
                <c:pt idx="45">
                  <c:v>1.1180000000000001</c:v>
                </c:pt>
                <c:pt idx="46">
                  <c:v>1.1259999999999999</c:v>
                </c:pt>
                <c:pt idx="47">
                  <c:v>1.157</c:v>
                </c:pt>
                <c:pt idx="48">
                  <c:v>1.1890000000000001</c:v>
                </c:pt>
                <c:pt idx="49">
                  <c:v>1.19</c:v>
                </c:pt>
                <c:pt idx="50">
                  <c:v>1.2030000000000001</c:v>
                </c:pt>
                <c:pt idx="51">
                  <c:v>1.232</c:v>
                </c:pt>
                <c:pt idx="52">
                  <c:v>1.2609999999999999</c:v>
                </c:pt>
                <c:pt idx="53">
                  <c:v>1.2589999999999999</c:v>
                </c:pt>
                <c:pt idx="54">
                  <c:v>1.2789999999999999</c:v>
                </c:pt>
                <c:pt idx="55">
                  <c:v>1.31</c:v>
                </c:pt>
                <c:pt idx="56">
                  <c:v>1.3440000000000001</c:v>
                </c:pt>
                <c:pt idx="57">
                  <c:v>1.3440000000000001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F7-4955-89D3-F57A7BB0F0E6}"/>
            </c:ext>
          </c:extLst>
        </c:ser>
        <c:ser>
          <c:idx val="5"/>
          <c:order val="5"/>
          <c:tx>
            <c:strRef>
              <c:f>'HH Debt'!$A$9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Debt'!$D$9:$BI$9</c:f>
              <c:numCache>
                <c:formatCode>0.000</c:formatCode>
                <c:ptCount val="58"/>
                <c:pt idx="0">
                  <c:v>0.47760000000000002</c:v>
                </c:pt>
                <c:pt idx="1">
                  <c:v>0.48599999999999999</c:v>
                </c:pt>
                <c:pt idx="2">
                  <c:v>0.4773</c:v>
                </c:pt>
                <c:pt idx="3">
                  <c:v>0.4486</c:v>
                </c:pt>
                <c:pt idx="4">
                  <c:v>0.44650000000000001</c:v>
                </c:pt>
                <c:pt idx="5">
                  <c:v>0.42309999999999998</c:v>
                </c:pt>
                <c:pt idx="6">
                  <c:v>0.41</c:v>
                </c:pt>
                <c:pt idx="7">
                  <c:v>0.4229</c:v>
                </c:pt>
                <c:pt idx="8">
                  <c:v>0.39410000000000001</c:v>
                </c:pt>
                <c:pt idx="9">
                  <c:v>0.40239999999999998</c:v>
                </c:pt>
                <c:pt idx="10">
                  <c:v>0.40539999999999998</c:v>
                </c:pt>
                <c:pt idx="11">
                  <c:v>0.41549999999999998</c:v>
                </c:pt>
                <c:pt idx="12">
                  <c:v>0.41830000000000001</c:v>
                </c:pt>
                <c:pt idx="13">
                  <c:v>0.42320000000000002</c:v>
                </c:pt>
                <c:pt idx="14">
                  <c:v>0.44169999999999998</c:v>
                </c:pt>
                <c:pt idx="15">
                  <c:v>0.40570000000000001</c:v>
                </c:pt>
                <c:pt idx="16">
                  <c:v>0.40389999999999998</c:v>
                </c:pt>
                <c:pt idx="17">
                  <c:v>0.4078</c:v>
                </c:pt>
                <c:pt idx="18">
                  <c:v>0.41299999999999998</c:v>
                </c:pt>
                <c:pt idx="19">
                  <c:v>0.42209999999999998</c:v>
                </c:pt>
                <c:pt idx="20">
                  <c:v>0.4153</c:v>
                </c:pt>
                <c:pt idx="21">
                  <c:v>0.40079999999999999</c:v>
                </c:pt>
                <c:pt idx="22">
                  <c:v>0.41149999999999998</c:v>
                </c:pt>
                <c:pt idx="23">
                  <c:v>0.41160000000000002</c:v>
                </c:pt>
                <c:pt idx="24">
                  <c:v>0.4088</c:v>
                </c:pt>
                <c:pt idx="25">
                  <c:v>0.38879999999999998</c:v>
                </c:pt>
                <c:pt idx="26">
                  <c:v>0.38150000000000001</c:v>
                </c:pt>
                <c:pt idx="27">
                  <c:v>0.3785</c:v>
                </c:pt>
                <c:pt idx="28">
                  <c:v>0.3629</c:v>
                </c:pt>
                <c:pt idx="29">
                  <c:v>0.34910000000000002</c:v>
                </c:pt>
                <c:pt idx="30">
                  <c:v>0.3427</c:v>
                </c:pt>
                <c:pt idx="31">
                  <c:v>0.34100000000000003</c:v>
                </c:pt>
                <c:pt idx="32">
                  <c:v>0.32869999999999999</c:v>
                </c:pt>
                <c:pt idx="33">
                  <c:v>0.33029999999999998</c:v>
                </c:pt>
                <c:pt idx="34">
                  <c:v>0.3266</c:v>
                </c:pt>
                <c:pt idx="35">
                  <c:v>0.33</c:v>
                </c:pt>
                <c:pt idx="36">
                  <c:v>0.31850000000000001</c:v>
                </c:pt>
                <c:pt idx="37">
                  <c:v>0.312</c:v>
                </c:pt>
                <c:pt idx="38">
                  <c:v>0.311</c:v>
                </c:pt>
                <c:pt idx="39">
                  <c:v>0.317</c:v>
                </c:pt>
                <c:pt idx="40">
                  <c:v>0.307</c:v>
                </c:pt>
                <c:pt idx="41">
                  <c:v>0.29599999999999999</c:v>
                </c:pt>
                <c:pt idx="42">
                  <c:v>0.30399999999999999</c:v>
                </c:pt>
                <c:pt idx="43">
                  <c:v>0.317</c:v>
                </c:pt>
                <c:pt idx="44">
                  <c:v>0.314</c:v>
                </c:pt>
                <c:pt idx="45">
                  <c:v>0.32300000000000001</c:v>
                </c:pt>
                <c:pt idx="46">
                  <c:v>0.32700000000000001</c:v>
                </c:pt>
                <c:pt idx="47">
                  <c:v>0.33500000000000002</c:v>
                </c:pt>
                <c:pt idx="48">
                  <c:v>0.32900000000000001</c:v>
                </c:pt>
                <c:pt idx="49">
                  <c:v>0.33900000000000002</c:v>
                </c:pt>
                <c:pt idx="50">
                  <c:v>0.35099999999999998</c:v>
                </c:pt>
                <c:pt idx="51">
                  <c:v>0.35099999999999998</c:v>
                </c:pt>
                <c:pt idx="52">
                  <c:v>0.35399999999999998</c:v>
                </c:pt>
                <c:pt idx="53">
                  <c:v>0.35599999999999998</c:v>
                </c:pt>
                <c:pt idx="54">
                  <c:v>0.36699999999999999</c:v>
                </c:pt>
                <c:pt idx="55">
                  <c:v>0.377</c:v>
                </c:pt>
                <c:pt idx="56">
                  <c:v>0.36699999999999999</c:v>
                </c:pt>
                <c:pt idx="57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F7-4955-89D3-F57A7BB0F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497464"/>
        <c:axId val="583493200"/>
      </c:barChart>
      <c:catAx>
        <c:axId val="58349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493200"/>
        <c:crosses val="autoZero"/>
        <c:auto val="1"/>
        <c:lblAlgn val="ctr"/>
        <c:lblOffset val="100"/>
        <c:noMultiLvlLbl val="0"/>
      </c:catAx>
      <c:valAx>
        <c:axId val="58349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49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 Household Debt (excluding</a:t>
            </a:r>
            <a:r>
              <a:rPr lang="en-US" b="1" baseline="0"/>
              <a:t> Mortgage Debt)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'HH Debt'!$A$5</c:f>
              <c:strCache>
                <c:ptCount val="1"/>
                <c:pt idx="0">
                  <c:v>HE Revolving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Debt'!$D$5:$BI$5</c:f>
              <c:numCache>
                <c:formatCode>0.000</c:formatCode>
                <c:ptCount val="58"/>
                <c:pt idx="0">
                  <c:v>0.24199999999999999</c:v>
                </c:pt>
                <c:pt idx="1">
                  <c:v>0.26</c:v>
                </c:pt>
                <c:pt idx="2">
                  <c:v>0.26900000000000002</c:v>
                </c:pt>
                <c:pt idx="3">
                  <c:v>0.30199999999999999</c:v>
                </c:pt>
                <c:pt idx="4">
                  <c:v>0.32800000000000001</c:v>
                </c:pt>
                <c:pt idx="5">
                  <c:v>0.36699999999999999</c:v>
                </c:pt>
                <c:pt idx="6">
                  <c:v>0.42599999999999999</c:v>
                </c:pt>
                <c:pt idx="7">
                  <c:v>0.46800000000000003</c:v>
                </c:pt>
                <c:pt idx="8">
                  <c:v>0.502</c:v>
                </c:pt>
                <c:pt idx="9">
                  <c:v>0.52800000000000002</c:v>
                </c:pt>
                <c:pt idx="10">
                  <c:v>0.54100000000000004</c:v>
                </c:pt>
                <c:pt idx="11">
                  <c:v>0.56499999999999995</c:v>
                </c:pt>
                <c:pt idx="12">
                  <c:v>0.58199999999999996</c:v>
                </c:pt>
                <c:pt idx="13">
                  <c:v>0.59</c:v>
                </c:pt>
                <c:pt idx="14">
                  <c:v>0.60299999999999998</c:v>
                </c:pt>
                <c:pt idx="15">
                  <c:v>0.60399999999999998</c:v>
                </c:pt>
                <c:pt idx="16">
                  <c:v>0.60499999999999998</c:v>
                </c:pt>
                <c:pt idx="17">
                  <c:v>0.61899999999999999</c:v>
                </c:pt>
                <c:pt idx="18">
                  <c:v>0.63100000000000001</c:v>
                </c:pt>
                <c:pt idx="19">
                  <c:v>0.64700000000000002</c:v>
                </c:pt>
                <c:pt idx="20">
                  <c:v>0.66300000000000003</c:v>
                </c:pt>
                <c:pt idx="21">
                  <c:v>0.67900000000000005</c:v>
                </c:pt>
                <c:pt idx="22">
                  <c:v>0.69199999999999995</c:v>
                </c:pt>
                <c:pt idx="23">
                  <c:v>0.70499999999999996</c:v>
                </c:pt>
                <c:pt idx="24">
                  <c:v>0.71399999999999997</c:v>
                </c:pt>
                <c:pt idx="25">
                  <c:v>0.71299999999999997</c:v>
                </c:pt>
                <c:pt idx="26">
                  <c:v>0.70799999999999996</c:v>
                </c:pt>
                <c:pt idx="27">
                  <c:v>0.70640000000000003</c:v>
                </c:pt>
                <c:pt idx="28">
                  <c:v>0.69510000000000005</c:v>
                </c:pt>
                <c:pt idx="29">
                  <c:v>0.68259999999999998</c:v>
                </c:pt>
                <c:pt idx="30">
                  <c:v>0.6734</c:v>
                </c:pt>
                <c:pt idx="31">
                  <c:v>0.66779999999999995</c:v>
                </c:pt>
                <c:pt idx="32">
                  <c:v>0.64049999999999996</c:v>
                </c:pt>
                <c:pt idx="33">
                  <c:v>0.62450000000000006</c:v>
                </c:pt>
                <c:pt idx="34">
                  <c:v>0.63870000000000005</c:v>
                </c:pt>
                <c:pt idx="35">
                  <c:v>0.62709999999999999</c:v>
                </c:pt>
                <c:pt idx="36">
                  <c:v>0.61180000000000001</c:v>
                </c:pt>
                <c:pt idx="37">
                  <c:v>0.58899999999999997</c:v>
                </c:pt>
                <c:pt idx="38">
                  <c:v>0.57299999999999995</c:v>
                </c:pt>
                <c:pt idx="39">
                  <c:v>0.56299999999999994</c:v>
                </c:pt>
                <c:pt idx="40">
                  <c:v>0.55200000000000005</c:v>
                </c:pt>
                <c:pt idx="41">
                  <c:v>0.54</c:v>
                </c:pt>
                <c:pt idx="42">
                  <c:v>0.53500000000000003</c:v>
                </c:pt>
                <c:pt idx="43">
                  <c:v>0.52900000000000003</c:v>
                </c:pt>
                <c:pt idx="44">
                  <c:v>0.52600000000000002</c:v>
                </c:pt>
                <c:pt idx="45">
                  <c:v>0.52100000000000002</c:v>
                </c:pt>
                <c:pt idx="46">
                  <c:v>0.51200000000000001</c:v>
                </c:pt>
                <c:pt idx="47">
                  <c:v>0.51</c:v>
                </c:pt>
                <c:pt idx="48">
                  <c:v>0.51</c:v>
                </c:pt>
                <c:pt idx="49">
                  <c:v>0.499</c:v>
                </c:pt>
                <c:pt idx="50">
                  <c:v>0.49199999999999999</c:v>
                </c:pt>
                <c:pt idx="51">
                  <c:v>0.48699999999999999</c:v>
                </c:pt>
                <c:pt idx="52">
                  <c:v>0.48499999999999999</c:v>
                </c:pt>
                <c:pt idx="53">
                  <c:v>0.47799999999999998</c:v>
                </c:pt>
                <c:pt idx="54">
                  <c:v>0.47199999999999998</c:v>
                </c:pt>
                <c:pt idx="55">
                  <c:v>0.47299999999999998</c:v>
                </c:pt>
                <c:pt idx="56">
                  <c:v>0.45600000000000002</c:v>
                </c:pt>
                <c:pt idx="57">
                  <c:v>0.45200000000000001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7-49C7-BFA1-66DC6D611CBD}"/>
            </c:ext>
          </c:extLst>
        </c:ser>
        <c:ser>
          <c:idx val="2"/>
          <c:order val="1"/>
          <c:tx>
            <c:strRef>
              <c:f>'HH Debt'!$A$6</c:f>
              <c:strCache>
                <c:ptCount val="1"/>
                <c:pt idx="0">
                  <c:v>Auto Loan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Debt'!$D$6:$BI$6</c:f>
              <c:numCache>
                <c:formatCode>0.000</c:formatCode>
                <c:ptCount val="58"/>
                <c:pt idx="0">
                  <c:v>0.64100000000000001</c:v>
                </c:pt>
                <c:pt idx="1">
                  <c:v>0.622</c:v>
                </c:pt>
                <c:pt idx="2">
                  <c:v>0.68400000000000005</c:v>
                </c:pt>
                <c:pt idx="3">
                  <c:v>0.70399999999999996</c:v>
                </c:pt>
                <c:pt idx="4">
                  <c:v>0.72</c:v>
                </c:pt>
                <c:pt idx="5">
                  <c:v>0.74299999999999999</c:v>
                </c:pt>
                <c:pt idx="6">
                  <c:v>0.751</c:v>
                </c:pt>
                <c:pt idx="7">
                  <c:v>0.72799999999999998</c:v>
                </c:pt>
                <c:pt idx="8">
                  <c:v>0.72499999999999998</c:v>
                </c:pt>
                <c:pt idx="9">
                  <c:v>0.77400000000000002</c:v>
                </c:pt>
                <c:pt idx="10">
                  <c:v>0.83</c:v>
                </c:pt>
                <c:pt idx="11">
                  <c:v>0.79200000000000004</c:v>
                </c:pt>
                <c:pt idx="12">
                  <c:v>0.78800000000000003</c:v>
                </c:pt>
                <c:pt idx="13">
                  <c:v>0.79600000000000004</c:v>
                </c:pt>
                <c:pt idx="14">
                  <c:v>0.82099999999999995</c:v>
                </c:pt>
                <c:pt idx="15">
                  <c:v>0.82099999999999995</c:v>
                </c:pt>
                <c:pt idx="16">
                  <c:v>0.79400000000000004</c:v>
                </c:pt>
                <c:pt idx="17">
                  <c:v>0.80700000000000005</c:v>
                </c:pt>
                <c:pt idx="18">
                  <c:v>0.81799999999999995</c:v>
                </c:pt>
                <c:pt idx="19">
                  <c:v>0.81499999999999995</c:v>
                </c:pt>
                <c:pt idx="20">
                  <c:v>0.80800000000000005</c:v>
                </c:pt>
                <c:pt idx="21">
                  <c:v>0.81</c:v>
                </c:pt>
                <c:pt idx="22">
                  <c:v>0.80900000000000005</c:v>
                </c:pt>
                <c:pt idx="23">
                  <c:v>0.79100000000000004</c:v>
                </c:pt>
                <c:pt idx="24">
                  <c:v>0.76600000000000001</c:v>
                </c:pt>
                <c:pt idx="25">
                  <c:v>0.74299999999999999</c:v>
                </c:pt>
                <c:pt idx="26">
                  <c:v>0.73899999999999999</c:v>
                </c:pt>
                <c:pt idx="27">
                  <c:v>0.72189999999999999</c:v>
                </c:pt>
                <c:pt idx="28">
                  <c:v>0.70469999999999999</c:v>
                </c:pt>
                <c:pt idx="29">
                  <c:v>0.70220000000000005</c:v>
                </c:pt>
                <c:pt idx="30">
                  <c:v>0.71</c:v>
                </c:pt>
                <c:pt idx="31">
                  <c:v>0.71099999999999997</c:v>
                </c:pt>
                <c:pt idx="32">
                  <c:v>0.7056</c:v>
                </c:pt>
                <c:pt idx="33">
                  <c:v>0.71299999999999997</c:v>
                </c:pt>
                <c:pt idx="34">
                  <c:v>0.73040000000000005</c:v>
                </c:pt>
                <c:pt idx="35">
                  <c:v>0.73409999999999997</c:v>
                </c:pt>
                <c:pt idx="36">
                  <c:v>0.73650000000000004</c:v>
                </c:pt>
                <c:pt idx="37">
                  <c:v>0.75</c:v>
                </c:pt>
                <c:pt idx="38">
                  <c:v>0.76800000000000002</c:v>
                </c:pt>
                <c:pt idx="39">
                  <c:v>0.78300000000000003</c:v>
                </c:pt>
                <c:pt idx="40">
                  <c:v>0.79400000000000004</c:v>
                </c:pt>
                <c:pt idx="41">
                  <c:v>0.81399999999999995</c:v>
                </c:pt>
                <c:pt idx="42">
                  <c:v>0.84499999999999997</c:v>
                </c:pt>
                <c:pt idx="43">
                  <c:v>0.86299999999999999</c:v>
                </c:pt>
                <c:pt idx="44">
                  <c:v>0.875</c:v>
                </c:pt>
                <c:pt idx="45">
                  <c:v>0.90500000000000003</c:v>
                </c:pt>
                <c:pt idx="46">
                  <c:v>0.93400000000000005</c:v>
                </c:pt>
                <c:pt idx="47">
                  <c:v>0.95499999999999996</c:v>
                </c:pt>
                <c:pt idx="48">
                  <c:v>0.96799999999999997</c:v>
                </c:pt>
                <c:pt idx="49">
                  <c:v>1.006</c:v>
                </c:pt>
                <c:pt idx="50">
                  <c:v>1.0449999999999999</c:v>
                </c:pt>
                <c:pt idx="51">
                  <c:v>1.0640000000000001</c:v>
                </c:pt>
                <c:pt idx="52">
                  <c:v>1.071</c:v>
                </c:pt>
                <c:pt idx="53">
                  <c:v>1.103</c:v>
                </c:pt>
                <c:pt idx="54">
                  <c:v>1.135</c:v>
                </c:pt>
                <c:pt idx="55">
                  <c:v>1.157</c:v>
                </c:pt>
                <c:pt idx="56">
                  <c:v>1.167</c:v>
                </c:pt>
                <c:pt idx="57">
                  <c:v>1.19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77-49C7-BFA1-66DC6D611CBD}"/>
            </c:ext>
          </c:extLst>
        </c:ser>
        <c:ser>
          <c:idx val="3"/>
          <c:order val="2"/>
          <c:tx>
            <c:strRef>
              <c:f>'HH Debt'!$A$7</c:f>
              <c:strCache>
                <c:ptCount val="1"/>
                <c:pt idx="0">
                  <c:v>Credit Card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Debt'!$D$7:$BI$7</c:f>
              <c:numCache>
                <c:formatCode>0.000</c:formatCode>
                <c:ptCount val="58"/>
                <c:pt idx="0">
                  <c:v>0.68799999999999994</c:v>
                </c:pt>
                <c:pt idx="1">
                  <c:v>0.69299999999999995</c:v>
                </c:pt>
                <c:pt idx="2">
                  <c:v>0.69299999999999995</c:v>
                </c:pt>
                <c:pt idx="3">
                  <c:v>0.69799999999999995</c:v>
                </c:pt>
                <c:pt idx="4">
                  <c:v>0.69499999999999995</c:v>
                </c:pt>
                <c:pt idx="5">
                  <c:v>0.69699999999999995</c:v>
                </c:pt>
                <c:pt idx="6">
                  <c:v>0.70599999999999996</c:v>
                </c:pt>
                <c:pt idx="7">
                  <c:v>0.71699999999999997</c:v>
                </c:pt>
                <c:pt idx="8">
                  <c:v>0.71</c:v>
                </c:pt>
                <c:pt idx="9">
                  <c:v>0.71699999999999997</c:v>
                </c:pt>
                <c:pt idx="10">
                  <c:v>0.73199999999999998</c:v>
                </c:pt>
                <c:pt idx="11">
                  <c:v>0.73599999999999999</c:v>
                </c:pt>
                <c:pt idx="12">
                  <c:v>0.72299999999999998</c:v>
                </c:pt>
                <c:pt idx="13">
                  <c:v>0.73899999999999999</c:v>
                </c:pt>
                <c:pt idx="14">
                  <c:v>0.754</c:v>
                </c:pt>
                <c:pt idx="15">
                  <c:v>0.76700000000000002</c:v>
                </c:pt>
                <c:pt idx="16">
                  <c:v>0.76400000000000001</c:v>
                </c:pt>
                <c:pt idx="17">
                  <c:v>0.79600000000000004</c:v>
                </c:pt>
                <c:pt idx="18">
                  <c:v>0.81699999999999995</c:v>
                </c:pt>
                <c:pt idx="19">
                  <c:v>0.83899999999999997</c:v>
                </c:pt>
                <c:pt idx="20">
                  <c:v>0.83699999999999997</c:v>
                </c:pt>
                <c:pt idx="21">
                  <c:v>0.85</c:v>
                </c:pt>
                <c:pt idx="22">
                  <c:v>0.85799999999999998</c:v>
                </c:pt>
                <c:pt idx="23">
                  <c:v>0.86599999999999999</c:v>
                </c:pt>
                <c:pt idx="24">
                  <c:v>0.84299999999999997</c:v>
                </c:pt>
                <c:pt idx="25">
                  <c:v>0.82399999999999995</c:v>
                </c:pt>
                <c:pt idx="26">
                  <c:v>0.81200000000000006</c:v>
                </c:pt>
                <c:pt idx="27">
                  <c:v>0.79500000000000004</c:v>
                </c:pt>
                <c:pt idx="28">
                  <c:v>0.76239999999999997</c:v>
                </c:pt>
                <c:pt idx="29">
                  <c:v>0.74439999999999995</c:v>
                </c:pt>
                <c:pt idx="30">
                  <c:v>0.73109999999999997</c:v>
                </c:pt>
                <c:pt idx="31">
                  <c:v>0.72960000000000003</c:v>
                </c:pt>
                <c:pt idx="32">
                  <c:v>0.69640000000000002</c:v>
                </c:pt>
                <c:pt idx="33">
                  <c:v>0.69430000000000003</c:v>
                </c:pt>
                <c:pt idx="34">
                  <c:v>0.69330000000000003</c:v>
                </c:pt>
                <c:pt idx="35">
                  <c:v>0.70399999999999996</c:v>
                </c:pt>
                <c:pt idx="36">
                  <c:v>0.67879999999999996</c:v>
                </c:pt>
                <c:pt idx="37">
                  <c:v>0.67200000000000004</c:v>
                </c:pt>
                <c:pt idx="38">
                  <c:v>0.67400000000000004</c:v>
                </c:pt>
                <c:pt idx="39">
                  <c:v>0.67900000000000005</c:v>
                </c:pt>
                <c:pt idx="40">
                  <c:v>0.66</c:v>
                </c:pt>
                <c:pt idx="41">
                  <c:v>0.66800000000000004</c:v>
                </c:pt>
                <c:pt idx="42">
                  <c:v>0.67200000000000004</c:v>
                </c:pt>
                <c:pt idx="43">
                  <c:v>0.68300000000000005</c:v>
                </c:pt>
                <c:pt idx="44">
                  <c:v>0.65900000000000003</c:v>
                </c:pt>
                <c:pt idx="45">
                  <c:v>0.66900000000000004</c:v>
                </c:pt>
                <c:pt idx="46">
                  <c:v>0.68</c:v>
                </c:pt>
                <c:pt idx="47">
                  <c:v>0.7</c:v>
                </c:pt>
                <c:pt idx="48">
                  <c:v>0.68400000000000005</c:v>
                </c:pt>
                <c:pt idx="49">
                  <c:v>0.70299999999999996</c:v>
                </c:pt>
                <c:pt idx="50">
                  <c:v>0.71399999999999997</c:v>
                </c:pt>
                <c:pt idx="51">
                  <c:v>0.73299999999999998</c:v>
                </c:pt>
                <c:pt idx="52">
                  <c:v>0.71199999999999997</c:v>
                </c:pt>
                <c:pt idx="53">
                  <c:v>0.72899999999999998</c:v>
                </c:pt>
                <c:pt idx="54">
                  <c:v>0.747</c:v>
                </c:pt>
                <c:pt idx="55">
                  <c:v>0.77900000000000003</c:v>
                </c:pt>
                <c:pt idx="56">
                  <c:v>0.76400000000000001</c:v>
                </c:pt>
                <c:pt idx="57">
                  <c:v>0.78400000000000003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77-49C7-BFA1-66DC6D611CBD}"/>
            </c:ext>
          </c:extLst>
        </c:ser>
        <c:ser>
          <c:idx val="4"/>
          <c:order val="3"/>
          <c:tx>
            <c:strRef>
              <c:f>'HH Debt'!$A$8</c:f>
              <c:strCache>
                <c:ptCount val="1"/>
                <c:pt idx="0">
                  <c:v>Student Loan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Debt'!$D$8:$BI$8</c:f>
              <c:numCache>
                <c:formatCode>0.000</c:formatCode>
                <c:ptCount val="58"/>
                <c:pt idx="0">
                  <c:v>0.2407</c:v>
                </c:pt>
                <c:pt idx="1">
                  <c:v>0.2429</c:v>
                </c:pt>
                <c:pt idx="2">
                  <c:v>0.24879999999999999</c:v>
                </c:pt>
                <c:pt idx="3">
                  <c:v>0.25290000000000001</c:v>
                </c:pt>
                <c:pt idx="4">
                  <c:v>0.25979999999999998</c:v>
                </c:pt>
                <c:pt idx="5">
                  <c:v>0.26290000000000002</c:v>
                </c:pt>
                <c:pt idx="6">
                  <c:v>0.33</c:v>
                </c:pt>
                <c:pt idx="7">
                  <c:v>0.34570000000000001</c:v>
                </c:pt>
                <c:pt idx="8">
                  <c:v>0.36359999999999998</c:v>
                </c:pt>
                <c:pt idx="9">
                  <c:v>0.37440000000000001</c:v>
                </c:pt>
                <c:pt idx="10">
                  <c:v>0.37769999999999998</c:v>
                </c:pt>
                <c:pt idx="11">
                  <c:v>0.39169999999999999</c:v>
                </c:pt>
                <c:pt idx="12">
                  <c:v>0.4345</c:v>
                </c:pt>
                <c:pt idx="13">
                  <c:v>0.43890000000000001</c:v>
                </c:pt>
                <c:pt idx="14">
                  <c:v>0.44669999999999999</c:v>
                </c:pt>
                <c:pt idx="15">
                  <c:v>0.48159999999999997</c:v>
                </c:pt>
                <c:pt idx="16">
                  <c:v>0.50639999999999996</c:v>
                </c:pt>
                <c:pt idx="17">
                  <c:v>0.51400000000000001</c:v>
                </c:pt>
                <c:pt idx="18">
                  <c:v>0.52850039999999998</c:v>
                </c:pt>
                <c:pt idx="19">
                  <c:v>0.54749999999999999</c:v>
                </c:pt>
                <c:pt idx="20">
                  <c:v>0.57920000000000005</c:v>
                </c:pt>
                <c:pt idx="21">
                  <c:v>0.58630000000000004</c:v>
                </c:pt>
                <c:pt idx="22">
                  <c:v>0.6109</c:v>
                </c:pt>
                <c:pt idx="23">
                  <c:v>0.63929999999999998</c:v>
                </c:pt>
                <c:pt idx="24">
                  <c:v>0.66279999999999994</c:v>
                </c:pt>
                <c:pt idx="25">
                  <c:v>0.6754</c:v>
                </c:pt>
                <c:pt idx="26">
                  <c:v>0.69450000000000001</c:v>
                </c:pt>
                <c:pt idx="27">
                  <c:v>0.72130000000000005</c:v>
                </c:pt>
                <c:pt idx="28">
                  <c:v>0.75780000000000003</c:v>
                </c:pt>
                <c:pt idx="29">
                  <c:v>0.76170000000000004</c:v>
                </c:pt>
                <c:pt idx="30">
                  <c:v>0.7782</c:v>
                </c:pt>
                <c:pt idx="31">
                  <c:v>0.81179999999999997</c:v>
                </c:pt>
                <c:pt idx="32">
                  <c:v>0.83919999999999995</c:v>
                </c:pt>
                <c:pt idx="33">
                  <c:v>0.85140000000000005</c:v>
                </c:pt>
                <c:pt idx="34">
                  <c:v>0.87019999999999997</c:v>
                </c:pt>
                <c:pt idx="35">
                  <c:v>0.87360000000000004</c:v>
                </c:pt>
                <c:pt idx="36">
                  <c:v>0.90365613</c:v>
                </c:pt>
                <c:pt idx="37">
                  <c:v>0.91400000000000003</c:v>
                </c:pt>
                <c:pt idx="38">
                  <c:v>0.95599999999999996</c:v>
                </c:pt>
                <c:pt idx="39">
                  <c:v>0.96599999999999997</c:v>
                </c:pt>
                <c:pt idx="40">
                  <c:v>0.98599999999999999</c:v>
                </c:pt>
                <c:pt idx="41">
                  <c:v>0.99399999999999999</c:v>
                </c:pt>
                <c:pt idx="42">
                  <c:v>1.0269999999999999</c:v>
                </c:pt>
                <c:pt idx="43">
                  <c:v>1.08</c:v>
                </c:pt>
                <c:pt idx="44">
                  <c:v>1.111</c:v>
                </c:pt>
                <c:pt idx="45">
                  <c:v>1.1180000000000001</c:v>
                </c:pt>
                <c:pt idx="46">
                  <c:v>1.1259999999999999</c:v>
                </c:pt>
                <c:pt idx="47">
                  <c:v>1.157</c:v>
                </c:pt>
                <c:pt idx="48">
                  <c:v>1.1890000000000001</c:v>
                </c:pt>
                <c:pt idx="49">
                  <c:v>1.19</c:v>
                </c:pt>
                <c:pt idx="50">
                  <c:v>1.2030000000000001</c:v>
                </c:pt>
                <c:pt idx="51">
                  <c:v>1.232</c:v>
                </c:pt>
                <c:pt idx="52">
                  <c:v>1.2609999999999999</c:v>
                </c:pt>
                <c:pt idx="53">
                  <c:v>1.2589999999999999</c:v>
                </c:pt>
                <c:pt idx="54">
                  <c:v>1.2789999999999999</c:v>
                </c:pt>
                <c:pt idx="55">
                  <c:v>1.31</c:v>
                </c:pt>
                <c:pt idx="56">
                  <c:v>1.3440000000000001</c:v>
                </c:pt>
                <c:pt idx="57">
                  <c:v>1.3440000000000001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77-49C7-BFA1-66DC6D611CBD}"/>
            </c:ext>
          </c:extLst>
        </c:ser>
        <c:ser>
          <c:idx val="5"/>
          <c:order val="4"/>
          <c:tx>
            <c:strRef>
              <c:f>'HH Debt'!$A$9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Debt'!$D$9:$BI$9</c:f>
              <c:numCache>
                <c:formatCode>0.000</c:formatCode>
                <c:ptCount val="58"/>
                <c:pt idx="0">
                  <c:v>0.47760000000000002</c:v>
                </c:pt>
                <c:pt idx="1">
                  <c:v>0.48599999999999999</c:v>
                </c:pt>
                <c:pt idx="2">
                  <c:v>0.4773</c:v>
                </c:pt>
                <c:pt idx="3">
                  <c:v>0.4486</c:v>
                </c:pt>
                <c:pt idx="4">
                  <c:v>0.44650000000000001</c:v>
                </c:pt>
                <c:pt idx="5">
                  <c:v>0.42309999999999998</c:v>
                </c:pt>
                <c:pt idx="6">
                  <c:v>0.41</c:v>
                </c:pt>
                <c:pt idx="7">
                  <c:v>0.4229</c:v>
                </c:pt>
                <c:pt idx="8">
                  <c:v>0.39410000000000001</c:v>
                </c:pt>
                <c:pt idx="9">
                  <c:v>0.40239999999999998</c:v>
                </c:pt>
                <c:pt idx="10">
                  <c:v>0.40539999999999998</c:v>
                </c:pt>
                <c:pt idx="11">
                  <c:v>0.41549999999999998</c:v>
                </c:pt>
                <c:pt idx="12">
                  <c:v>0.41830000000000001</c:v>
                </c:pt>
                <c:pt idx="13">
                  <c:v>0.42320000000000002</c:v>
                </c:pt>
                <c:pt idx="14">
                  <c:v>0.44169999999999998</c:v>
                </c:pt>
                <c:pt idx="15">
                  <c:v>0.40570000000000001</c:v>
                </c:pt>
                <c:pt idx="16">
                  <c:v>0.40389999999999998</c:v>
                </c:pt>
                <c:pt idx="17">
                  <c:v>0.4078</c:v>
                </c:pt>
                <c:pt idx="18">
                  <c:v>0.41299999999999998</c:v>
                </c:pt>
                <c:pt idx="19">
                  <c:v>0.42209999999999998</c:v>
                </c:pt>
                <c:pt idx="20">
                  <c:v>0.4153</c:v>
                </c:pt>
                <c:pt idx="21">
                  <c:v>0.40079999999999999</c:v>
                </c:pt>
                <c:pt idx="22">
                  <c:v>0.41149999999999998</c:v>
                </c:pt>
                <c:pt idx="23">
                  <c:v>0.41160000000000002</c:v>
                </c:pt>
                <c:pt idx="24">
                  <c:v>0.4088</c:v>
                </c:pt>
                <c:pt idx="25">
                  <c:v>0.38879999999999998</c:v>
                </c:pt>
                <c:pt idx="26">
                  <c:v>0.38150000000000001</c:v>
                </c:pt>
                <c:pt idx="27">
                  <c:v>0.3785</c:v>
                </c:pt>
                <c:pt idx="28">
                  <c:v>0.3629</c:v>
                </c:pt>
                <c:pt idx="29">
                  <c:v>0.34910000000000002</c:v>
                </c:pt>
                <c:pt idx="30">
                  <c:v>0.3427</c:v>
                </c:pt>
                <c:pt idx="31">
                  <c:v>0.34100000000000003</c:v>
                </c:pt>
                <c:pt idx="32">
                  <c:v>0.32869999999999999</c:v>
                </c:pt>
                <c:pt idx="33">
                  <c:v>0.33029999999999998</c:v>
                </c:pt>
                <c:pt idx="34">
                  <c:v>0.3266</c:v>
                </c:pt>
                <c:pt idx="35">
                  <c:v>0.33</c:v>
                </c:pt>
                <c:pt idx="36">
                  <c:v>0.31850000000000001</c:v>
                </c:pt>
                <c:pt idx="37">
                  <c:v>0.312</c:v>
                </c:pt>
                <c:pt idx="38">
                  <c:v>0.311</c:v>
                </c:pt>
                <c:pt idx="39">
                  <c:v>0.317</c:v>
                </c:pt>
                <c:pt idx="40">
                  <c:v>0.307</c:v>
                </c:pt>
                <c:pt idx="41">
                  <c:v>0.29599999999999999</c:v>
                </c:pt>
                <c:pt idx="42">
                  <c:v>0.30399999999999999</c:v>
                </c:pt>
                <c:pt idx="43">
                  <c:v>0.317</c:v>
                </c:pt>
                <c:pt idx="44">
                  <c:v>0.314</c:v>
                </c:pt>
                <c:pt idx="45">
                  <c:v>0.32300000000000001</c:v>
                </c:pt>
                <c:pt idx="46">
                  <c:v>0.32700000000000001</c:v>
                </c:pt>
                <c:pt idx="47">
                  <c:v>0.33500000000000002</c:v>
                </c:pt>
                <c:pt idx="48">
                  <c:v>0.32900000000000001</c:v>
                </c:pt>
                <c:pt idx="49">
                  <c:v>0.33900000000000002</c:v>
                </c:pt>
                <c:pt idx="50">
                  <c:v>0.35099999999999998</c:v>
                </c:pt>
                <c:pt idx="51">
                  <c:v>0.35099999999999998</c:v>
                </c:pt>
                <c:pt idx="52">
                  <c:v>0.35399999999999998</c:v>
                </c:pt>
                <c:pt idx="53">
                  <c:v>0.35599999999999998</c:v>
                </c:pt>
                <c:pt idx="54">
                  <c:v>0.36699999999999999</c:v>
                </c:pt>
                <c:pt idx="55">
                  <c:v>0.377</c:v>
                </c:pt>
                <c:pt idx="56">
                  <c:v>0.36699999999999999</c:v>
                </c:pt>
                <c:pt idx="57">
                  <c:v>0.378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977-49C7-BFA1-66DC6D611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1690936"/>
        <c:axId val="581691264"/>
      </c:lineChart>
      <c:catAx>
        <c:axId val="58169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691264"/>
        <c:crosses val="autoZero"/>
        <c:auto val="1"/>
        <c:lblAlgn val="ctr"/>
        <c:lblOffset val="100"/>
        <c:noMultiLvlLbl val="0"/>
      </c:catAx>
      <c:valAx>
        <c:axId val="58169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$</a:t>
                </a:r>
                <a:r>
                  <a:rPr lang="en-US" b="1" baseline="0"/>
                  <a:t> Trillions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69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Student Loan Debt per 1000 Population (US)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'HH Debt'!$D$3:$BI$3</c:f>
              <c:strCache>
                <c:ptCount val="58"/>
                <c:pt idx="0">
                  <c:v>03:Q1</c:v>
                </c:pt>
                <c:pt idx="1">
                  <c:v>03:Q2</c:v>
                </c:pt>
                <c:pt idx="2">
                  <c:v>03:Q3</c:v>
                </c:pt>
                <c:pt idx="3">
                  <c:v>03:Q4</c:v>
                </c:pt>
                <c:pt idx="4">
                  <c:v>04:Q1</c:v>
                </c:pt>
                <c:pt idx="5">
                  <c:v>04:Q2</c:v>
                </c:pt>
                <c:pt idx="6">
                  <c:v>04:Q3</c:v>
                </c:pt>
                <c:pt idx="7">
                  <c:v>04:Q4</c:v>
                </c:pt>
                <c:pt idx="8">
                  <c:v>05:Q1</c:v>
                </c:pt>
                <c:pt idx="9">
                  <c:v>05:Q2</c:v>
                </c:pt>
                <c:pt idx="10">
                  <c:v>05:Q3</c:v>
                </c:pt>
                <c:pt idx="11">
                  <c:v>05:Q4</c:v>
                </c:pt>
                <c:pt idx="12">
                  <c:v>06:Q1</c:v>
                </c:pt>
                <c:pt idx="13">
                  <c:v>06:Q2</c:v>
                </c:pt>
                <c:pt idx="14">
                  <c:v>06:Q3</c:v>
                </c:pt>
                <c:pt idx="15">
                  <c:v>06:Q4</c:v>
                </c:pt>
                <c:pt idx="16">
                  <c:v>07:Q1</c:v>
                </c:pt>
                <c:pt idx="17">
                  <c:v>07:Q2</c:v>
                </c:pt>
                <c:pt idx="18">
                  <c:v>07:Q3</c:v>
                </c:pt>
                <c:pt idx="19">
                  <c:v>07:Q4</c:v>
                </c:pt>
                <c:pt idx="20">
                  <c:v>08:Q1</c:v>
                </c:pt>
                <c:pt idx="21">
                  <c:v>08:Q2</c:v>
                </c:pt>
                <c:pt idx="22">
                  <c:v>08:Q3</c:v>
                </c:pt>
                <c:pt idx="23">
                  <c:v>08:Q4</c:v>
                </c:pt>
                <c:pt idx="24">
                  <c:v>09:Q1</c:v>
                </c:pt>
                <c:pt idx="25">
                  <c:v>09:Q2</c:v>
                </c:pt>
                <c:pt idx="26">
                  <c:v>09:Q3</c:v>
                </c:pt>
                <c:pt idx="27">
                  <c:v>09:Q4</c:v>
                </c:pt>
                <c:pt idx="28">
                  <c:v>10:Q1</c:v>
                </c:pt>
                <c:pt idx="29">
                  <c:v>10:Q2</c:v>
                </c:pt>
                <c:pt idx="30">
                  <c:v>10:Q3</c:v>
                </c:pt>
                <c:pt idx="31">
                  <c:v>10:Q4</c:v>
                </c:pt>
                <c:pt idx="32">
                  <c:v>11:Q1</c:v>
                </c:pt>
                <c:pt idx="33">
                  <c:v>11:Q2</c:v>
                </c:pt>
                <c:pt idx="34">
                  <c:v>11:Q3</c:v>
                </c:pt>
                <c:pt idx="35">
                  <c:v>11:Q4</c:v>
                </c:pt>
                <c:pt idx="36">
                  <c:v>12:Q1</c:v>
                </c:pt>
                <c:pt idx="37">
                  <c:v>12:Q2</c:v>
                </c:pt>
                <c:pt idx="38">
                  <c:v>12:Q3</c:v>
                </c:pt>
                <c:pt idx="39">
                  <c:v>12:Q4</c:v>
                </c:pt>
                <c:pt idx="40">
                  <c:v>13:Q1</c:v>
                </c:pt>
                <c:pt idx="41">
                  <c:v>13:Q2</c:v>
                </c:pt>
                <c:pt idx="42">
                  <c:v>13:Q3</c:v>
                </c:pt>
                <c:pt idx="43">
                  <c:v>13:Q4</c:v>
                </c:pt>
                <c:pt idx="44">
                  <c:v>14:Q1</c:v>
                </c:pt>
                <c:pt idx="45">
                  <c:v>14:Q2</c:v>
                </c:pt>
                <c:pt idx="46">
                  <c:v>14:Q3</c:v>
                </c:pt>
                <c:pt idx="47">
                  <c:v>14:Q4</c:v>
                </c:pt>
                <c:pt idx="48">
                  <c:v>15:Q1</c:v>
                </c:pt>
                <c:pt idx="49">
                  <c:v>15:Q2</c:v>
                </c:pt>
                <c:pt idx="50">
                  <c:v>15:Q3</c:v>
                </c:pt>
                <c:pt idx="51">
                  <c:v>15:Q4</c:v>
                </c:pt>
                <c:pt idx="52">
                  <c:v>16:Q1</c:v>
                </c:pt>
                <c:pt idx="53">
                  <c:v>16:Q2</c:v>
                </c:pt>
                <c:pt idx="54">
                  <c:v>16:Q3</c:v>
                </c:pt>
                <c:pt idx="55">
                  <c:v>16:Q4</c:v>
                </c:pt>
                <c:pt idx="56">
                  <c:v>17:Q1</c:v>
                </c:pt>
                <c:pt idx="57">
                  <c:v>17:Q2</c:v>
                </c:pt>
              </c:strCache>
            </c:strRef>
          </c:cat>
          <c:val>
            <c:numRef>
              <c:f>'HH Debt'!$D$12:$BI$12</c:f>
              <c:numCache>
                <c:formatCode>_("$"* #,##0.00_);_("$"* \(#,##0.00\);_("$"* "-"??_);_(@_)</c:formatCode>
                <c:ptCount val="58"/>
                <c:pt idx="0">
                  <c:v>836.85298039939073</c:v>
                </c:pt>
                <c:pt idx="1">
                  <c:v>842.68334272589311</c:v>
                </c:pt>
                <c:pt idx="2">
                  <c:v>861.29733194492292</c:v>
                </c:pt>
                <c:pt idx="3">
                  <c:v>873.61361077984338</c:v>
                </c:pt>
                <c:pt idx="4">
                  <c:v>895.52876859799608</c:v>
                </c:pt>
                <c:pt idx="5">
                  <c:v>904.11288197702106</c:v>
                </c:pt>
                <c:pt idx="6">
                  <c:v>1132.2439857262391</c:v>
                </c:pt>
                <c:pt idx="7">
                  <c:v>1183.3733879009726</c:v>
                </c:pt>
                <c:pt idx="8">
                  <c:v>1241.780809580843</c:v>
                </c:pt>
                <c:pt idx="9">
                  <c:v>1279.4020154259085</c:v>
                </c:pt>
                <c:pt idx="10">
                  <c:v>1291.422772764967</c:v>
                </c:pt>
                <c:pt idx="11">
                  <c:v>1340.0636800048287</c:v>
                </c:pt>
                <c:pt idx="12">
                  <c:v>1487.3466503991108</c:v>
                </c:pt>
                <c:pt idx="13">
                  <c:v>1494.4166450958819</c:v>
                </c:pt>
                <c:pt idx="14">
                  <c:v>1512.9272758199338</c:v>
                </c:pt>
                <c:pt idx="15">
                  <c:v>1622.5448937327019</c:v>
                </c:pt>
                <c:pt idx="16">
                  <c:v>1697.1651898603682</c:v>
                </c:pt>
                <c:pt idx="17">
                  <c:v>1718.53053773139</c:v>
                </c:pt>
                <c:pt idx="18">
                  <c:v>1762.8105392088303</c:v>
                </c:pt>
                <c:pt idx="19">
                  <c:v>1821.8519415650424</c:v>
                </c:pt>
                <c:pt idx="20">
                  <c:v>1922.7755509408425</c:v>
                </c:pt>
                <c:pt idx="21">
                  <c:v>1941.7321598950991</c:v>
                </c:pt>
                <c:pt idx="22">
                  <c:v>2018.4192802436123</c:v>
                </c:pt>
                <c:pt idx="23">
                  <c:v>2107.2701971356132</c:v>
                </c:pt>
                <c:pt idx="24">
                  <c:v>2179.5894496637266</c:v>
                </c:pt>
                <c:pt idx="25">
                  <c:v>2216.1456915374392</c:v>
                </c:pt>
                <c:pt idx="26">
                  <c:v>2273.8229796397322</c:v>
                </c:pt>
                <c:pt idx="27">
                  <c:v>2356.4030101968747</c:v>
                </c:pt>
                <c:pt idx="28">
                  <c:v>2470.2422759707929</c:v>
                </c:pt>
                <c:pt idx="29">
                  <c:v>2477.7494633828005</c:v>
                </c:pt>
                <c:pt idx="30">
                  <c:v>2526.126279260845</c:v>
                </c:pt>
                <c:pt idx="31">
                  <c:v>2629.693747025904</c:v>
                </c:pt>
                <c:pt idx="32">
                  <c:v>2712.7875987617363</c:v>
                </c:pt>
                <c:pt idx="33">
                  <c:v>2747.0887048663726</c:v>
                </c:pt>
                <c:pt idx="34">
                  <c:v>2802.517609585745</c:v>
                </c:pt>
                <c:pt idx="35">
                  <c:v>2808.236226073248</c:v>
                </c:pt>
                <c:pt idx="36">
                  <c:v>2899.462213969985</c:v>
                </c:pt>
                <c:pt idx="37">
                  <c:v>2927.168775034304</c:v>
                </c:pt>
                <c:pt idx="38">
                  <c:v>3055.9644084483948</c:v>
                </c:pt>
                <c:pt idx="39">
                  <c:v>3082.1790905664461</c:v>
                </c:pt>
                <c:pt idx="40">
                  <c:v>3140.1435992763513</c:v>
                </c:pt>
                <c:pt idx="41">
                  <c:v>3160.0698281647255</c:v>
                </c:pt>
                <c:pt idx="42">
                  <c:v>3259.2657676823569</c:v>
                </c:pt>
                <c:pt idx="43">
                  <c:v>3421.4756600700352</c:v>
                </c:pt>
                <c:pt idx="44">
                  <c:v>3513.5444513720199</c:v>
                </c:pt>
                <c:pt idx="45">
                  <c:v>3529.1011718651912</c:v>
                </c:pt>
                <c:pt idx="46">
                  <c:v>3547.7508453776695</c:v>
                </c:pt>
                <c:pt idx="47">
                  <c:v>3638.6643517968373</c:v>
                </c:pt>
                <c:pt idx="48">
                  <c:v>3732.3804021011124</c:v>
                </c:pt>
                <c:pt idx="49">
                  <c:v>3728.6922490998977</c:v>
                </c:pt>
                <c:pt idx="50">
                  <c:v>3762.5492158561256</c:v>
                </c:pt>
                <c:pt idx="51">
                  <c:v>3846.23396602191</c:v>
                </c:pt>
                <c:pt idx="52">
                  <c:v>3929.6144903590102</c:v>
                </c:pt>
                <c:pt idx="53">
                  <c:v>3916.5748801089258</c:v>
                </c:pt>
                <c:pt idx="54">
                  <c:v>3971.9008603421412</c:v>
                </c:pt>
                <c:pt idx="55">
                  <c:v>4061.1366707522507</c:v>
                </c:pt>
                <c:pt idx="56">
                  <c:v>4159.348696500505</c:v>
                </c:pt>
                <c:pt idx="57">
                  <c:v>4152.1695877609473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C2-499F-8005-0B6695616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664448"/>
        <c:axId val="686657560"/>
      </c:barChart>
      <c:catAx>
        <c:axId val="6866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657560"/>
        <c:crosses val="autoZero"/>
        <c:auto val="1"/>
        <c:lblAlgn val="ctr"/>
        <c:lblOffset val="100"/>
        <c:noMultiLvlLbl val="0"/>
      </c:catAx>
      <c:valAx>
        <c:axId val="68665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66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0.20407</cdr:x>
      <cdr:y>0.69391</cdr:y>
    </cdr:from>
    <cdr:to>
      <cdr:x>0.92963</cdr:x>
      <cdr:y>0.7386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2AD3A2-00A8-4FA4-B7F7-D8E746028248}"/>
            </a:ext>
          </a:extLst>
        </cdr:cNvPr>
        <cdr:cNvSpPr txBox="1"/>
      </cdr:nvSpPr>
      <cdr:spPr>
        <a:xfrm xmlns:a="http://schemas.openxmlformats.org/drawingml/2006/main">
          <a:off x="1510497" y="4301014"/>
          <a:ext cx="5370654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/>
            <a:t>Note: This calculation assumes use of $828M in negative factor in each fiscal year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luekdesign/352153126" TargetMode="External"/><Relationship Id="rId2" Type="http://schemas.openxmlformats.org/officeDocument/2006/relationships/image" Target="../media/image1.jpg&amp;ehk=BZuOK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luekdesign/352153126" TargetMode="External"/><Relationship Id="rId2" Type="http://schemas.openxmlformats.org/officeDocument/2006/relationships/image" Target="../media/image1.jpg&amp;ehk=BZuOK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luekdesign/352153126" TargetMode="External"/><Relationship Id="rId2" Type="http://schemas.openxmlformats.org/officeDocument/2006/relationships/image" Target="../media/image1.jpg&amp;ehk=BZuOK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luekdesign/352153126" TargetMode="External"/><Relationship Id="rId2" Type="http://schemas.openxmlformats.org/officeDocument/2006/relationships/image" Target="../media/image1.jpg&amp;ehk=BZuOK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luekdesign/352153126" TargetMode="External"/><Relationship Id="rId2" Type="http://schemas.openxmlformats.org/officeDocument/2006/relationships/image" Target="../media/image1.jpg&amp;ehk=BZuOK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luekdesign/352153126" TargetMode="External"/><Relationship Id="rId2" Type="http://schemas.openxmlformats.org/officeDocument/2006/relationships/image" Target="../media/image1.jpg&amp;ehk=BZuOK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luekdesign/352153126" TargetMode="External"/><Relationship Id="rId2" Type="http://schemas.openxmlformats.org/officeDocument/2006/relationships/image" Target="../media/image1.jpg&amp;ehk=BZuOK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bluekdesign/352153126" TargetMode="External"/><Relationship Id="rId2" Type="http://schemas.openxmlformats.org/officeDocument/2006/relationships/image" Target="../media/image1.jpg&amp;ehk=BZuOK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F162-E496-4E93-A3C5-3B6858C8D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F0162-82CF-4CFD-B406-F321BE7B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CF562-1B13-4971-86C5-37F38A8D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1D43D-98DF-428F-B1C8-B41D126C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4785B-AF37-4C66-AD66-6094EFE3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4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015FD05F-BFDC-4876-9938-4595ED8A1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8000" y="5354638"/>
            <a:ext cx="1524000" cy="152400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65B418-E40F-48DD-858F-DD97B4149E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0" y="146368"/>
            <a:ext cx="3260926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54C0E-18A8-4688-870F-973512A9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B8117-3450-4C93-8B3C-09447A47F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D7A19-EC2E-43BC-9840-83785930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264E4-C013-45EC-99FB-E91FDB92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9C82-48FC-4F1E-956D-6EDEEFCB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0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3FEC3-3D89-4243-B63F-E50365864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CFF66-FC02-42E8-B17D-C697EF491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B4482-E137-4EC4-84F7-3D339A6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51DB0-6C1F-4162-8F7A-2521B979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1852-6258-4033-B617-271861FA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21CB-50F6-47B9-91C1-69DF69BE5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21536-1592-4EA4-9807-6CDEEBB91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4F795-33E9-4FCC-8B04-A89ADC3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79940-ADDC-417D-901B-18421B19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086C9-6CEF-4B1B-882F-EF19799DB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Content Placeholder 4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3F32D20E-BBFB-4368-A1A5-F34C55F12B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7322" y="6313990"/>
            <a:ext cx="558478" cy="544010"/>
          </a:xfrm>
          <a:prstGeom prst="rect">
            <a:avLst/>
          </a:prstGeom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0A993B0-BAB9-4600-85EE-6FB08D51AA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072"/>
            <a:ext cx="3334956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1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DE03-7F97-4C59-AE32-69CF7B556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F985B-A789-4C25-961F-0952B4FC0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73A05-2DD6-407C-96C1-D3E3E784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21237-F922-40D6-A8CA-9676B3C6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B6B4C-E387-4AB2-ADCD-9C49B366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4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AB586938-C898-4936-AF3C-90EB29581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8000" y="5354638"/>
            <a:ext cx="1524000" cy="152400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14415FB-B4BD-4341-BF4D-173D6CA7D2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072"/>
            <a:ext cx="3387042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3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1E2B-82BC-4361-A5BB-EBAEDC708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5E5B2-1F7B-4246-8217-97B02E5AB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689489-5BE4-47FC-B489-09638D5F4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5F103-4AE1-47F0-AE0F-4E29DCC7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F2A4D-51C8-44D0-AA56-74305D2E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DA27F8-5874-43FC-A1D0-44554F116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Content Placeholder 4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A3E2BFF1-3738-44FF-AD88-51C5A785CD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7322" y="6313990"/>
            <a:ext cx="558478" cy="544010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7CDACCC-B2AB-475B-AFF4-2DA8F77707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072"/>
            <a:ext cx="3387042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16EAF-6898-43E2-83D6-C77000CB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444AD-B468-48CF-AB46-7640777FD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23B0-3E91-44FC-80AB-866F26BE4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A28C3B-9EEE-4EE8-86D2-1208FC4AE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16F269-2279-44A3-BA01-5B8E8262BD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40AEA3-4DD4-4242-80E1-8D2A88B4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AB024A-5AA5-4901-87FB-1D338F3B9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C8E8C-A518-4819-9268-5E3A25BE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Content Placeholder 4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1BE2E1EC-4CA1-484D-9376-0A3C1B597B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7322" y="6313990"/>
            <a:ext cx="558478" cy="54401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E1D8986-F9B0-4ED9-B26B-76AA6223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072"/>
            <a:ext cx="3375467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FA42-E944-40A7-BE87-CEBC9752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62047-BDB6-41BD-8CAC-3736D27D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2FD39-74B3-4B9B-A76B-5B57BEE9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D07D7-1658-465A-BF01-130B2828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Content Placeholder 4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DC444293-CB58-46DF-B5FF-3FD12CBA4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7322" y="6313990"/>
            <a:ext cx="558478" cy="544010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D6F6D66-D9F0-462E-9EB0-8636AE0A31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072"/>
            <a:ext cx="3340743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0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0931D-AD12-4BE3-9346-D57601906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DE412-72EA-4705-8319-A5C70F971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60E79-2615-458E-A144-B1BAD963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8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D7B3-B5DB-4CD3-B99D-B416F094F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337BF-2C60-4A9B-86CF-864241638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E82D-1CCA-4C0E-91FD-24A8ED5D5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5D012-8979-4B39-9D47-A4586F19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C4FA6-71EF-40A8-962C-464B7925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16746-686F-4295-A92F-5C99B5EE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D0B1C219-79FD-4048-BC3D-428789F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7322" y="6313990"/>
            <a:ext cx="558478" cy="544010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9B9E7CA-5643-42A8-BB78-3F88ACD455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62072"/>
            <a:ext cx="3369680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9956-F07F-4510-A179-00ED5154C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AA47F-ADFE-4AC7-BFA5-CD3F97353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0458F7-CA0D-4ADD-B7CC-17D80CE4A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6E16A-DF9A-4D84-A85A-899FA2F3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02CEA-77C0-4E0B-AACC-50BBF2A2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621E8-8B41-44B0-A380-BBDBCB5E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 descr="A picture containing dome&#10;&#10;Description generated with high confidence">
            <a:extLst>
              <a:ext uri="{FF2B5EF4-FFF2-40B4-BE49-F238E27FC236}">
                <a16:creationId xmlns:a16="http://schemas.microsoft.com/office/drawing/2014/main" id="{C2569CA3-3C36-46B3-BA6F-5BBE99272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557322" y="6313990"/>
            <a:ext cx="558478" cy="544010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B0BC3CE-C5BF-4CF1-A9C3-F4F4AD829E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62072"/>
            <a:ext cx="3381254" cy="42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4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ED1C0-9988-4ACC-B884-16B937E54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B3D0CC-885D-4E40-A607-E0B229CC3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FF61-521A-479B-AF02-BFA616CC9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A28DA-10C8-4A01-BE52-37654601C6B3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5978B-8709-41E8-8594-6DC6278363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34C94-32EF-4182-A2E5-778F517367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8333-8D27-435E-969B-D232006DC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06-E382-4AD7-98B8-FAD61B2A9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and Demographic Trends  Facing Higher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4294A-04D7-48D3-868D-29F35115A8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Constructing a Mosaic</a:t>
            </a:r>
          </a:p>
        </p:txBody>
      </p:sp>
    </p:spTree>
    <p:extLst>
      <p:ext uri="{BB962C8B-B14F-4D97-AF65-F5344CB8AC3E}">
        <p14:creationId xmlns:p14="http://schemas.microsoft.com/office/powerpoint/2010/main" val="4265305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F1EFA-8EC3-4161-BDCB-7C3753D4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4038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Student Loan Debt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0CFDCF-CFEB-4E2F-AC55-3E9D607E8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09419"/>
            <a:ext cx="10515600" cy="30802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In the Face of Limits on Public Support, What Will Household Financial Position Mean for Higher Education?</a:t>
            </a:r>
          </a:p>
        </p:txBody>
      </p:sp>
    </p:spTree>
    <p:extLst>
      <p:ext uri="{BB962C8B-B14F-4D97-AF65-F5344CB8AC3E}">
        <p14:creationId xmlns:p14="http://schemas.microsoft.com/office/powerpoint/2010/main" val="255512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6443-1DC2-413A-8301-0659E2C4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0268"/>
            <a:ext cx="10515600" cy="99042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Student Loan Debt Increasing as a Share of Total Household Debt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1C6181-3C57-483E-92BE-5FED04A94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183187"/>
              </p:ext>
            </p:extLst>
          </p:nvPr>
        </p:nvGraphicFramePr>
        <p:xfrm>
          <a:off x="838200" y="1825625"/>
          <a:ext cx="10515600" cy="4852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803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F63B-4149-4660-BFBF-D86E20DF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761" y="1180617"/>
            <a:ext cx="2956708" cy="35418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Debt Growth as a Share of Total is a Result of Growth in Student Loan Debt More than Deleveraging of Other Debts…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B9B507-6FC8-4D9F-A26E-0F0AE2B1E4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173748"/>
              </p:ext>
            </p:extLst>
          </p:nvPr>
        </p:nvGraphicFramePr>
        <p:xfrm>
          <a:off x="3611301" y="173621"/>
          <a:ext cx="7744087" cy="6551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182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7F942C-F7F0-4DC5-A238-72D519F44D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59420"/>
              </p:ext>
            </p:extLst>
          </p:nvPr>
        </p:nvGraphicFramePr>
        <p:xfrm>
          <a:off x="3501342" y="81023"/>
          <a:ext cx="7854046" cy="6562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2F99A-905A-4809-BE85-3AA559BA0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9479" y="1224022"/>
            <a:ext cx="2759939" cy="3811588"/>
          </a:xfrm>
        </p:spPr>
        <p:txBody>
          <a:bodyPr/>
          <a:lstStyle/>
          <a:p>
            <a:r>
              <a:rPr lang="en-US" sz="3200" b="1" dirty="0"/>
              <a:t>…And Not Simply Attributed to Population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F7E523C-C3FD-4746-9008-94517BFD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Colorado’s Four Year Public Institutions Continue to Compare Favorably on Debt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B354D09-9E66-4067-8E34-E309BCA7C2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7694772"/>
              </p:ext>
            </p:extLst>
          </p:nvPr>
        </p:nvGraphicFramePr>
        <p:xfrm>
          <a:off x="838200" y="1825625"/>
          <a:ext cx="5181600" cy="493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401D6E5-0FE0-4D19-AABF-F0A8A1684D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12439235"/>
              </p:ext>
            </p:extLst>
          </p:nvPr>
        </p:nvGraphicFramePr>
        <p:xfrm>
          <a:off x="6172200" y="1825625"/>
          <a:ext cx="5181600" cy="493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077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399BDA-FBA7-451F-93D0-446B80284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3651" y="1160362"/>
            <a:ext cx="3165053" cy="3811588"/>
          </a:xfrm>
        </p:spPr>
        <p:txBody>
          <a:bodyPr>
            <a:normAutofit/>
          </a:bodyPr>
          <a:lstStyle/>
          <a:p>
            <a:r>
              <a:rPr lang="en-US" sz="3200" b="1" dirty="0"/>
              <a:t>But Remember This…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CBEAC55-931E-4DA8-AA8F-B190A62D97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493734"/>
              </p:ext>
            </p:extLst>
          </p:nvPr>
        </p:nvGraphicFramePr>
        <p:xfrm>
          <a:off x="3570790" y="156259"/>
          <a:ext cx="7784598" cy="660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56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D28F-BA3E-4723-88A3-3212449D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9" y="588682"/>
            <a:ext cx="4684875" cy="3218329"/>
          </a:xfrm>
        </p:spPr>
        <p:txBody>
          <a:bodyPr>
            <a:normAutofit/>
          </a:bodyPr>
          <a:lstStyle/>
          <a:p>
            <a:r>
              <a:rPr lang="en-US" b="1" dirty="0"/>
              <a:t>Can Colorado Continue to Compare Favorably on Debt Load when Tuition and Fees are Growing On Average 3X the Rate of Per-Capita Personal Income?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E55E13F-75ED-4D0A-B9C6-C05AC97EFB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563937"/>
              </p:ext>
            </p:extLst>
          </p:nvPr>
        </p:nvGraphicFramePr>
        <p:xfrm>
          <a:off x="143587" y="37646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3E79469-C568-46D3-9E13-B8E63091F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106765"/>
              </p:ext>
            </p:extLst>
          </p:nvPr>
        </p:nvGraphicFramePr>
        <p:xfrm>
          <a:off x="5183188" y="161365"/>
          <a:ext cx="6327836" cy="634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5647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509CE6-7BC3-445A-933D-68997670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24444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Demographics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89D2F1-1BE6-432D-A0C3-4D9FA5906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73079"/>
            <a:ext cx="10515600" cy="301657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How Will Changes to Colorado’s Age, Income and Ethnic Profile Affect Higher Education?</a:t>
            </a:r>
          </a:p>
        </p:txBody>
      </p:sp>
    </p:spTree>
    <p:extLst>
      <p:ext uri="{BB962C8B-B14F-4D97-AF65-F5344CB8AC3E}">
        <p14:creationId xmlns:p14="http://schemas.microsoft.com/office/powerpoint/2010/main" val="400788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1487F7F-C720-4E5C-AAB7-F9C21363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3458"/>
            <a:ext cx="10515600" cy="107723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Colorado is Forecast to Grow, Although in Most Years “Future Students” Growing More Slowly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88855A0-839A-48B4-9135-E3DE704F9BC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6775661"/>
              </p:ext>
            </p:extLst>
          </p:nvPr>
        </p:nvGraphicFramePr>
        <p:xfrm>
          <a:off x="243068" y="1825625"/>
          <a:ext cx="5776732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84E5563-B185-4C66-9AB1-D013276721F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6290633"/>
              </p:ext>
            </p:extLst>
          </p:nvPr>
        </p:nvGraphicFramePr>
        <p:xfrm>
          <a:off x="6172200" y="1825625"/>
          <a:ext cx="5581891" cy="489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808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40519D-6C45-4C27-A5C5-75A8491C1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And the Growth is Not Geographically Uniform: 2015-2020</a:t>
            </a:r>
          </a:p>
        </p:txBody>
      </p:sp>
      <p:pic>
        <p:nvPicPr>
          <p:cNvPr id="9" name="Content Placeholder 8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7FEFB63D-9A7B-4B3B-A185-1248F47AC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82" y="1825625"/>
            <a:ext cx="10612718" cy="4838140"/>
          </a:xfrm>
        </p:spPr>
      </p:pic>
    </p:spTree>
    <p:extLst>
      <p:ext uri="{BB962C8B-B14F-4D97-AF65-F5344CB8AC3E}">
        <p14:creationId xmlns:p14="http://schemas.microsoft.com/office/powerpoint/2010/main" val="80897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0F4B-799D-4A42-B37A-D9AEF6A5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740"/>
            <a:ext cx="10515600" cy="1111954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Components of the Mosaic Leave Universities Facing a Continuing Evolving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4A6E7-B4E0-49C6-A4C0-658FAEE2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131"/>
            <a:ext cx="10515600" cy="3676831"/>
          </a:xfrm>
        </p:spPr>
        <p:txBody>
          <a:bodyPr/>
          <a:lstStyle/>
          <a:p>
            <a:r>
              <a:rPr lang="en-US" dirty="0"/>
              <a:t>State Fiscal Position Suggests </a:t>
            </a:r>
            <a:r>
              <a:rPr lang="en-US" dirty="0">
                <a:solidFill>
                  <a:srgbClr val="00B050"/>
                </a:solidFill>
              </a:rPr>
              <a:t>No New State Aid for Higher Ed </a:t>
            </a:r>
          </a:p>
          <a:p>
            <a:r>
              <a:rPr lang="en-US" dirty="0"/>
              <a:t>Household Financial Strength is </a:t>
            </a:r>
            <a:r>
              <a:rPr lang="en-US" dirty="0">
                <a:solidFill>
                  <a:srgbClr val="00B050"/>
                </a:solidFill>
              </a:rPr>
              <a:t>More Affected by Student Loan Debt </a:t>
            </a:r>
            <a:r>
              <a:rPr lang="en-US" dirty="0"/>
              <a:t>than Ever Before</a:t>
            </a:r>
          </a:p>
          <a:p>
            <a:r>
              <a:rPr lang="en-US" dirty="0">
                <a:solidFill>
                  <a:srgbClr val="00B050"/>
                </a:solidFill>
              </a:rPr>
              <a:t>Shifting Demographics </a:t>
            </a:r>
            <a:r>
              <a:rPr lang="en-US" dirty="0"/>
              <a:t>will Affect the Pool of Prospective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8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C5EF2-E884-4564-9917-149269C97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2020-2025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3E6579-D2DE-4ECE-ABC2-17208EA50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88" y="1278965"/>
            <a:ext cx="10919012" cy="5360894"/>
          </a:xfrm>
        </p:spPr>
      </p:pic>
    </p:spTree>
    <p:extLst>
      <p:ext uri="{BB962C8B-B14F-4D97-AF65-F5344CB8AC3E}">
        <p14:creationId xmlns:p14="http://schemas.microsoft.com/office/powerpoint/2010/main" val="1852119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AD6AB-E342-4ECD-8106-4D67F5309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2025-2030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FC267A-174F-45A1-BA5F-412C558BE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2" y="1261036"/>
            <a:ext cx="11223812" cy="5498352"/>
          </a:xfrm>
        </p:spPr>
      </p:pic>
    </p:spTree>
    <p:extLst>
      <p:ext uri="{BB962C8B-B14F-4D97-AF65-F5344CB8AC3E}">
        <p14:creationId xmlns:p14="http://schemas.microsoft.com/office/powerpoint/2010/main" val="4266135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A682-64F4-4C8E-B129-24AE6370A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326"/>
          </a:xfrm>
        </p:spPr>
        <p:txBody>
          <a:bodyPr/>
          <a:lstStyle/>
          <a:p>
            <a:pPr algn="r"/>
            <a:r>
              <a:rPr lang="en-US" dirty="0"/>
              <a:t>A Closer Look at “Future Students”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3BB473-DD8B-416F-91A4-C59F6BAA65E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6691366"/>
              </p:ext>
            </p:extLst>
          </p:nvPr>
        </p:nvGraphicFramePr>
        <p:xfrm>
          <a:off x="295275" y="1284790"/>
          <a:ext cx="5724525" cy="546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768351-82ED-449B-9066-B82AE58625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30780450"/>
              </p:ext>
            </p:extLst>
          </p:nvPr>
        </p:nvGraphicFramePr>
        <p:xfrm>
          <a:off x="6172200" y="1284790"/>
          <a:ext cx="5697538" cy="546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2098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750E63-4886-4426-92CF-FC762AB0F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521" y="598988"/>
            <a:ext cx="3639614" cy="6033305"/>
          </a:xfrm>
        </p:spPr>
        <p:txBody>
          <a:bodyPr>
            <a:noAutofit/>
          </a:bodyPr>
          <a:lstStyle/>
          <a:p>
            <a:r>
              <a:rPr lang="en-US" sz="2800" b="1" dirty="0"/>
              <a:t>In the Past 10 Years, Freshman Resident Enrollment has been a Declining Share of Major Reference Age Cohorts.  </a:t>
            </a:r>
          </a:p>
          <a:p>
            <a:endParaRPr lang="en-US" sz="2800" b="1" dirty="0"/>
          </a:p>
          <a:p>
            <a:r>
              <a:rPr lang="en-US" sz="2800" b="1" dirty="0"/>
              <a:t>Will the Declining Growth Rates in These Cohorts Present a Future Admissions Challenge?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99F489D-A2E2-43B2-A907-E9FC3C4EE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929142"/>
              </p:ext>
            </p:extLst>
          </p:nvPr>
        </p:nvGraphicFramePr>
        <p:xfrm>
          <a:off x="3929062" y="122238"/>
          <a:ext cx="7888689" cy="659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8843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E6FF-F8A1-4569-A3B8-D4671E8CE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“Future Students” will be Increasingly and Ultimately Majority Hispanic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DEBFA0-8542-4BF5-8926-5C99B445D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36305"/>
              </p:ext>
            </p:extLst>
          </p:nvPr>
        </p:nvGraphicFramePr>
        <p:xfrm>
          <a:off x="3617089" y="81023"/>
          <a:ext cx="8015468" cy="6684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FABE7-C790-437D-9CEA-341B65576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3068" y="769716"/>
            <a:ext cx="3374021" cy="5099272"/>
          </a:xfrm>
        </p:spPr>
        <p:txBody>
          <a:bodyPr/>
          <a:lstStyle/>
          <a:p>
            <a:r>
              <a:rPr lang="en-US" sz="3200" b="1" dirty="0"/>
              <a:t>Over Time, “Future Students” will be Increasingly and Ultimately Majority Hispanic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44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E2F6-40D9-42E5-94A3-D90873ED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6608"/>
            <a:ext cx="10515600" cy="105408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Historically, Hispanic Families Have Had Less Economic Capacity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EC2879-E420-42F6-B373-BFD3468B12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825624"/>
            <a:ext cx="10564906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608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C6B7-8E98-42C6-8478-B1B7C853F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0739"/>
            <a:ext cx="4691002" cy="19676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 Capita Personal Income Growth Projected to Slow.  Will Households be able to Sustain Tuition and Fee Increases 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284100-661D-4F6C-9119-A6B0D9AD6F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870179"/>
              </p:ext>
            </p:extLst>
          </p:nvPr>
        </p:nvGraphicFramePr>
        <p:xfrm>
          <a:off x="4882776" y="161925"/>
          <a:ext cx="6717553" cy="662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FBEA8E-68B2-4F35-9819-E495403AA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583109"/>
              </p:ext>
            </p:extLst>
          </p:nvPr>
        </p:nvGraphicFramePr>
        <p:xfrm>
          <a:off x="59501" y="3475037"/>
          <a:ext cx="4572000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8348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2589DC-1341-4237-9990-A01203A4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Finally, What Will Be the Impact of a Less Homogeneous Colorado Population?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E28DDFC-9B88-468A-9245-ADDADD8C05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0906123"/>
              </p:ext>
            </p:extLst>
          </p:nvPr>
        </p:nvGraphicFramePr>
        <p:xfrm>
          <a:off x="838200" y="1690686"/>
          <a:ext cx="5181600" cy="502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FACD771-E4CE-4D79-AFDA-D28066C312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51249784"/>
              </p:ext>
            </p:extLst>
          </p:nvPr>
        </p:nvGraphicFramePr>
        <p:xfrm>
          <a:off x="6172200" y="1690687"/>
          <a:ext cx="5181600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9164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81F3ED-A7C5-4F97-9C0B-CA8024187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093808"/>
            <a:ext cx="2557382" cy="4775180"/>
          </a:xfrm>
        </p:spPr>
        <p:txBody>
          <a:bodyPr>
            <a:normAutofit/>
          </a:bodyPr>
          <a:lstStyle/>
          <a:p>
            <a:r>
              <a:rPr lang="en-US" sz="3200" b="1" dirty="0"/>
              <a:t>Forecast is for Even More Robust Growth from Migration, Particularly Outside the Metro Area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98D20FC-15A5-4630-8194-BA8270807D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986431"/>
              </p:ext>
            </p:extLst>
          </p:nvPr>
        </p:nvGraphicFramePr>
        <p:xfrm>
          <a:off x="3674962" y="144685"/>
          <a:ext cx="7824486" cy="6614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443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F1804D-6482-4A6E-831B-94FD0B559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0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Conclude: A Mosaic of the Challenge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496B963-B16D-4B35-A1C9-EBEB76150E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572490"/>
              </p:ext>
            </p:extLst>
          </p:nvPr>
        </p:nvGraphicFramePr>
        <p:xfrm>
          <a:off x="2672975" y="1302867"/>
          <a:ext cx="2683435" cy="538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BCDF1BA-1D10-4C02-806F-EFCB06B62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484346"/>
              </p:ext>
            </p:extLst>
          </p:nvPr>
        </p:nvGraphicFramePr>
        <p:xfrm>
          <a:off x="5356410" y="1302869"/>
          <a:ext cx="2843307" cy="538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ECC1220C-73FA-4BE9-A9FE-3E54AE1FA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16671"/>
              </p:ext>
            </p:extLst>
          </p:nvPr>
        </p:nvGraphicFramePr>
        <p:xfrm>
          <a:off x="125506" y="1302870"/>
          <a:ext cx="2547470" cy="538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9F489D-A2E2-43B2-A907-E9FC3C4EE8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239641"/>
              </p:ext>
            </p:extLst>
          </p:nvPr>
        </p:nvGraphicFramePr>
        <p:xfrm>
          <a:off x="8199719" y="1302868"/>
          <a:ext cx="3334869" cy="5388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7952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F1EFA-8EC3-4161-BDCB-7C3753D4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9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State Aid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1B9003-BF1A-4AB2-BBCD-85974D06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55043"/>
            <a:ext cx="10515600" cy="263460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What Will the State Fiscal Position Mean for the Future of Higher Education Funding?</a:t>
            </a:r>
          </a:p>
        </p:txBody>
      </p:sp>
    </p:spTree>
    <p:extLst>
      <p:ext uri="{BB962C8B-B14F-4D97-AF65-F5344CB8AC3E}">
        <p14:creationId xmlns:p14="http://schemas.microsoft.com/office/powerpoint/2010/main" val="332089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B8CA6A-9F0E-47E1-9931-207F80EA5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9878" y="987425"/>
            <a:ext cx="3287211" cy="4881563"/>
          </a:xfrm>
        </p:spPr>
        <p:txBody>
          <a:bodyPr>
            <a:normAutofit/>
          </a:bodyPr>
          <a:lstStyle/>
          <a:p>
            <a:r>
              <a:rPr lang="en-US" sz="3200" b="1" dirty="0"/>
              <a:t>Higher Education has Grown in Total Appropriations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3AD8C393-7617-478F-96BE-52725707C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962579"/>
              </p:ext>
            </p:extLst>
          </p:nvPr>
        </p:nvGraphicFramePr>
        <p:xfrm>
          <a:off x="3686175" y="254000"/>
          <a:ext cx="7669213" cy="640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925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917C-BF36-4084-88C3-69489861D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246" y="746567"/>
            <a:ext cx="2789499" cy="5122421"/>
          </a:xfrm>
        </p:spPr>
        <p:txBody>
          <a:bodyPr>
            <a:normAutofit/>
          </a:bodyPr>
          <a:lstStyle/>
          <a:p>
            <a:r>
              <a:rPr lang="en-US" sz="3200" b="1" dirty="0"/>
              <a:t>However, the Share of Total Appropriations from Public Support (State and Federal) has been on a Declining Trend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60D3E6E-37EF-4A61-89A8-51F57DB56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016220"/>
              </p:ext>
            </p:extLst>
          </p:nvPr>
        </p:nvGraphicFramePr>
        <p:xfrm>
          <a:off x="3681413" y="190500"/>
          <a:ext cx="7673975" cy="6459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256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59CD1-6739-490B-AEF4-9DCC0CEDE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66" y="998316"/>
            <a:ext cx="3031942" cy="4476510"/>
          </a:xfrm>
        </p:spPr>
        <p:txBody>
          <a:bodyPr>
            <a:normAutofit/>
          </a:bodyPr>
          <a:lstStyle/>
          <a:p>
            <a:r>
              <a:rPr lang="en-US" sz="3200" b="1" dirty="0"/>
              <a:t>And Although for the First Time in CFC’s Decade of Forecasting the General Fund is Precariously Sustainable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A3FE5CD-0483-47A2-B0C9-5EA09EC0F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8316315"/>
              </p:ext>
            </p:extLst>
          </p:nvPr>
        </p:nvGraphicFramePr>
        <p:xfrm>
          <a:off x="3605514" y="549797"/>
          <a:ext cx="7998106" cy="6198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710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82A3D0D5-8547-4EEF-AE75-B06976CC90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875176"/>
              </p:ext>
            </p:extLst>
          </p:nvPr>
        </p:nvGraphicFramePr>
        <p:xfrm>
          <a:off x="3634451" y="519953"/>
          <a:ext cx="7876231" cy="6227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D1CEA5-1E13-43AB-B3F9-B7597595B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2377" y="1208741"/>
            <a:ext cx="3405775" cy="3811588"/>
          </a:xfrm>
        </p:spPr>
        <p:txBody>
          <a:bodyPr>
            <a:normAutofit/>
          </a:bodyPr>
          <a:lstStyle/>
          <a:p>
            <a:r>
              <a:rPr lang="en-US" sz="3200" b="1" dirty="0"/>
              <a:t>CFC Forecasts that the Three Largest General Fund Departments will Continue to Command a Greater Share of the Budget</a:t>
            </a:r>
          </a:p>
        </p:txBody>
      </p:sp>
    </p:spTree>
    <p:extLst>
      <p:ext uri="{BB962C8B-B14F-4D97-AF65-F5344CB8AC3E}">
        <p14:creationId xmlns:p14="http://schemas.microsoft.com/office/powerpoint/2010/main" val="235106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61061-B48B-4F0D-9077-C0A47C74C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94" y="1280459"/>
            <a:ext cx="3255607" cy="3811588"/>
          </a:xfrm>
        </p:spPr>
        <p:txBody>
          <a:bodyPr>
            <a:normAutofit/>
          </a:bodyPr>
          <a:lstStyle/>
          <a:p>
            <a:r>
              <a:rPr lang="en-US" sz="3200" b="1" dirty="0"/>
              <a:t>Resulting in All Other Expenditures Forecast to Continue to  Decline as a Share of the General Fund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10D6DF8-C781-43D0-9071-CD89CB28A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698388"/>
              </p:ext>
            </p:extLst>
          </p:nvPr>
        </p:nvGraphicFramePr>
        <p:xfrm>
          <a:off x="3611301" y="579718"/>
          <a:ext cx="7744087" cy="610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7954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0E6E57-67AA-4562-ADC8-41D50CE2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8927" y="1718840"/>
            <a:ext cx="3193989" cy="4751407"/>
          </a:xfrm>
        </p:spPr>
        <p:txBody>
          <a:bodyPr>
            <a:normAutofit/>
          </a:bodyPr>
          <a:lstStyle/>
          <a:p>
            <a:r>
              <a:rPr lang="en-US" sz="3200" b="1" dirty="0"/>
              <a:t>Perhaps as a Result Colorado’s Cost Advantage is Eroding.  </a:t>
            </a:r>
          </a:p>
          <a:p>
            <a:endParaRPr lang="en-US" sz="3200" b="1" dirty="0"/>
          </a:p>
          <a:p>
            <a:r>
              <a:rPr lang="en-US" sz="3200" b="1" dirty="0"/>
              <a:t>Can Colorado Institutions Remain Competitive?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8D22D42-8161-41DC-982B-14A217F713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64660"/>
              </p:ext>
            </p:extLst>
          </p:nvPr>
        </p:nvGraphicFramePr>
        <p:xfrm>
          <a:off x="3622876" y="109959"/>
          <a:ext cx="8021256" cy="655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23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1496</TotalTime>
  <Words>774</Words>
  <Application>Microsoft Office PowerPoint</Application>
  <PresentationFormat>Widescreen</PresentationFormat>
  <Paragraphs>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Economic and Demographic Trends  Facing Higher Education</vt:lpstr>
      <vt:lpstr>Components of the Mosaic Leave Universities Facing a Continuing Evolving Future</vt:lpstr>
      <vt:lpstr>State Aid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Loan Debt</vt:lpstr>
      <vt:lpstr>Student Loan Debt Increasing as a Share of Total Household Debt</vt:lpstr>
      <vt:lpstr>Debt Growth as a Share of Total is a Result of Growth in Student Loan Debt More than Deleveraging of Other Debts…</vt:lpstr>
      <vt:lpstr>PowerPoint Presentation</vt:lpstr>
      <vt:lpstr>Colorado’s Four Year Public Institutions Continue to Compare Favorably on Debt</vt:lpstr>
      <vt:lpstr>PowerPoint Presentation</vt:lpstr>
      <vt:lpstr>Can Colorado Continue to Compare Favorably on Debt Load when Tuition and Fees are Growing On Average 3X the Rate of Per-Capita Personal Income? </vt:lpstr>
      <vt:lpstr>Demographics</vt:lpstr>
      <vt:lpstr>Colorado is Forecast to Grow, Although in Most Years “Future Students” Growing More Slowly</vt:lpstr>
      <vt:lpstr>And the Growth is Not Geographically Uniform: 2015-2020</vt:lpstr>
      <vt:lpstr>2020-2025</vt:lpstr>
      <vt:lpstr>2025-2030</vt:lpstr>
      <vt:lpstr>A Closer Look at “Future Students”</vt:lpstr>
      <vt:lpstr>PowerPoint Presentation</vt:lpstr>
      <vt:lpstr>“Future Students” will be Increasingly and Ultimately Majority Hispanic</vt:lpstr>
      <vt:lpstr>Historically, Hispanic Families Have Had Less Economic Capacity</vt:lpstr>
      <vt:lpstr>Per Capita Personal Income Growth Projected to Slow.  Will Households be able to Sustain Tuition and Fee Increases ?</vt:lpstr>
      <vt:lpstr>Finally, What Will Be the Impact of a Less Homogeneous Colorado Population?</vt:lpstr>
      <vt:lpstr>PowerPoint Presentation</vt:lpstr>
      <vt:lpstr>Conclude: A Mosaic of the 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Resnick,Phyllis</dc:creator>
  <cp:lastModifiedBy>Resnick,Phyllis</cp:lastModifiedBy>
  <cp:revision>84</cp:revision>
  <dcterms:created xsi:type="dcterms:W3CDTF">2017-08-24T22:20:48Z</dcterms:created>
  <dcterms:modified xsi:type="dcterms:W3CDTF">2017-09-06T23:20:32Z</dcterms:modified>
</cp:coreProperties>
</file>