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.xml" ContentType="application/vnd.openxmlformats-officedocument.drawingml.char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8" r:id="rId2"/>
    <p:sldId id="260" r:id="rId3"/>
    <p:sldId id="256" r:id="rId4"/>
    <p:sldId id="257" r:id="rId5"/>
    <p:sldId id="264" r:id="rId6"/>
    <p:sldId id="261" r:id="rId7"/>
    <p:sldId id="262" r:id="rId8"/>
    <p:sldId id="263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48" d="100"/>
          <a:sy n="48" d="100"/>
        </p:scale>
        <p:origin x="36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A1-40FB-B10E-7B468FE73F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A1-40FB-B10E-7B468FE73FC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A1-40FB-B10E-7B468FE73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8165664"/>
        <c:axId val="1288167744"/>
        <c:axId val="1821530432"/>
      </c:bar3DChart>
      <c:catAx>
        <c:axId val="128816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88167744"/>
        <c:crosses val="autoZero"/>
        <c:auto val="1"/>
        <c:lblAlgn val="ctr"/>
        <c:lblOffset val="100"/>
        <c:noMultiLvlLbl val="0"/>
      </c:catAx>
      <c:valAx>
        <c:axId val="1288167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8165664"/>
        <c:crosses val="autoZero"/>
        <c:crossBetween val="between"/>
      </c:valAx>
      <c:serAx>
        <c:axId val="1821530432"/>
        <c:scaling>
          <c:orientation val="minMax"/>
        </c:scaling>
        <c:delete val="0"/>
        <c:axPos val="b"/>
        <c:majorTickMark val="out"/>
        <c:minorTickMark val="none"/>
        <c:tickLblPos val="nextTo"/>
        <c:crossAx val="1288167744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146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shade val="4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5C-495F-B4B3-9C5B3F103DA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5C-495F-B4B3-9C5B3F103DA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shade val="7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15C-495F-B4B3-9C5B3F103DA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15C-495F-B4B3-9C5B3F103DA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15C-495F-B4B3-9C5B3F103DA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15C-495F-B4B3-9C5B3F103DA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tint val="7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15C-495F-B4B3-9C5B3F103DA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15C-495F-B4B3-9C5B3F103DA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tint val="4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15C-495F-B4B3-9C5B3F103D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Sheet1!$A$1:$A$9</c:f>
              <c:strCache>
                <c:ptCount val="9"/>
                <c:pt idx="0">
                  <c:v>Accountability // Transparency // Leadership</c:v>
                </c:pt>
                <c:pt idx="1">
                  <c:v>Training // Education</c:v>
                </c:pt>
                <c:pt idx="2">
                  <c:v>Behavior // Bullying // Toxic Work Environment</c:v>
                </c:pt>
                <c:pt idx="3">
                  <c:v>Workload // Fairness</c:v>
                </c:pt>
                <c:pt idx="4">
                  <c:v>Microclimate</c:v>
                </c:pt>
                <c:pt idx="5">
                  <c:v>Inequities // Otherness</c:v>
                </c:pt>
                <c:pt idx="6">
                  <c:v>Employment Category Discrepancies</c:v>
                </c:pt>
                <c:pt idx="7">
                  <c:v>University vs. Work Unit</c:v>
                </c:pt>
                <c:pt idx="8">
                  <c:v>Executive Leadership</c:v>
                </c:pt>
              </c:strCache>
            </c:strRef>
          </c:cat>
          <c:val>
            <c:numRef>
              <c:f>Sheet1!$B$1:$B$9</c:f>
              <c:numCache>
                <c:formatCode>0</c:formatCode>
                <c:ptCount val="9"/>
                <c:pt idx="0">
                  <c:v>146</c:v>
                </c:pt>
                <c:pt idx="1">
                  <c:v>61</c:v>
                </c:pt>
                <c:pt idx="2">
                  <c:v>93</c:v>
                </c:pt>
                <c:pt idx="3">
                  <c:v>195</c:v>
                </c:pt>
                <c:pt idx="4">
                  <c:v>64</c:v>
                </c:pt>
                <c:pt idx="5">
                  <c:v>55</c:v>
                </c:pt>
                <c:pt idx="6">
                  <c:v>65</c:v>
                </c:pt>
                <c:pt idx="7">
                  <c:v>63</c:v>
                </c:pt>
                <c:pt idx="8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FE-48F4-B37A-DFDD440AF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367810512"/>
        <c:axId val="367809336"/>
      </c:barChart>
      <c:catAx>
        <c:axId val="3678105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809336"/>
        <c:crosses val="autoZero"/>
        <c:auto val="1"/>
        <c:lblAlgn val="ctr"/>
        <c:lblOffset val="100"/>
        <c:noMultiLvlLbl val="0"/>
      </c:catAx>
      <c:valAx>
        <c:axId val="367809336"/>
        <c:scaling>
          <c:orientation val="minMax"/>
          <c:min val="0"/>
        </c:scaling>
        <c:delete val="0"/>
        <c:axPos val="t"/>
        <c:numFmt formatCode="0" sourceLinked="1"/>
        <c:majorTickMark val="out"/>
        <c:minorTickMark val="none"/>
        <c:tickLblPos val="none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81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52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shade val="4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CF-444E-B6D7-4A09B770739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CF-444E-B6D7-4A09B770739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shade val="7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2CF-444E-B6D7-4A09B770739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2CF-444E-B6D7-4A09B770739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2CF-444E-B6D7-4A09B770739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2CF-444E-B6D7-4A09B770739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tint val="7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2CF-444E-B6D7-4A09B770739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2CF-444E-B6D7-4A09B770739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tint val="4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2CF-444E-B6D7-4A09B77073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Sheet1!$A$1:$A$9</c:f>
              <c:strCache>
                <c:ptCount val="9"/>
                <c:pt idx="0">
                  <c:v>Accountability // Transparency // Leadership</c:v>
                </c:pt>
                <c:pt idx="1">
                  <c:v>Training // Education</c:v>
                </c:pt>
                <c:pt idx="2">
                  <c:v>Behavior // Bullying // Toxic Work Environment</c:v>
                </c:pt>
                <c:pt idx="3">
                  <c:v>Workload // Fairness</c:v>
                </c:pt>
                <c:pt idx="4">
                  <c:v>Microclimate</c:v>
                </c:pt>
                <c:pt idx="5">
                  <c:v>Inequities // Otherness</c:v>
                </c:pt>
                <c:pt idx="6">
                  <c:v>Employment Category Discrepancies</c:v>
                </c:pt>
                <c:pt idx="7">
                  <c:v>University vs. Work Unit</c:v>
                </c:pt>
                <c:pt idx="8">
                  <c:v>Executive Leadership</c:v>
                </c:pt>
              </c:strCache>
            </c:strRef>
          </c:cat>
          <c:val>
            <c:numRef>
              <c:f>Sheet1!$B$1:$B$9</c:f>
              <c:numCache>
                <c:formatCode>0</c:formatCode>
                <c:ptCount val="9"/>
                <c:pt idx="0">
                  <c:v>52</c:v>
                </c:pt>
                <c:pt idx="1">
                  <c:v>115</c:v>
                </c:pt>
                <c:pt idx="2">
                  <c:v>74</c:v>
                </c:pt>
                <c:pt idx="3">
                  <c:v>18</c:v>
                </c:pt>
                <c:pt idx="4">
                  <c:v>67</c:v>
                </c:pt>
                <c:pt idx="5">
                  <c:v>66</c:v>
                </c:pt>
                <c:pt idx="6">
                  <c:v>118</c:v>
                </c:pt>
                <c:pt idx="7">
                  <c:v>160</c:v>
                </c:pt>
                <c:pt idx="8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8C-47C8-BA9A-6394A8F2F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367810512"/>
        <c:axId val="367809336"/>
      </c:barChart>
      <c:catAx>
        <c:axId val="3678105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809336"/>
        <c:crosses val="autoZero"/>
        <c:auto val="1"/>
        <c:lblAlgn val="ctr"/>
        <c:lblOffset val="100"/>
        <c:noMultiLvlLbl val="0"/>
      </c:catAx>
      <c:valAx>
        <c:axId val="367809336"/>
        <c:scaling>
          <c:orientation val="minMax"/>
          <c:min val="0"/>
        </c:scaling>
        <c:delete val="0"/>
        <c:axPos val="t"/>
        <c:numFmt formatCode="0" sourceLinked="1"/>
        <c:majorTickMark val="out"/>
        <c:minorTickMark val="none"/>
        <c:tickLblPos val="none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81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165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shade val="4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F21-4728-A53E-A0D2B45AA0A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shade val="61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21-4728-A53E-A0D2B45AA0A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F21-4728-A53E-A0D2B45AA0A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shade val="9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F21-4728-A53E-A0D2B45AA0A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tint val="9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F21-4728-A53E-A0D2B45AA0A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F21-4728-A53E-A0D2B45AA0A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tint val="6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F21-4728-A53E-A0D2B45AA0A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tint val="4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F21-4728-A53E-A0D2B45AA0A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tint val="56000"/>
                </a:schemeClr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accent1">
                  <a:tint val="43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Sheet1!$A$1:$A$10</c:f>
              <c:strCache>
                <c:ptCount val="10"/>
                <c:pt idx="0">
                  <c:v>Time and Money</c:v>
                </c:pt>
                <c:pt idx="1">
                  <c:v>Accountability (e.g. Tenured faculty)</c:v>
                </c:pt>
                <c:pt idx="2">
                  <c:v>Policies that prevent change (e.g. FLSA)</c:v>
                </c:pt>
                <c:pt idx="3">
                  <c:v>Large units prevent adaptation</c:v>
                </c:pt>
                <c:pt idx="4">
                  <c:v>Resistant to change // Apathy</c:v>
                </c:pt>
                <c:pt idx="5">
                  <c:v>Differences in employee category benefits</c:v>
                </c:pt>
                <c:pt idx="6">
                  <c:v>Lack of incentives for change</c:v>
                </c:pt>
                <c:pt idx="7">
                  <c:v>Workload // More with less</c:v>
                </c:pt>
                <c:pt idx="8">
                  <c:v>Lack of communication clarity</c:v>
                </c:pt>
                <c:pt idx="9">
                  <c:v>Human resources and salary issues</c:v>
                </c:pt>
              </c:strCache>
            </c:strRef>
          </c:cat>
          <c:val>
            <c:numRef>
              <c:f>Sheet1!$B$1:$B$10</c:f>
              <c:numCache>
                <c:formatCode>0</c:formatCode>
                <c:ptCount val="10"/>
                <c:pt idx="0">
                  <c:v>165</c:v>
                </c:pt>
                <c:pt idx="1">
                  <c:v>80</c:v>
                </c:pt>
                <c:pt idx="2">
                  <c:v>41</c:v>
                </c:pt>
                <c:pt idx="3">
                  <c:v>15</c:v>
                </c:pt>
                <c:pt idx="4">
                  <c:v>128</c:v>
                </c:pt>
                <c:pt idx="5">
                  <c:v>19</c:v>
                </c:pt>
                <c:pt idx="6">
                  <c:v>73</c:v>
                </c:pt>
                <c:pt idx="7">
                  <c:v>171</c:v>
                </c:pt>
                <c:pt idx="8">
                  <c:v>25</c:v>
                </c:pt>
                <c:pt idx="9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9E-482C-B189-685F417884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367810512"/>
        <c:axId val="367809336"/>
      </c:barChart>
      <c:catAx>
        <c:axId val="3678105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809336"/>
        <c:crosses val="autoZero"/>
        <c:auto val="1"/>
        <c:lblAlgn val="ctr"/>
        <c:lblOffset val="100"/>
        <c:noMultiLvlLbl val="0"/>
      </c:catAx>
      <c:valAx>
        <c:axId val="367809336"/>
        <c:scaling>
          <c:orientation val="minMax"/>
          <c:min val="0"/>
        </c:scaling>
        <c:delete val="0"/>
        <c:axPos val="t"/>
        <c:numFmt formatCode="0" sourceLinked="1"/>
        <c:majorTickMark val="out"/>
        <c:minorTickMark val="none"/>
        <c:tickLblPos val="none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81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44692" y="5130820"/>
            <a:ext cx="4059382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j-lt"/>
                <a:ea typeface="Avenir Book"/>
                <a:cs typeface="Avenir Book"/>
                <a:sym typeface="Avenir Book"/>
              </a:rPr>
              <a:t>CENTER FOR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j-lt"/>
                <a:ea typeface="Avenir Book"/>
                <a:cs typeface="Avenir Book"/>
                <a:sym typeface="Avenir Book"/>
              </a:rPr>
              <a:t>PUBLIC DELIBERATION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+mj-lt"/>
              <a:ea typeface="Avenir Book"/>
              <a:cs typeface="Avenir Book"/>
              <a:sym typeface="Avenir 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4692" y="5977160"/>
            <a:ext cx="385156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Klavika Basic Medium" panose="020B0803040000020004" pitchFamily="34" charset="0"/>
                <a:ea typeface="Avenir Book"/>
                <a:cs typeface="Avenir Book"/>
                <a:sym typeface="Avenir Book"/>
              </a:rPr>
              <a:t>COLORADO STATE UNIVERSITY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Klavika Basic Medium" panose="020B0803040000020004" pitchFamily="34" charset="0"/>
              <a:ea typeface="Avenir Book"/>
              <a:cs typeface="Avenir Book"/>
              <a:sym typeface="Avenir Book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46" y="5133760"/>
            <a:ext cx="859536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02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19228" b="31252"/>
          <a:stretch/>
        </p:blipFill>
        <p:spPr>
          <a:xfrm>
            <a:off x="8061649" y="3803232"/>
            <a:ext cx="4114800" cy="3054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271727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7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271727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9223" b="33333"/>
          <a:stretch/>
        </p:blipFill>
        <p:spPr>
          <a:xfrm>
            <a:off x="8065008" y="3803904"/>
            <a:ext cx="4114800" cy="30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76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86575" cy="6858000"/>
          </a:xfrm>
          <a:solidFill>
            <a:schemeClr val="accent2">
              <a:alpha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265756" y="1715894"/>
            <a:ext cx="2707432" cy="997144"/>
          </a:xfrm>
        </p:spPr>
        <p:txBody>
          <a:bodyPr>
            <a:noAutofit/>
          </a:bodyPr>
          <a:lstStyle>
            <a:lvl1pPr algn="ctr">
              <a:defRPr sz="8800">
                <a:latin typeface="Gypsy Brush" panose="02000500000000000000" pitchFamily="2" charset="0"/>
              </a:defRPr>
            </a:lvl1pPr>
          </a:lstStyle>
          <a:p>
            <a:r>
              <a:rPr lang="en-US" dirty="0" smtClean="0"/>
              <a:t>Word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818438" y="2911475"/>
            <a:ext cx="3676876" cy="2201701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658031" y="2514600"/>
            <a:ext cx="1922883" cy="0"/>
          </a:xfrm>
          <a:prstGeom prst="line">
            <a:avLst/>
          </a:prstGeom>
          <a:noFill/>
          <a:ln w="381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38259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05425" y="0"/>
            <a:ext cx="6886575" cy="6858000"/>
          </a:xfrm>
          <a:solidFill>
            <a:schemeClr val="accent4">
              <a:alpha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230087" y="1578106"/>
            <a:ext cx="2707432" cy="997144"/>
          </a:xfrm>
        </p:spPr>
        <p:txBody>
          <a:bodyPr>
            <a:noAutofit/>
          </a:bodyPr>
          <a:lstStyle>
            <a:lvl1pPr algn="ctr">
              <a:defRPr sz="8800">
                <a:solidFill>
                  <a:schemeClr val="accent3"/>
                </a:solidFill>
                <a:latin typeface="Gypsy Brush" panose="02000500000000000000" pitchFamily="2" charset="0"/>
              </a:defRPr>
            </a:lvl1pPr>
          </a:lstStyle>
          <a:p>
            <a:r>
              <a:rPr lang="en-US" dirty="0" smtClean="0"/>
              <a:t>Word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45365" y="2780846"/>
            <a:ext cx="3676876" cy="2201701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622749" y="2383971"/>
            <a:ext cx="1922883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675401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870579"/>
            <a:ext cx="3154680" cy="1325433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 smtClean="0"/>
              <a:t>This is where your text goes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04318" y="1910588"/>
            <a:ext cx="2183363" cy="2183363"/>
          </a:xfrm>
          <a:prstGeom prst="ellipse">
            <a:avLst/>
          </a:prstGeom>
          <a:noFill/>
          <a:ln w="381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480049" y="2386319"/>
            <a:ext cx="1231900" cy="12319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313852"/>
            <a:ext cx="3154680" cy="556727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Your Title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18659" y="4870579"/>
            <a:ext cx="3154680" cy="1325433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 smtClean="0"/>
              <a:t>This is where your text goes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18659" y="4313852"/>
            <a:ext cx="3154680" cy="556727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Your Title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199120" y="4870579"/>
            <a:ext cx="3154680" cy="1325433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 smtClean="0"/>
              <a:t>This is where your text goes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199120" y="4313852"/>
            <a:ext cx="3154680" cy="556727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Your Title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323858" y="1910588"/>
            <a:ext cx="2183363" cy="2183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1799589" y="2386319"/>
            <a:ext cx="1231900" cy="12319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696130" y="1910588"/>
            <a:ext cx="2183363" cy="2183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9171861" y="2386319"/>
            <a:ext cx="1231900" cy="12319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01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870579"/>
            <a:ext cx="3154680" cy="1325433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This is where your text goes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04318" y="1910588"/>
            <a:ext cx="2183363" cy="2183363"/>
          </a:xfrm>
          <a:prstGeom prst="ellipse">
            <a:avLst/>
          </a:prstGeom>
          <a:noFill/>
          <a:ln w="381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480049" y="2386319"/>
            <a:ext cx="1231900" cy="12319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313852"/>
            <a:ext cx="3154680" cy="556727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Your Title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18659" y="4870579"/>
            <a:ext cx="3154680" cy="1325433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This is where your text goes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18659" y="4313852"/>
            <a:ext cx="3154680" cy="556727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Your Title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199120" y="4870579"/>
            <a:ext cx="3154680" cy="1325433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This is where your text goes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199120" y="4313852"/>
            <a:ext cx="3154680" cy="556727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Your Title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323858" y="1910588"/>
            <a:ext cx="2183363" cy="2183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1799589" y="2386319"/>
            <a:ext cx="1231900" cy="12319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696130" y="1910588"/>
            <a:ext cx="2183363" cy="2183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9171861" y="2386319"/>
            <a:ext cx="1231900" cy="12319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9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075853" cy="6858000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19228" b="31252"/>
          <a:stretch/>
        </p:blipFill>
        <p:spPr>
          <a:xfrm rot="10800000">
            <a:off x="5075853" y="0"/>
            <a:ext cx="4114800" cy="3054768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196013" y="3429000"/>
            <a:ext cx="4964112" cy="2617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15043" y="1729205"/>
            <a:ext cx="384576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15043" y="3429000"/>
            <a:ext cx="1922883" cy="0"/>
          </a:xfrm>
          <a:prstGeom prst="line">
            <a:avLst/>
          </a:prstGeom>
          <a:noFill/>
          <a:ln w="38100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039349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075853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196013" y="3429000"/>
            <a:ext cx="4964112" cy="2617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15043" y="1729205"/>
            <a:ext cx="384576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9223" b="33333"/>
          <a:stretch/>
        </p:blipFill>
        <p:spPr>
          <a:xfrm rot="10800000">
            <a:off x="5075853" y="0"/>
            <a:ext cx="4114800" cy="305409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615043" y="3429000"/>
            <a:ext cx="1922883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8262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aphicFrame>
        <p:nvGraphicFramePr>
          <p:cNvPr id="3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3837593279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535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1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87140" y="0"/>
            <a:ext cx="5074920" cy="6858000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80870" y="1050879"/>
            <a:ext cx="4485564" cy="34255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73678" y="5258400"/>
            <a:ext cx="4793627" cy="979158"/>
            <a:chOff x="1136118" y="5038740"/>
            <a:chExt cx="4793627" cy="97915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118" y="5038740"/>
              <a:ext cx="706949" cy="70694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870363" y="5038740"/>
              <a:ext cx="4059382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j-lt"/>
                  <a:ea typeface="Avenir Book"/>
                  <a:cs typeface="Avenir Book"/>
                  <a:sym typeface="Avenir Book"/>
                </a:rPr>
                <a:t>CENTER FOR</a:t>
              </a:r>
            </a:p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j-lt"/>
                  <a:ea typeface="Avenir Book"/>
                  <a:cs typeface="Avenir Book"/>
                  <a:sym typeface="Avenir Book"/>
                </a:rPr>
                <a:t>PUBLIC DELIBERATION</a:t>
              </a:r>
              <a:endParaRPr kumimoji="0" lang="en-US" sz="2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Avenir Book"/>
                <a:cs typeface="Avenir Book"/>
                <a:sym typeface="Avenir Book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70363" y="5669085"/>
              <a:ext cx="3851567" cy="348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Klavika Basic Medium" panose="020B0803040000020004" pitchFamily="34" charset="0"/>
                  <a:ea typeface="Avenir Book"/>
                  <a:cs typeface="Avenir Book"/>
                  <a:sym typeface="Avenir Book"/>
                </a:rPr>
                <a:t>COLORADO STATE UNIVERSITY</a:t>
              </a:r>
              <a:endParaRPr kumimoji="0" lang="en-US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Klavika Basic Medium" panose="020B0803040000020004" pitchFamily="34" charset="0"/>
                <a:ea typeface="Avenir Book"/>
                <a:cs typeface="Avenir Book"/>
                <a:sym typeface="Avenir Book"/>
              </a:endParaRPr>
            </a:p>
          </p:txBody>
        </p:sp>
      </p:grp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6780871" y="4508307"/>
            <a:ext cx="448556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3906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0"/>
          <p:cNvSpPr txBox="1">
            <a:spLocks/>
          </p:cNvSpPr>
          <p:nvPr/>
        </p:nvSpPr>
        <p:spPr>
          <a:xfrm>
            <a:off x="1043473" y="1995316"/>
            <a:ext cx="6234405" cy="4503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0" dirty="0" smtClean="0">
                <a:solidFill>
                  <a:schemeClr val="bg1">
                    <a:alpha val="60000"/>
                  </a:schemeClr>
                </a:solidFill>
                <a:latin typeface="Gypsy Brush" panose="02000500000000000000" pitchFamily="2" charset="0"/>
              </a:rPr>
              <a:t>Word</a:t>
            </a:r>
            <a:endParaRPr lang="en-US" sz="40000" dirty="0">
              <a:solidFill>
                <a:schemeClr val="bg1">
                  <a:alpha val="60000"/>
                </a:schemeClr>
              </a:solidFill>
              <a:latin typeface="Gypsy Brush" panose="02000500000000000000" pitchFamily="2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32926" y="2772422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31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0"/>
          <p:cNvSpPr txBox="1">
            <a:spLocks/>
          </p:cNvSpPr>
          <p:nvPr/>
        </p:nvSpPr>
        <p:spPr>
          <a:xfrm>
            <a:off x="968828" y="2051299"/>
            <a:ext cx="6234405" cy="4503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0" dirty="0" smtClean="0">
                <a:solidFill>
                  <a:schemeClr val="bg1">
                    <a:alpha val="35000"/>
                  </a:schemeClr>
                </a:solidFill>
                <a:latin typeface="Gypsy Brush" panose="02000500000000000000" pitchFamily="2" charset="0"/>
              </a:rPr>
              <a:t>Word</a:t>
            </a:r>
            <a:endParaRPr lang="en-US" sz="40000" dirty="0">
              <a:solidFill>
                <a:schemeClr val="bg1">
                  <a:alpha val="35000"/>
                </a:schemeClr>
              </a:solidFill>
              <a:latin typeface="Gypsy Brush" panose="02000500000000000000" pitchFamily="2" charset="0"/>
            </a:endParaRPr>
          </a:p>
        </p:txBody>
      </p:sp>
      <p:sp>
        <p:nvSpPr>
          <p:cNvPr id="13" name="Title 10"/>
          <p:cNvSpPr>
            <a:spLocks noGrp="1"/>
          </p:cNvSpPr>
          <p:nvPr>
            <p:ph type="title" hasCustomPrompt="1"/>
          </p:nvPr>
        </p:nvSpPr>
        <p:spPr>
          <a:xfrm>
            <a:off x="632926" y="2772422"/>
            <a:ext cx="10515600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0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6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chemeClr val="accent4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" name="Title 10"/>
          <p:cNvSpPr>
            <a:spLocks noGrp="1"/>
          </p:cNvSpPr>
          <p:nvPr>
            <p:ph type="title" hasCustomPrompt="1"/>
          </p:nvPr>
        </p:nvSpPr>
        <p:spPr>
          <a:xfrm>
            <a:off x="1168517" y="2766218"/>
            <a:ext cx="985496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66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6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chemeClr val="accent4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" name="Title 10"/>
          <p:cNvSpPr>
            <a:spLocks noGrp="1"/>
          </p:cNvSpPr>
          <p:nvPr>
            <p:ph type="title" hasCustomPrompt="1"/>
          </p:nvPr>
        </p:nvSpPr>
        <p:spPr>
          <a:xfrm>
            <a:off x="1168517" y="2766218"/>
            <a:ext cx="9854965" cy="1325563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074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6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chemeClr val="accent4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" name="Title 10"/>
          <p:cNvSpPr>
            <a:spLocks noGrp="1"/>
          </p:cNvSpPr>
          <p:nvPr>
            <p:ph type="title" hasCustomPrompt="1"/>
          </p:nvPr>
        </p:nvSpPr>
        <p:spPr>
          <a:xfrm>
            <a:off x="1168517" y="2766218"/>
            <a:ext cx="985496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6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4188" y="365125"/>
            <a:ext cx="513961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4188" y="1825625"/>
            <a:ext cx="5139612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48300">
            <a:off x="-309898" y="348561"/>
            <a:ext cx="6774891" cy="5837192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67" y="3900102"/>
            <a:ext cx="2642621" cy="227686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28488" y="2619967"/>
            <a:ext cx="3370263" cy="8731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632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332">
            <a:off x="-323134" y="714811"/>
            <a:ext cx="6771038" cy="5833872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4188" y="365125"/>
            <a:ext cx="513961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4188" y="1825625"/>
            <a:ext cx="5139612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04901" y="2991580"/>
            <a:ext cx="3914968" cy="100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CLICK TO EDIT MASTER TITLE STYLE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67" y="3900102"/>
            <a:ext cx="2642621" cy="227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6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66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chart" Target="../charts/chart2.xml"/><Relationship Id="rId4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chart" Target="../charts/chart3.xml"/><Relationship Id="rId4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chart" Target="../charts/chart4.xml"/><Relationship Id="rId4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the themes from the Campus Climate survey.</a:t>
            </a:r>
          </a:p>
        </p:txBody>
      </p:sp>
    </p:spTree>
    <p:extLst>
      <p:ext uri="{BB962C8B-B14F-4D97-AF65-F5344CB8AC3E}">
        <p14:creationId xmlns:p14="http://schemas.microsoft.com/office/powerpoint/2010/main" val="203179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0960" y="2917418"/>
            <a:ext cx="3505686" cy="997144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Case Study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t="-325" r="108" b="325"/>
          <a:stretch/>
        </p:blipFill>
        <p:spPr>
          <a:xfrm>
            <a:off x="5307980" y="-26020"/>
            <a:ext cx="6884020" cy="68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8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91860" y="2947096"/>
            <a:ext cx="5139612" cy="132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Each table has been given a theme to think about.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691859" y="4161885"/>
            <a:ext cx="4881441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solidFill>
                  <a:schemeClr val="accent3"/>
                </a:solidFill>
                <a:latin typeface="+mj-lt"/>
                <a:ea typeface="Avenir Book"/>
                <a:cs typeface="Avenir Book"/>
                <a:sym typeface="Avenir Book"/>
              </a:rPr>
              <a:t>How does [your theme] affect the climate of your unit?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+mj-lt"/>
              <a:ea typeface="Avenir Book"/>
              <a:cs typeface="Avenir Book"/>
              <a:sym typeface="Avenir Book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265645" y="2264777"/>
            <a:ext cx="32381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Discussion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7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PChart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4088433"/>
              </p:ext>
            </p:extLst>
          </p:nvPr>
        </p:nvGraphicFramePr>
        <p:xfrm>
          <a:off x="3150953" y="1702701"/>
          <a:ext cx="7821847" cy="488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47746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themes that affect your unit the </a:t>
            </a:r>
            <a:r>
              <a:rPr lang="en-US" dirty="0" smtClean="0">
                <a:solidFill>
                  <a:schemeClr val="accent2"/>
                </a:solidFill>
              </a:rPr>
              <a:t>most</a:t>
            </a:r>
            <a:r>
              <a:rPr lang="en-US" dirty="0" smtClean="0"/>
              <a:t>? </a:t>
            </a:r>
            <a:r>
              <a:rPr lang="en-US" dirty="0" smtClean="0">
                <a:solidFill>
                  <a:schemeClr val="accent3"/>
                </a:solidFill>
              </a:rPr>
              <a:t>Rank top 3. 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951053" y="1831225"/>
            <a:ext cx="8240947" cy="48006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UcPeriod"/>
            </a:pPr>
            <a:r>
              <a:rPr lang="en-US" dirty="0" smtClean="0"/>
              <a:t>Accountability // Transparency // Leadership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UcPeriod"/>
            </a:pPr>
            <a:r>
              <a:rPr lang="en-US" dirty="0" smtClean="0"/>
              <a:t>Training // Education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UcPeriod"/>
            </a:pPr>
            <a:r>
              <a:rPr lang="en-US" dirty="0" smtClean="0"/>
              <a:t>Behavior // Bullying // Toxic Work Environment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UcPeriod"/>
            </a:pPr>
            <a:r>
              <a:rPr lang="en-US" dirty="0" smtClean="0"/>
              <a:t>Workload // Fairness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UcPeriod"/>
            </a:pPr>
            <a:r>
              <a:rPr lang="en-US" dirty="0" smtClean="0"/>
              <a:t>Microclimate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UcPeriod"/>
            </a:pPr>
            <a:r>
              <a:rPr lang="en-US" dirty="0" smtClean="0"/>
              <a:t>Inequities // Otherness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UcPeriod"/>
            </a:pPr>
            <a:r>
              <a:rPr lang="en-US" dirty="0" smtClean="0"/>
              <a:t>Employment </a:t>
            </a:r>
            <a:r>
              <a:rPr lang="en-US" dirty="0"/>
              <a:t>C</a:t>
            </a:r>
            <a:r>
              <a:rPr lang="en-US" dirty="0" smtClean="0"/>
              <a:t>ategory Discrepancies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UcPeriod"/>
            </a:pPr>
            <a:r>
              <a:rPr lang="en-US" dirty="0" smtClean="0"/>
              <a:t>University vs. Work Unit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UcPeriod"/>
            </a:pPr>
            <a:r>
              <a:rPr lang="en-US" dirty="0" smtClean="0"/>
              <a:t>Executive Leadership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580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PChart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6592578"/>
              </p:ext>
            </p:extLst>
          </p:nvPr>
        </p:nvGraphicFramePr>
        <p:xfrm>
          <a:off x="3236642" y="1562164"/>
          <a:ext cx="7736158" cy="488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themes that affect your unit the </a:t>
            </a:r>
            <a:r>
              <a:rPr lang="en-US" dirty="0" smtClean="0">
                <a:solidFill>
                  <a:schemeClr val="accent2"/>
                </a:solidFill>
              </a:rPr>
              <a:t>least</a:t>
            </a:r>
            <a:r>
              <a:rPr lang="en-US" dirty="0" smtClean="0"/>
              <a:t>? </a:t>
            </a:r>
            <a:r>
              <a:rPr lang="en-US" dirty="0">
                <a:solidFill>
                  <a:schemeClr val="accent3"/>
                </a:solidFill>
              </a:rPr>
              <a:t>Rank top 3. 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036742" y="1690688"/>
            <a:ext cx="9753600" cy="48006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UcPeriod"/>
            </a:pPr>
            <a:r>
              <a:rPr lang="en-US" dirty="0"/>
              <a:t>Accountability // Transparency // Leadership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UcPeriod"/>
            </a:pPr>
            <a:r>
              <a:rPr lang="en-US" dirty="0"/>
              <a:t>Training // Education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UcPeriod"/>
            </a:pPr>
            <a:r>
              <a:rPr lang="en-US" dirty="0"/>
              <a:t>Behavior // Bullying // Toxic Work Environment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UcPeriod"/>
            </a:pPr>
            <a:r>
              <a:rPr lang="en-US" dirty="0"/>
              <a:t>Workload // Fairness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UcPeriod"/>
            </a:pPr>
            <a:r>
              <a:rPr lang="en-US" dirty="0"/>
              <a:t>Microclimate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UcPeriod"/>
            </a:pPr>
            <a:r>
              <a:rPr lang="en-US" dirty="0"/>
              <a:t>Inequities // Otherness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UcPeriod"/>
            </a:pPr>
            <a:r>
              <a:rPr lang="en-US" dirty="0"/>
              <a:t>Employment Category Discrepancies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UcPeriod"/>
            </a:pPr>
            <a:r>
              <a:rPr lang="en-US" dirty="0"/>
              <a:t>University vs. Work Unit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UcPeriod"/>
            </a:pPr>
            <a:r>
              <a:rPr lang="en-US" dirty="0"/>
              <a:t>Executive Leadership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486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9269" y="2793514"/>
            <a:ext cx="8002779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 actions that could help address your table theme.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Focus on making changes at a unit level.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9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003" y="2364350"/>
            <a:ext cx="22860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37" y="2364350"/>
            <a:ext cx="2286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70" y="2364350"/>
            <a:ext cx="22860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0337" y="1078174"/>
            <a:ext cx="214269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accent4"/>
                </a:solidFill>
                <a:latin typeface="+mj-lt"/>
                <a:ea typeface="Avenir Book"/>
                <a:cs typeface="Avenir Book"/>
                <a:sym typeface="Avenir Book"/>
              </a:rPr>
              <a:t>AN ACTION I’VE TRIED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Tx/>
              <a:latin typeface="+mj-lt"/>
              <a:ea typeface="Avenir Book"/>
              <a:cs typeface="Avenir Book"/>
              <a:sym typeface="Avenir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0170" y="1078174"/>
            <a:ext cx="214269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accent4"/>
                </a:solidFill>
                <a:latin typeface="+mj-lt"/>
                <a:ea typeface="Avenir Book"/>
                <a:cs typeface="Avenir Book"/>
                <a:sym typeface="Avenir Book"/>
              </a:rPr>
              <a:t>AN ACTION I COULD TRY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Tx/>
              <a:latin typeface="+mj-lt"/>
              <a:ea typeface="Avenir Book"/>
              <a:cs typeface="Avenir Book"/>
              <a:sym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40003" y="1078174"/>
            <a:ext cx="214269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accent4"/>
                </a:solidFill>
                <a:latin typeface="+mj-lt"/>
                <a:ea typeface="Avenir Book"/>
                <a:cs typeface="Avenir Book"/>
                <a:sym typeface="Avenir Book"/>
              </a:rPr>
              <a:t>A BARRIER TO ACTION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Tx/>
              <a:latin typeface="+mj-lt"/>
              <a:ea typeface="Avenir Book"/>
              <a:cs typeface="Avenir Book"/>
              <a:sym typeface="Avenir Book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33516" y="1919430"/>
            <a:ext cx="0" cy="44492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84208" y="1919430"/>
            <a:ext cx="0" cy="444920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05331" y="1919430"/>
            <a:ext cx="0" cy="444920"/>
          </a:xfrm>
          <a:prstGeom prst="line">
            <a:avLst/>
          </a:prstGeom>
          <a:ln w="2857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77236" y="4650350"/>
            <a:ext cx="0" cy="44492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227928" y="4650350"/>
            <a:ext cx="0" cy="444920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749051" y="4650350"/>
            <a:ext cx="0" cy="444920"/>
          </a:xfrm>
          <a:prstGeom prst="line">
            <a:avLst/>
          </a:prstGeom>
          <a:ln w="2857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33516" y="5151498"/>
            <a:ext cx="163773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4"/>
                </a:solidFill>
                <a:latin typeface="+mj-lt"/>
                <a:ea typeface="Avenir Book"/>
                <a:cs typeface="Avenir Book"/>
                <a:sym typeface="Avenir Book"/>
              </a:rPr>
              <a:t>How hard was it?</a:t>
            </a:r>
            <a:endParaRPr kumimoji="0" lang="en-US" sz="2400" i="0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Tx/>
              <a:latin typeface="+mj-lt"/>
              <a:ea typeface="Avenir Book"/>
              <a:cs typeface="Avenir Book"/>
              <a:sym typeface="Avenir Boo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78439" y="5151498"/>
            <a:ext cx="214269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4"/>
                </a:solidFill>
                <a:latin typeface="+mj-lt"/>
                <a:ea typeface="Avenir Book"/>
                <a:cs typeface="Avenir Book"/>
                <a:sym typeface="Avenir Book"/>
              </a:rPr>
              <a:t>How effective would it be?</a:t>
            </a:r>
            <a:endParaRPr kumimoji="0" lang="en-US" sz="2400" i="0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Tx/>
              <a:latin typeface="+mj-lt"/>
              <a:ea typeface="Avenir Book"/>
              <a:cs typeface="Avenir Book"/>
              <a:sym typeface="Avenir Boo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88272" y="5151498"/>
            <a:ext cx="214269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4"/>
                </a:solidFill>
                <a:latin typeface="+mj-lt"/>
                <a:ea typeface="Avenir Book"/>
                <a:cs typeface="Avenir Book"/>
                <a:sym typeface="Avenir Book"/>
              </a:rPr>
              <a:t>What prevents this action?</a:t>
            </a:r>
            <a:endParaRPr kumimoji="0" lang="en-US" sz="2400" i="0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Tx/>
              <a:latin typeface="+mj-lt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45354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PChart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0425375"/>
              </p:ext>
            </p:extLst>
          </p:nvPr>
        </p:nvGraphicFramePr>
        <p:xfrm>
          <a:off x="2761966" y="1485104"/>
          <a:ext cx="8210834" cy="5400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chemeClr val="accent2"/>
                </a:solidFill>
              </a:rPr>
              <a:t>biggest barrier </a:t>
            </a:r>
            <a:r>
              <a:rPr lang="en-US" dirty="0" smtClean="0"/>
              <a:t>to action in your unit? </a:t>
            </a:r>
            <a:r>
              <a:rPr lang="en-US" dirty="0" smtClean="0">
                <a:solidFill>
                  <a:schemeClr val="accent3"/>
                </a:solidFill>
              </a:rPr>
              <a:t>Rank top 3. 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562066" y="1613628"/>
            <a:ext cx="8629934" cy="48006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UcPeriod"/>
            </a:pPr>
            <a:r>
              <a:rPr lang="en-US" dirty="0" smtClean="0"/>
              <a:t>Time and Money</a:t>
            </a:r>
            <a:endParaRPr lang="en-US" dirty="0" smtClean="0"/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UcPeriod"/>
            </a:pPr>
            <a:r>
              <a:rPr lang="en-US" dirty="0" smtClean="0"/>
              <a:t>Accountability (e.g. </a:t>
            </a:r>
            <a:r>
              <a:rPr lang="en-US" dirty="0" smtClean="0"/>
              <a:t>Tenured faculty)</a:t>
            </a:r>
            <a:endParaRPr lang="en-US" dirty="0" smtClean="0"/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UcPeriod"/>
            </a:pPr>
            <a:r>
              <a:rPr lang="en-US" dirty="0" smtClean="0"/>
              <a:t>Policies that prevent change (e.g. FLSA)</a:t>
            </a:r>
            <a:endParaRPr lang="en-US" dirty="0" smtClean="0"/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UcPeriod"/>
            </a:pPr>
            <a:r>
              <a:rPr lang="en-US" dirty="0" smtClean="0"/>
              <a:t>Large units prevent adaptation</a:t>
            </a:r>
            <a:endParaRPr lang="en-US" dirty="0" smtClean="0"/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UcPeriod"/>
            </a:pPr>
            <a:r>
              <a:rPr lang="en-US" dirty="0"/>
              <a:t>R</a:t>
            </a:r>
            <a:r>
              <a:rPr lang="en-US" dirty="0" smtClean="0"/>
              <a:t>esistant to change // Apathy</a:t>
            </a:r>
            <a:endParaRPr lang="en-US" dirty="0" smtClean="0"/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UcPeriod"/>
            </a:pPr>
            <a:r>
              <a:rPr lang="en-US" dirty="0" smtClean="0"/>
              <a:t>Differences in employee category benefits</a:t>
            </a:r>
            <a:endParaRPr lang="en-US" dirty="0" smtClean="0"/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UcPeriod"/>
            </a:pPr>
            <a:r>
              <a:rPr lang="en-US" dirty="0" smtClean="0"/>
              <a:t>Lack of incentives for change</a:t>
            </a:r>
            <a:endParaRPr lang="en-US" dirty="0" smtClean="0"/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UcPeriod"/>
            </a:pPr>
            <a:r>
              <a:rPr lang="en-US" dirty="0" smtClean="0"/>
              <a:t>Workload // More with less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UcPeriod"/>
            </a:pPr>
            <a:r>
              <a:rPr lang="en-US" dirty="0" smtClean="0"/>
              <a:t>Lack of communication clarity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UcPeriod"/>
            </a:pPr>
            <a:r>
              <a:rPr lang="en-US" dirty="0" smtClean="0"/>
              <a:t>Human resources and salary issues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393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8c3620e2-63c1-4e27-8257-02c1615920dd"/>
  <p:tag name="WASPOLLED" val="78FA50E337404EFF8BBCC296502F7CAE"/>
  <p:tag name="TPVERSION" val="6"/>
  <p:tag name="TPFULLVERSION" val="7.5.8.4"/>
  <p:tag name="PPTVERSION" val="16"/>
  <p:tag name="TPOS" val="2"/>
  <p:tag name="TPLASTSAVEVERSION" val="6.2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AUTOOPENPOLL" val="True"/>
  <p:tag name="AUTOFORMATCHART" val="True"/>
  <p:tag name="LIVECHARTING" val="False"/>
  <p:tag name="TPQUESTIONXML" val="﻿&lt;?xml version=&quot;1.0&quot; encoding=&quot;utf-8&quot;?&gt;&#10;&lt;questionlist&gt;&#10;    &lt;properties&gt;&#10;        &lt;guid&gt;D805043593B745CBAA1FBE1CE5C009E7&lt;/guid&gt;&#10;        &lt;description /&gt;&#10;        &lt;date&gt;9/1/2017 3:34:1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priorityranking&gt;&#10;            &lt;guid&gt;881A6D605F6048388DE707A4508FB761&lt;/guid&gt;&#10;            &lt;repollguid&gt;486C968CDDCE4E2A8677172E0B74BEB6&lt;/repollguid&gt;&#10;            &lt;sourceid&gt;C0FBE55782C9469EA45D1986BBC2199C&lt;/sourceid&gt;&#10;            &lt;questiontext&gt;What are the themes that affect your unit the most? Rank top 3.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3&lt;/responselimit&gt;&#10;            &lt;bulletstyle&gt;2&lt;/bulletstyle&gt;&#10;            &lt;answers&gt;&#10;                &lt;answer&gt;&#10;                    &lt;guid&gt;F26B40407D774B8CB91631D6A881C865&lt;/guid&gt;&#10;                    &lt;answertext&gt;Accountability // Transparency // Leadership&lt;/answertext&gt;&#10;                    &lt;valuetype&gt;0&lt;/valuetype&gt;&#10;                &lt;/answer&gt;&#10;                &lt;answer&gt;&#10;                    &lt;guid&gt;3B3CE647F1AF41B3B4A40DAF590ABAD3&lt;/guid&gt;&#10;                    &lt;answertext&gt;Training // Education&lt;/answertext&gt;&#10;                    &lt;valuetype&gt;0&lt;/valuetype&gt;&#10;                &lt;/answer&gt;&#10;                &lt;answer&gt;&#10;                    &lt;guid&gt;BBB1181A05084890B73882A633370D3B&lt;/guid&gt;&#10;                    &lt;answertext&gt;Behavior // Bullying // Toxic Work Environment&lt;/answertext&gt;&#10;                    &lt;valuetype&gt;0&lt;/valuetype&gt;&#10;                &lt;/answer&gt;&#10;                &lt;answer&gt;&#10;                    &lt;guid&gt;1A4136DAF0AB4B6988D420820E682A61&lt;/guid&gt;&#10;                    &lt;answertext&gt;Workload // Fairness&lt;/answertext&gt;&#10;                    &lt;valuetype&gt;0&lt;/valuetype&gt;&#10;                &lt;/answer&gt;&#10;                &lt;answer&gt;&#10;                    &lt;guid&gt;A176541A659D4E4297D795BFB7AF20F7&lt;/guid&gt;&#10;                    &lt;answertext&gt;Microclimate&lt;/answertext&gt;&#10;                    &lt;valuetype&gt;0&lt;/valuetype&gt;&#10;                &lt;/answer&gt;&#10;                &lt;answer&gt;&#10;                    &lt;guid&gt;1EED8DE0E757439AACCB5E1E64E65E85&lt;/guid&gt;&#10;                    &lt;answertext&gt;Inequities // Otherness&lt;/answertext&gt;&#10;                    &lt;valuetype&gt;0&lt;/valuetype&gt;&#10;                &lt;/answer&gt;&#10;                &lt;answer&gt;&#10;                    &lt;guid&gt;0AAB9D30A95F489E8EA76CCFF55C43AA&lt;/guid&gt;&#10;                    &lt;answertext&gt;Employment Category Discrepancies&lt;/answertext&gt;&#10;                    &lt;valuetype&gt;0&lt;/valuetype&gt;&#10;                &lt;/answer&gt;&#10;                &lt;answer&gt;&#10;                    &lt;guid&gt;1E85C15EAE9C4553AA6B376AD13E1408&lt;/guid&gt;&#10;                    &lt;answertext&gt;University vs. Work Unit&lt;/answertext&gt;&#10;                    &lt;valuetype&gt;0&lt;/valuetype&gt;&#10;                &lt;/answer&gt;&#10;                &lt;answer&gt;&#10;                    &lt;guid&gt;776DE27BFADE4EB7BD9056E5434B9D2E&lt;/guid&gt;&#10;                    &lt;answertext&gt;Executive Leadership&lt;/answertext&gt;&#10;                    &lt;valuetype&gt;0&lt;/valuetype&gt;&#10;                &lt;/answer&gt;&#10;            &lt;/answers&gt;&#10;            &lt;responseweights&gt;&#10;                &lt;weight&gt;3&lt;/weight&gt;&#10;                &lt;weight&gt;2&lt;/weight&gt;&#10;                &lt;weight&gt;1&lt;/weight&gt;&#10;            &lt;/responseweight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priorityranking&gt;&#10;    &lt;/questions&gt;&#10;&lt;/questionlist&gt;"/>
  <p:tag name="RESULTS" val="What are the themes that affect your unit the most? Rank top 3. [;crlf;]139[;]139[;]809[;]False[;]0[;][;crlf;]4.37453646477132[;]4[;]2.50821036253189[;]6.29111922271235[;crlf;]146[;]0[;]Accountability // Transparency // Leadership1[;]Accountability // Transparency // Leadership[;][;crlf;]61[;]0[;]Training // Education2[;]Training // Education[;][;crlf;]93[;]0[;]Behavior // Bullying // Toxic Work Environment3[;]Behavior // Bullying // Toxic Work Environment[;][;crlf;]195[;]0[;]Workload // Fairness4[;]Workload // Fairness[;][;crlf;]64[;]0[;]Microclimate5[;]Microclimate[;][;crlf;]55[;]0[;]Inequities // Otherness6[;]Inequities // Otherness[;][;crlf;]65[;]0[;]Employment Category Discrepancies7[;]Employment Category Discrepancies[;][;crlf;]63[;]0[;]University vs. Work Unit8[;]University vs. Work Unit[;][;crlf;]67[;]0[;]Executive Leadership9[;]Executive Leadership[;]"/>
  <p:tag name="HASRESULTS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  <p:tag name="DEFINEDCOLORS" val="3,6,10,45,32,50,13,4,9,55,1"/>
  <p:tag name="LABELFORMAT" val="0"/>
  <p:tag name="NUMBERFORMAT" val="3"/>
  <p:tag name="COLORTYPE" val="SCHEM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AUTOOPENPOLL" val="True"/>
  <p:tag name="AUTOFORMATCHART" val="True"/>
  <p:tag name="LIVECHARTING" val="False"/>
  <p:tag name="TPQUESTIONXML" val="﻿&lt;?xml version=&quot;1.0&quot; encoding=&quot;utf-8&quot;?&gt;&#10;&lt;questionlist&gt;&#10;    &lt;properties&gt;&#10;        &lt;guid&gt;CAD65BA13EF94D6CB17A488A8F6FF87D&lt;/guid&gt;&#10;        &lt;description /&gt;&#10;        &lt;date&gt;9/1/2017 4:36:3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priorityranking&gt;&#10;            &lt;guid&gt;D540DCDBA13C4C928C8CD3F52F537E76&lt;/guid&gt;&#10;            &lt;repollguid&gt;6E28842432FE410DBB55101E52A4B136&lt;/repollguid&gt;&#10;            &lt;sourceid&gt;32D8CD1658394522854C104689E28E07&lt;/sourceid&gt;&#10;            &lt;questiontext&gt;What are the themes that affect your unit the least? Rank top 3.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3&lt;/responselimit&gt;&#10;            &lt;bulletstyle&gt;2&lt;/bulletstyle&gt;&#10;            &lt;answers&gt;&#10;                &lt;answer&gt;&#10;                    &lt;guid&gt;7F7D339037C94017B227147200B041A8&lt;/guid&gt;&#10;                    &lt;answertext&gt;Accountability // Transparency // Leadership&lt;/answertext&gt;&#10;                    &lt;valuetype&gt;0&lt;/valuetype&gt;&#10;                &lt;/answer&gt;&#10;                &lt;answer&gt;&#10;                    &lt;guid&gt;DBB7AE31631947B394B6EDEA47C16021&lt;/guid&gt;&#10;                    &lt;answertext&gt;Training // Education&lt;/answertext&gt;&#10;                    &lt;valuetype&gt;0&lt;/valuetype&gt;&#10;                &lt;/answer&gt;&#10;                &lt;answer&gt;&#10;                    &lt;guid&gt;73824E8938B2447EA3A8BEE76A3769FD&lt;/guid&gt;&#10;                    &lt;answertext&gt;Behavior // Bullying // Toxic Work Environment&lt;/answertext&gt;&#10;                    &lt;valuetype&gt;0&lt;/valuetype&gt;&#10;                &lt;/answer&gt;&#10;                &lt;answer&gt;&#10;                    &lt;guid&gt;A4EB1270505841C699B11225E919A8B5&lt;/guid&gt;&#10;                    &lt;answertext&gt;Workload // Fairness&lt;/answertext&gt;&#10;                    &lt;valuetype&gt;0&lt;/valuetype&gt;&#10;                &lt;/answer&gt;&#10;                &lt;answer&gt;&#10;                    &lt;guid&gt;A703FB22460D497E91BB3F9CDD591948&lt;/guid&gt;&#10;                    &lt;answertext&gt;Microclimate&lt;/answertext&gt;&#10;                    &lt;valuetype&gt;0&lt;/valuetype&gt;&#10;                &lt;/answer&gt;&#10;                &lt;answer&gt;&#10;                    &lt;guid&gt;9F4D7518124E494FAD4B384DD8B009D2&lt;/guid&gt;&#10;                    &lt;answertext&gt;Inequities // Otherness&lt;/answertext&gt;&#10;                    &lt;valuetype&gt;0&lt;/valuetype&gt;&#10;                &lt;/answer&gt;&#10;                &lt;answer&gt;&#10;                    &lt;guid&gt;DABB4C5C93354684BF424C57C279EF09&lt;/guid&gt;&#10;                    &lt;answertext&gt;Employment Category Discrepancies&lt;/answertext&gt;&#10;                    &lt;valuetype&gt;0&lt;/valuetype&gt;&#10;                &lt;/answer&gt;&#10;                &lt;answer&gt;&#10;                    &lt;guid&gt;37F3658F02344014805DCD79E5B8B588&lt;/guid&gt;&#10;                    &lt;answertext&gt;University vs. Work Unit&lt;/answertext&gt;&#10;                    &lt;valuetype&gt;0&lt;/valuetype&gt;&#10;                &lt;/answer&gt;&#10;                &lt;answer&gt;&#10;                    &lt;guid&gt;6A77CA5911BA4537A2F75980AEB93E70&lt;/guid&gt;&#10;                    &lt;answertext&gt;Executive Leadership&lt;/answertext&gt;&#10;                    &lt;valuetype&gt;0&lt;/valuetype&gt;&#10;                &lt;/answer&gt;&#10;            &lt;/answers&gt;&#10;            &lt;responseweights&gt;&#10;                &lt;weight&gt;3&lt;/weight&gt;&#10;                &lt;weight&gt;2&lt;/weight&gt;&#10;                &lt;weight&gt;1&lt;/weight&gt;&#10;            &lt;/responseweight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priorityranking&gt;&#10;    &lt;/questions&gt;&#10;&lt;/questionlist&gt;"/>
  <p:tag name="RESULTS" val="What are the themes that affect your unit the least? Rank top 3. [;crlf;]136[;]141[;]791[;]False[;]0[;][;crlf;]5.69152970922882[;]7[;]2.68834945980196[;]7.22722281801749[;crlf;]52[;]0[;]Accountability // Transparency // Leadership1[;]Accountability // Transparency // Leadership[;][;crlf;]115[;]0[;]Training // Education2[;]Training // Education[;][;crlf;]74[;]0[;]Behavior // Bullying // Toxic Work Environment3[;]Behavior // Bullying // Toxic Work Environment[;][;crlf;]18[;]0[;]Workload // Fairness4[;]Workload // Fairness[;][;crlf;]67[;]0[;]Microclimate5[;]Microclimate[;][;crlf;]66[;]0[;]Inequities // Otherness6[;]Inequities // Otherness[;][;crlf;]118[;]0[;]Employment Category Discrepancies7[;]Employment Category Discrepancies[;][;crlf;]160[;]0[;]University vs. Work Unit8[;]University vs. Work Unit[;][;crlf;]121[;]0[;]Executive Leadership9[;]Executive Leadership[;]"/>
  <p:tag name="HASRESULTS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  <p:tag name="DEFINEDCOLORS" val="3,6,10,45,32,50,13,4,9,55,1"/>
  <p:tag name="LABELFORMAT" val="0"/>
  <p:tag name="COLORTYPE" val="SCHEME"/>
  <p:tag name="NUMBERFORMAT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AUTOOPENPOLL" val="True"/>
  <p:tag name="AUTOFORMATCHART" val="True"/>
  <p:tag name="TPQUESTIONXML" val="﻿&lt;?xml version=&quot;1.0&quot; encoding=&quot;utf-8&quot;?&gt;&#10;&lt;questionlist&gt;&#10;    &lt;properties&gt;&#10;        &lt;guid&gt;C8A5C08446EA4720B9DB91F548727DE6&lt;/guid&gt;&#10;        &lt;description /&gt;&#10;        &lt;date&gt;9/1/2017 4:19:1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priorityranking&gt;&#10;            &lt;guid&gt;2BD7FF0B5F8B4B05917CDB130FF1000A&lt;/guid&gt;&#10;            &lt;repollguid&gt;3388DFD3408C4B799EA7623DFC810031&lt;/repollguid&gt;&#10;            &lt;sourceid&gt;AB850CB21A4945A58AED97D6BEEB014C&lt;/sourceid&gt;&#10;            &lt;questiontext&gt;What is the biggest barrier to action in your unit? Rank top 3.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3&lt;/responselimit&gt;&#10;            &lt;bulletstyle&gt;2&lt;/bulletstyle&gt;&#10;            &lt;answers&gt;&#10;                &lt;answer&gt;&#10;                    &lt;guid&gt;63EB295B15C744CF8323CBB66D5F1747&lt;/guid&gt;&#10;                    &lt;answertext&gt;Time and Money&lt;/answertext&gt;&#10;                    &lt;valuetype&gt;0&lt;/valuetype&gt;&#10;                &lt;/answer&gt;&#10;                &lt;answer&gt;&#10;                    &lt;guid&gt;2703ADFE5A6C48C7B33F845D912B146C&lt;/guid&gt;&#10;                    &lt;answertext&gt;Accountability (e.g. Tenured faculty)&lt;/answertext&gt;&#10;                    &lt;valuetype&gt;0&lt;/valuetype&gt;&#10;                &lt;/answer&gt;&#10;                &lt;answer&gt;&#10;                    &lt;guid&gt;713B105011FB443C8DCEE8D17BE73276&lt;/guid&gt;&#10;                    &lt;answertext&gt;Policies that prevent change (e.g. FLSA)&lt;/answertext&gt;&#10;                    &lt;valuetype&gt;0&lt;/valuetype&gt;&#10;                &lt;/answer&gt;&#10;                &lt;answer&gt;&#10;                    &lt;guid&gt;17D2CABBAF2E4E08AF2A04C5C04A7F09&lt;/guid&gt;&#10;                    &lt;answertext&gt;Large units prevent adaptation&lt;/answertext&gt;&#10;                    &lt;valuetype&gt;0&lt;/valuetype&gt;&#10;                &lt;/answer&gt;&#10;                &lt;answer&gt;&#10;                    &lt;guid&gt;75635580AF004A1D9C62365C78E28E11&lt;/guid&gt;&#10;                    &lt;answertext&gt;Resistant to change // Apathy&lt;/answertext&gt;&#10;                    &lt;valuetype&gt;0&lt;/valuetype&gt;&#10;                &lt;/answer&gt;&#10;                &lt;answer&gt;&#10;                    &lt;guid&gt;BB9293A9415C4BB28459533936388551&lt;/guid&gt;&#10;                    &lt;answertext&gt;Differences in employee category benefits&lt;/answertext&gt;&#10;                    &lt;valuetype&gt;0&lt;/valuetype&gt;&#10;                &lt;/answer&gt;&#10;                &lt;answer&gt;&#10;                    &lt;guid&gt;687D4D00BEC0403D93B847A2DD2F2001&lt;/guid&gt;&#10;                    &lt;answertext&gt;Lack of incentives for change&lt;/answertext&gt;&#10;                    &lt;valuetype&gt;0&lt;/valuetype&gt;&#10;                &lt;/answer&gt;&#10;                &lt;answer&gt;&#10;                    &lt;guid&gt;A73C491603474A8BA8951E55D2E17501&lt;/guid&gt;&#10;                    &lt;answertext&gt;Workload // More with less&lt;/answertext&gt;&#10;                    &lt;valuetype&gt;0&lt;/valuetype&gt;&#10;                &lt;/answer&gt;&#10;                &lt;answer&gt;&#10;                    &lt;guid&gt;420BD1C4AD654DBCA193C3A5DC544301&lt;/guid&gt;&#10;                    &lt;answertext&gt;Lack of communication clarity&lt;/answertext&gt;&#10;                    &lt;valuetype&gt;0&lt;/valuetype&gt;&#10;                &lt;/answer&gt;&#10;                &lt;answer&gt;&#10;                    &lt;guid&gt;534BE60667654A0E980ABC09BEF511CF&lt;/guid&gt;&#10;                    &lt;answertext&gt;Human resources and salary issues&lt;/answertext&gt;&#10;                    &lt;valuetype&gt;0&lt;/valuetype&gt;&#10;                &lt;/answer&gt;&#10;            &lt;/answers&gt;&#10;            &lt;responseweights&gt;&#10;                &lt;weight&gt;3&lt;/weight&gt;&#10;                &lt;weight&gt;2&lt;/weight&gt;&#10;                &lt;weight&gt;1&lt;/weight&gt;&#10;            &lt;/responseweight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priorityranking&gt;&#10;    &lt;/questions&gt;&#10;&lt;/questionlist&gt;"/>
  <p:tag name="RESULTS" val="What is the biggest barrier to action in your unit? Rank top 3. [;crlf;]133[;]143[;]782[;]False[;]0[;][;crlf;]4.30434782608696[;]5[;]3.18643083838703[;]10.1533414878239[;crlf;]165[;]0[;]Time and Money1[;]Time and Money[;][;crlf;]80[;]0[;]Accountability (e.g. Tenured faculty)2[;]Accountability (e.g. Tenured faculty)[;][;crlf;]41[;]0[;]Policies that prevent change (e.g. FLSA)3[;]Policies that prevent change (e.g. FLSA)[;][;crlf;]15[;]0[;]Large units prevent adaptation4[;]Large units prevent adaptation[;][;crlf;]128[;]0[;]Resistant to change // Apathy5[;]Resistant to change // Apathy[;][;crlf;]19[;]0[;]Differences in employee category benefits6[;]Differences in employee category benefits[;][;crlf;]73[;]0[;]Lack of incentives for change7[;]Lack of incentives for change[;][;crlf;]171[;]0[;]Workload // More with less8[;]Workload // More with less[;][;crlf;]25[;]0[;]Lack of communication clarity9[;]Lack of communication clarity[;][;crlf;]65[;]0[;]Human resources and salary issues0[;]Human resources and salary issues[;]"/>
  <p:tag name="HASRESULTS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  <p:tag name="LABELFORMAT" val="0"/>
  <p:tag name="DEFINEDCOLORS" val="3,6,10,45,32,50,13,4,9,55,1"/>
  <p:tag name="NUMBERFORMAT" val="3"/>
  <p:tag name="COLORTYPE" val="SCHEM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CPD Powerpoint">
  <a:themeElements>
    <a:clrScheme name="Custom 4">
      <a:dk1>
        <a:srgbClr val="1E4D2B"/>
      </a:dk1>
      <a:lt1>
        <a:srgbClr val="EFEDD9"/>
      </a:lt1>
      <a:dk2>
        <a:srgbClr val="595951"/>
      </a:dk2>
      <a:lt2>
        <a:srgbClr val="D7D392"/>
      </a:lt2>
      <a:accent1>
        <a:srgbClr val="12A4B6"/>
      </a:accent1>
      <a:accent2>
        <a:srgbClr val="C8D743"/>
      </a:accent2>
      <a:accent3>
        <a:srgbClr val="D16D2D"/>
      </a:accent3>
      <a:accent4>
        <a:srgbClr val="002935"/>
      </a:accent4>
      <a:accent5>
        <a:srgbClr val="EDA830"/>
      </a:accent5>
      <a:accent6>
        <a:srgbClr val="1E4D2B"/>
      </a:accent6>
      <a:hlink>
        <a:srgbClr val="12A4B6"/>
      </a:hlink>
      <a:folHlink>
        <a:srgbClr val="0D7B88"/>
      </a:folHlink>
    </a:clrScheme>
    <a:fontScheme name="Custom 2">
      <a:majorFont>
        <a:latin typeface="Proxima Nova Rg"/>
        <a:ea typeface=""/>
        <a:cs typeface=""/>
      </a:majorFont>
      <a:minorFont>
        <a:latin typeface="Proxima Nova Lt"/>
        <a:ea typeface=""/>
        <a:cs typeface=""/>
      </a:minorFont>
    </a:fontScheme>
    <a:fmtScheme name="Blan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635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Book"/>
            <a:ea typeface="Avenir Book"/>
            <a:cs typeface="Avenir Book"/>
            <a:sym typeface="Avenir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CPD Powerpoint" id="{071A1513-11B5-4E3F-8606-0D733A4EA418}" vid="{41B0B7D8-4A4A-4F34-87DF-DC710B3066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CPD Powerpoint</Template>
  <TotalTime>482</TotalTime>
  <Words>236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Avenir Book</vt:lpstr>
      <vt:lpstr>Gypsy Brush</vt:lpstr>
      <vt:lpstr>Helvetica</vt:lpstr>
      <vt:lpstr>Klavika Basic Medium</vt:lpstr>
      <vt:lpstr>Proxima Nova Lt</vt:lpstr>
      <vt:lpstr>Proxima Nova Rg</vt:lpstr>
      <vt:lpstr>CPD Powerpoint</vt:lpstr>
      <vt:lpstr>Consider the themes from the Campus Climate survey.</vt:lpstr>
      <vt:lpstr>Case Study</vt:lpstr>
      <vt:lpstr>Each table has been given a theme to think about.</vt:lpstr>
      <vt:lpstr>What are the themes that affect your unit the most? Rank top 3. </vt:lpstr>
      <vt:lpstr>What are the themes that affect your unit the least? Rank top 3. </vt:lpstr>
      <vt:lpstr>Identify actions that could help address your table theme.  Focus on making changes at a unit level.</vt:lpstr>
      <vt:lpstr>PowerPoint Presentation</vt:lpstr>
      <vt:lpstr>What is the biggest barrier to action in your unit? Rank top 3. </vt:lpstr>
    </vt:vector>
  </TitlesOfParts>
  <Company>test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McMonagle,Kalie</dc:creator>
  <cp:lastModifiedBy>McMonagle,Kalie</cp:lastModifiedBy>
  <cp:revision>13</cp:revision>
  <dcterms:created xsi:type="dcterms:W3CDTF">2017-09-01T21:34:05Z</dcterms:created>
  <dcterms:modified xsi:type="dcterms:W3CDTF">2017-09-07T22:05:00Z</dcterms:modified>
</cp:coreProperties>
</file>