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390" r:id="rId2"/>
    <p:sldId id="303" r:id="rId3"/>
    <p:sldId id="351" r:id="rId4"/>
    <p:sldId id="352" r:id="rId5"/>
    <p:sldId id="375" r:id="rId6"/>
    <p:sldId id="353" r:id="rId7"/>
    <p:sldId id="377" r:id="rId8"/>
    <p:sldId id="387" r:id="rId9"/>
    <p:sldId id="312" r:id="rId10"/>
    <p:sldId id="373" r:id="rId11"/>
    <p:sldId id="374" r:id="rId12"/>
    <p:sldId id="385" r:id="rId13"/>
    <p:sldId id="370" r:id="rId14"/>
    <p:sldId id="380" r:id="rId15"/>
    <p:sldId id="381" r:id="rId16"/>
    <p:sldId id="382" r:id="rId17"/>
    <p:sldId id="383" r:id="rId18"/>
    <p:sldId id="384" r:id="rId19"/>
    <p:sldId id="378" r:id="rId20"/>
    <p:sldId id="354" r:id="rId21"/>
    <p:sldId id="379" r:id="rId22"/>
    <p:sldId id="365" r:id="rId23"/>
    <p:sldId id="388" r:id="rId24"/>
    <p:sldId id="348" r:id="rId25"/>
    <p:sldId id="367" r:id="rId26"/>
    <p:sldId id="389" r:id="rId27"/>
  </p:sldIdLst>
  <p:sldSz cx="13817600" cy="7772400"/>
  <p:notesSz cx="6858000" cy="9144000"/>
  <p:custDataLst>
    <p:tags r:id="rId30"/>
  </p:custDataLst>
  <p:defaultTextStyle>
    <a:defPPr>
      <a:defRPr lang="en-US"/>
    </a:defPPr>
    <a:lvl1pPr marL="0" algn="l" defTabSz="509292" rtl="0" eaLnBrk="1" latinLnBrk="0" hangingPunct="1">
      <a:defRPr sz="2000" kern="1200">
        <a:solidFill>
          <a:schemeClr val="tx1"/>
        </a:solidFill>
        <a:latin typeface="+mn-lt"/>
        <a:ea typeface="+mn-ea"/>
        <a:cs typeface="+mn-cs"/>
      </a:defRPr>
    </a:lvl1pPr>
    <a:lvl2pPr marL="509292" algn="l" defTabSz="509292" rtl="0" eaLnBrk="1" latinLnBrk="0" hangingPunct="1">
      <a:defRPr sz="2000" kern="1200">
        <a:solidFill>
          <a:schemeClr val="tx1"/>
        </a:solidFill>
        <a:latin typeface="+mn-lt"/>
        <a:ea typeface="+mn-ea"/>
        <a:cs typeface="+mn-cs"/>
      </a:defRPr>
    </a:lvl2pPr>
    <a:lvl3pPr marL="1018586" algn="l" defTabSz="509292" rtl="0" eaLnBrk="1" latinLnBrk="0" hangingPunct="1">
      <a:defRPr sz="2000" kern="1200">
        <a:solidFill>
          <a:schemeClr val="tx1"/>
        </a:solidFill>
        <a:latin typeface="+mn-lt"/>
        <a:ea typeface="+mn-ea"/>
        <a:cs typeface="+mn-cs"/>
      </a:defRPr>
    </a:lvl3pPr>
    <a:lvl4pPr marL="1527879" algn="l" defTabSz="509292" rtl="0" eaLnBrk="1" latinLnBrk="0" hangingPunct="1">
      <a:defRPr sz="2000" kern="1200">
        <a:solidFill>
          <a:schemeClr val="tx1"/>
        </a:solidFill>
        <a:latin typeface="+mn-lt"/>
        <a:ea typeface="+mn-ea"/>
        <a:cs typeface="+mn-cs"/>
      </a:defRPr>
    </a:lvl4pPr>
    <a:lvl5pPr marL="2037173" algn="l" defTabSz="509292" rtl="0" eaLnBrk="1" latinLnBrk="0" hangingPunct="1">
      <a:defRPr sz="2000" kern="1200">
        <a:solidFill>
          <a:schemeClr val="tx1"/>
        </a:solidFill>
        <a:latin typeface="+mn-lt"/>
        <a:ea typeface="+mn-ea"/>
        <a:cs typeface="+mn-cs"/>
      </a:defRPr>
    </a:lvl5pPr>
    <a:lvl6pPr marL="2546466" algn="l" defTabSz="509292" rtl="0" eaLnBrk="1" latinLnBrk="0" hangingPunct="1">
      <a:defRPr sz="2000" kern="1200">
        <a:solidFill>
          <a:schemeClr val="tx1"/>
        </a:solidFill>
        <a:latin typeface="+mn-lt"/>
        <a:ea typeface="+mn-ea"/>
        <a:cs typeface="+mn-cs"/>
      </a:defRPr>
    </a:lvl6pPr>
    <a:lvl7pPr marL="3055758" algn="l" defTabSz="509292" rtl="0" eaLnBrk="1" latinLnBrk="0" hangingPunct="1">
      <a:defRPr sz="2000" kern="1200">
        <a:solidFill>
          <a:schemeClr val="tx1"/>
        </a:solidFill>
        <a:latin typeface="+mn-lt"/>
        <a:ea typeface="+mn-ea"/>
        <a:cs typeface="+mn-cs"/>
      </a:defRPr>
    </a:lvl7pPr>
    <a:lvl8pPr marL="3565052" algn="l" defTabSz="509292" rtl="0" eaLnBrk="1" latinLnBrk="0" hangingPunct="1">
      <a:defRPr sz="2000" kern="1200">
        <a:solidFill>
          <a:schemeClr val="tx1"/>
        </a:solidFill>
        <a:latin typeface="+mn-lt"/>
        <a:ea typeface="+mn-ea"/>
        <a:cs typeface="+mn-cs"/>
      </a:defRPr>
    </a:lvl8pPr>
    <a:lvl9pPr marL="4074344" algn="l" defTabSz="50929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D2B"/>
    <a:srgbClr val="E57D30"/>
    <a:srgbClr val="CC66FF"/>
    <a:srgbClr val="CC006A"/>
    <a:srgbClr val="0070C0"/>
    <a:srgbClr val="C10065"/>
    <a:srgbClr val="404140"/>
    <a:srgbClr val="DAD490"/>
    <a:srgbClr val="E1963E"/>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91" autoAdjust="0"/>
    <p:restoredTop sz="91023" autoAdjust="0"/>
  </p:normalViewPr>
  <p:slideViewPr>
    <p:cSldViewPr snapToGrid="0" snapToObjects="1">
      <p:cViewPr varScale="1">
        <p:scale>
          <a:sx n="59" d="100"/>
          <a:sy n="59" d="100"/>
        </p:scale>
        <p:origin x="420" y="66"/>
      </p:cViewPr>
      <p:guideLst>
        <p:guide orient="horz" pos="2448"/>
        <p:guide pos="43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notesViewPr>
    <p:cSldViewPr snapToGrid="0" snapToObject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107-417D-8F4D-08FD325E8617}"/>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107-417D-8F4D-08FD325E8617}"/>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107-417D-8F4D-08FD325E8617}"/>
            </c:ext>
          </c:extLst>
        </c:ser>
        <c:dLbls>
          <c:showLegendKey val="0"/>
          <c:showVal val="0"/>
          <c:showCatName val="0"/>
          <c:showSerName val="0"/>
          <c:showPercent val="0"/>
          <c:showBubbleSize val="0"/>
        </c:dLbls>
        <c:gapWidth val="150"/>
        <c:shape val="box"/>
        <c:axId val="1001127680"/>
        <c:axId val="1001108128"/>
        <c:axId val="1143553152"/>
      </c:bar3DChart>
      <c:catAx>
        <c:axId val="1001127680"/>
        <c:scaling>
          <c:orientation val="minMax"/>
        </c:scaling>
        <c:delete val="0"/>
        <c:axPos val="b"/>
        <c:numFmt formatCode="General" sourceLinked="1"/>
        <c:majorTickMark val="out"/>
        <c:minorTickMark val="none"/>
        <c:tickLblPos val="nextTo"/>
        <c:crossAx val="1001108128"/>
        <c:crosses val="autoZero"/>
        <c:auto val="1"/>
        <c:lblAlgn val="ctr"/>
        <c:lblOffset val="100"/>
        <c:noMultiLvlLbl val="0"/>
      </c:catAx>
      <c:valAx>
        <c:axId val="1001108128"/>
        <c:scaling>
          <c:orientation val="minMax"/>
        </c:scaling>
        <c:delete val="0"/>
        <c:axPos val="l"/>
        <c:majorGridlines/>
        <c:numFmt formatCode="General" sourceLinked="1"/>
        <c:majorTickMark val="out"/>
        <c:minorTickMark val="none"/>
        <c:tickLblPos val="nextTo"/>
        <c:crossAx val="1001127680"/>
        <c:crosses val="autoZero"/>
        <c:crossBetween val="between"/>
      </c:valAx>
      <c:serAx>
        <c:axId val="1143553152"/>
        <c:scaling>
          <c:orientation val="minMax"/>
        </c:scaling>
        <c:delete val="0"/>
        <c:axPos val="b"/>
        <c:majorTickMark val="out"/>
        <c:minorTickMark val="none"/>
        <c:tickLblPos val="nextTo"/>
        <c:crossAx val="1001108128"/>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7E51A5-B478-1E40-8CBB-0DAA8831E99D}" type="datetimeFigureOut">
              <a:rPr lang="en-US" smtClean="0"/>
              <a:t>9/7/2017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AAD578-DED7-9640-8F31-2B6A02B2A2D3}" type="slidenum">
              <a:rPr lang="en-US" smtClean="0"/>
              <a:t>‹#›</a:t>
            </a:fld>
            <a:endParaRPr lang="en-US" dirty="0"/>
          </a:p>
        </p:txBody>
      </p:sp>
    </p:spTree>
    <p:extLst>
      <p:ext uri="{BB962C8B-B14F-4D97-AF65-F5344CB8AC3E}">
        <p14:creationId xmlns:p14="http://schemas.microsoft.com/office/powerpoint/2010/main" val="347577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D587F-861E-6740-9643-E3DDAE89B8D6}" type="datetimeFigureOut">
              <a:rPr lang="en-US" smtClean="0"/>
              <a:t>9/7/2017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32F50-0B60-B34B-8422-4E195A5AE2C1}" type="slidenum">
              <a:rPr lang="en-US" smtClean="0"/>
              <a:t>‹#›</a:t>
            </a:fld>
            <a:endParaRPr lang="en-US" dirty="0"/>
          </a:p>
        </p:txBody>
      </p:sp>
    </p:spTree>
    <p:extLst>
      <p:ext uri="{BB962C8B-B14F-4D97-AF65-F5344CB8AC3E}">
        <p14:creationId xmlns:p14="http://schemas.microsoft.com/office/powerpoint/2010/main" val="156854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response rate</a:t>
            </a:r>
          </a:p>
          <a:p>
            <a:r>
              <a:rPr lang="en-US" dirty="0" smtClean="0"/>
              <a:t>Focus groups followed</a:t>
            </a:r>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5</a:t>
            </a:fld>
            <a:endParaRPr lang="en-US" dirty="0"/>
          </a:p>
        </p:txBody>
      </p:sp>
    </p:spTree>
    <p:extLst>
      <p:ext uri="{BB962C8B-B14F-4D97-AF65-F5344CB8AC3E}">
        <p14:creationId xmlns:p14="http://schemas.microsoft.com/office/powerpoint/2010/main" val="76026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BOLDING</a:t>
            </a:r>
            <a:r>
              <a:rPr lang="en-US" b="1" baseline="0" dirty="0" smtClean="0"/>
              <a:t> SOME KEY WORDS WHERE THESE FINDINGS TEND TO CONVERGE W/ SCSWF AND PEAC FINDINGS/RECOMMENDATIONS</a:t>
            </a:r>
            <a:endParaRPr lang="en-US" b="1" dirty="0"/>
          </a:p>
        </p:txBody>
      </p:sp>
      <p:sp>
        <p:nvSpPr>
          <p:cNvPr id="4" name="Slide Number Placeholder 3"/>
          <p:cNvSpPr>
            <a:spLocks noGrp="1"/>
          </p:cNvSpPr>
          <p:nvPr>
            <p:ph type="sldNum" sz="quarter" idx="10"/>
          </p:nvPr>
        </p:nvSpPr>
        <p:spPr/>
        <p:txBody>
          <a:bodyPr/>
          <a:lstStyle/>
          <a:p>
            <a:fld id="{1A032F50-0B60-B34B-8422-4E195A5AE2C1}" type="slidenum">
              <a:rPr lang="en-US" smtClean="0"/>
              <a:t>6</a:t>
            </a:fld>
            <a:endParaRPr lang="en-US" dirty="0"/>
          </a:p>
        </p:txBody>
      </p:sp>
    </p:spTree>
    <p:extLst>
      <p:ext uri="{BB962C8B-B14F-4D97-AF65-F5344CB8AC3E}">
        <p14:creationId xmlns:p14="http://schemas.microsoft.com/office/powerpoint/2010/main" val="1225444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BOLD SHOWS CONVERGENCE</a:t>
            </a:r>
            <a:r>
              <a:rPr lang="en-US" b="1" baseline="0" dirty="0" smtClean="0"/>
              <a:t> W/ SCSWF AND PEAC</a:t>
            </a:r>
            <a:endParaRPr lang="en-US" b="1" dirty="0"/>
          </a:p>
        </p:txBody>
      </p:sp>
      <p:sp>
        <p:nvSpPr>
          <p:cNvPr id="4" name="Slide Number Placeholder 3"/>
          <p:cNvSpPr>
            <a:spLocks noGrp="1"/>
          </p:cNvSpPr>
          <p:nvPr>
            <p:ph type="sldNum" sz="quarter" idx="10"/>
          </p:nvPr>
        </p:nvSpPr>
        <p:spPr/>
        <p:txBody>
          <a:bodyPr/>
          <a:lstStyle/>
          <a:p>
            <a:fld id="{1A032F50-0B60-B34B-8422-4E195A5AE2C1}" type="slidenum">
              <a:rPr lang="en-US" smtClean="0"/>
              <a:t>7</a:t>
            </a:fld>
            <a:endParaRPr lang="en-US" dirty="0"/>
          </a:p>
        </p:txBody>
      </p:sp>
    </p:spTree>
    <p:extLst>
      <p:ext uri="{BB962C8B-B14F-4D97-AF65-F5344CB8AC3E}">
        <p14:creationId xmlns:p14="http://schemas.microsoft.com/office/powerpoint/2010/main" val="1176963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Green Dots CSU">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9516" r="52955" b="10580"/>
          <a:stretch/>
        </p:blipFill>
        <p:spPr>
          <a:xfrm>
            <a:off x="7816145" y="1"/>
            <a:ext cx="6001456" cy="7772400"/>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27882" y="6733969"/>
            <a:ext cx="3520440" cy="787424"/>
          </a:xfrm>
          <a:prstGeom prst="rect">
            <a:avLst/>
          </a:prstGeom>
        </p:spPr>
      </p:pic>
    </p:spTree>
    <p:extLst>
      <p:ext uri="{BB962C8B-B14F-4D97-AF65-F5344CB8AC3E}">
        <p14:creationId xmlns:p14="http://schemas.microsoft.com/office/powerpoint/2010/main" val="1225530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3445328" y="2799373"/>
            <a:ext cx="9744199" cy="1015663"/>
          </a:xfrm>
          <a:prstGeom prst="rect">
            <a:avLst/>
          </a:prstGeom>
        </p:spPr>
        <p:txBody>
          <a:bodyPr vert="horz" wrap="square" lIns="91440" tIns="91440" rIns="91440" bIns="91440" rtlCol="0" anchor="b" anchorCtr="0">
            <a:spAutoFit/>
          </a:bodyPr>
          <a:lstStyle/>
          <a:p>
            <a:r>
              <a:rPr lang="en-US" dirty="0" smtClean="0"/>
              <a:t>Section Header Goes Here</a:t>
            </a:r>
            <a:endParaRPr lang="en-US" dirty="0"/>
          </a:p>
        </p:txBody>
      </p:sp>
      <p:sp>
        <p:nvSpPr>
          <p:cNvPr id="4" name="Text Placeholder 24"/>
          <p:cNvSpPr>
            <a:spLocks noGrp="1"/>
          </p:cNvSpPr>
          <p:nvPr>
            <p:ph type="body" sz="quarter" idx="10" hasCustomPrompt="1"/>
          </p:nvPr>
        </p:nvSpPr>
        <p:spPr>
          <a:xfrm>
            <a:off x="3445328" y="4381997"/>
            <a:ext cx="9744199" cy="486543"/>
          </a:xfrm>
        </p:spPr>
        <p:txBody>
          <a:bodyPr wrap="square">
            <a:spAutoFit/>
          </a:bodyPr>
          <a:lstStyle>
            <a:lvl1pPr marL="0" indent="0">
              <a:buNone/>
              <a:defRPr baseline="0"/>
            </a:lvl1pPr>
          </a:lstStyle>
          <a:p>
            <a:pPr lvl="0"/>
            <a:r>
              <a:rPr lang="en-US" dirty="0" smtClean="0"/>
              <a:t>Section subhead goes here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79831" t="28562" b="11534"/>
          <a:stretch/>
        </p:blipFill>
        <p:spPr>
          <a:xfrm>
            <a:off x="0" y="1"/>
            <a:ext cx="2572933" cy="7772400"/>
          </a:xfrm>
          <a:prstGeom prst="rect">
            <a:avLst/>
          </a:prstGeom>
        </p:spPr>
      </p:pic>
    </p:spTree>
    <p:extLst>
      <p:ext uri="{BB962C8B-B14F-4D97-AF65-F5344CB8AC3E}">
        <p14:creationId xmlns:p14="http://schemas.microsoft.com/office/powerpoint/2010/main" val="931004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2036701" y="2797385"/>
            <a:ext cx="9744199" cy="1015663"/>
          </a:xfrm>
          <a:prstGeom prst="rect">
            <a:avLst/>
          </a:prstGeom>
        </p:spPr>
        <p:txBody>
          <a:bodyPr vert="horz" wrap="square" lIns="91440" tIns="91440" rIns="91440" bIns="91440" rtlCol="0" anchor="ctr" anchorCtr="0">
            <a:spAutoFit/>
          </a:bodyPr>
          <a:lstStyle>
            <a:lvl1pPr algn="ctr">
              <a:defRPr>
                <a:solidFill>
                  <a:schemeClr val="tx1"/>
                </a:solidFill>
              </a:defRPr>
            </a:lvl1pPr>
          </a:lstStyle>
          <a:p>
            <a:r>
              <a:rPr lang="en-US" dirty="0" smtClean="0"/>
              <a:t>“Quote </a:t>
            </a:r>
            <a:r>
              <a:rPr lang="en-US" smtClean="0"/>
              <a:t>Goes Here.”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21" t="28562" r="1" b="57447"/>
          <a:stretch/>
        </p:blipFill>
        <p:spPr>
          <a:xfrm>
            <a:off x="246888" y="6034881"/>
            <a:ext cx="13267944" cy="1883823"/>
          </a:xfrm>
          <a:prstGeom prst="rect">
            <a:avLst/>
          </a:prstGeom>
        </p:spPr>
      </p:pic>
    </p:spTree>
    <p:extLst>
      <p:ext uri="{BB962C8B-B14F-4D97-AF65-F5344CB8AC3E}">
        <p14:creationId xmlns:p14="http://schemas.microsoft.com/office/powerpoint/2010/main" val="527404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2"/>
      </p:bgRef>
    </p:bg>
    <p:spTree>
      <p:nvGrpSpPr>
        <p:cNvPr id="1" name=""/>
        <p:cNvGrpSpPr/>
        <p:nvPr/>
      </p:nvGrpSpPr>
      <p:grpSpPr>
        <a:xfrm>
          <a:off x="0" y="0"/>
          <a:ext cx="0" cy="0"/>
          <a:chOff x="0" y="0"/>
          <a:chExt cx="0" cy="0"/>
        </a:xfrm>
      </p:grpSpPr>
      <p:sp>
        <p:nvSpPr>
          <p:cNvPr id="12" name="Text Placeholder 24"/>
          <p:cNvSpPr>
            <a:spLocks noGrp="1"/>
          </p:cNvSpPr>
          <p:nvPr>
            <p:ph type="body" sz="quarter" idx="10" hasCustomPrompt="1"/>
          </p:nvPr>
        </p:nvSpPr>
        <p:spPr>
          <a:xfrm>
            <a:off x="742950"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Text Goes Here</a:t>
            </a:r>
          </a:p>
        </p:txBody>
      </p:sp>
      <p:grpSp>
        <p:nvGrpSpPr>
          <p:cNvPr id="6" name="Group 5"/>
          <p:cNvGrpSpPr/>
          <p:nvPr userDrawn="1"/>
        </p:nvGrpSpPr>
        <p:grpSpPr>
          <a:xfrm>
            <a:off x="0" y="6796748"/>
            <a:ext cx="13817600" cy="617143"/>
            <a:chOff x="0" y="6739600"/>
            <a:chExt cx="13817600" cy="617143"/>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778192"/>
              <a:ext cx="6449921" cy="539962"/>
            </a:xfrm>
            <a:prstGeom prst="rect">
              <a:avLst/>
            </a:prstGeom>
          </p:spPr>
        </p:pic>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7367679" y="6778192"/>
              <a:ext cx="6449921" cy="53996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0229" y="6739600"/>
              <a:ext cx="617143" cy="617143"/>
            </a:xfrm>
            <a:prstGeom prst="rect">
              <a:avLst/>
            </a:prstGeom>
          </p:spPr>
        </p:pic>
      </p:grpSp>
      <p:sp>
        <p:nvSpPr>
          <p:cNvPr id="14" name="Text Placeholder 24"/>
          <p:cNvSpPr>
            <a:spLocks noGrp="1"/>
          </p:cNvSpPr>
          <p:nvPr>
            <p:ph type="body" sz="quarter" idx="11" hasCustomPrompt="1"/>
          </p:nvPr>
        </p:nvSpPr>
        <p:spPr>
          <a:xfrm>
            <a:off x="5106473"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Text Goes Here</a:t>
            </a:r>
          </a:p>
        </p:txBody>
      </p:sp>
      <p:sp>
        <p:nvSpPr>
          <p:cNvPr id="15" name="Text Placeholder 24"/>
          <p:cNvSpPr>
            <a:spLocks noGrp="1"/>
          </p:cNvSpPr>
          <p:nvPr>
            <p:ph type="body" sz="quarter" idx="12" hasCustomPrompt="1"/>
          </p:nvPr>
        </p:nvSpPr>
        <p:spPr>
          <a:xfrm>
            <a:off x="9469996"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Text Goes Here</a:t>
            </a: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and Green Ba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7772400"/>
          </a:xfrm>
        </p:spPr>
        <p:txBody>
          <a:bodyPr anchor="ctr" anchorCtr="0">
            <a:noAutofit/>
          </a:bodyPr>
          <a:lstStyle>
            <a:lvl1pPr marL="0" indent="0" algn="ctr">
              <a:buNone/>
              <a:defRPr baseline="0"/>
            </a:lvl1pPr>
          </a:lstStyle>
          <a:p>
            <a:r>
              <a:rPr lang="en-US" dirty="0" smtClean="0"/>
              <a:t>Click to insert photo</a:t>
            </a:r>
            <a:endParaRPr lang="en-US" dirty="0"/>
          </a:p>
        </p:txBody>
      </p:sp>
      <p:sp>
        <p:nvSpPr>
          <p:cNvPr id="2" name="Rectangle 1"/>
          <p:cNvSpPr/>
          <p:nvPr userDrawn="1"/>
        </p:nvSpPr>
        <p:spPr>
          <a:xfrm>
            <a:off x="9144000" y="0"/>
            <a:ext cx="4673600"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Placeholder 1"/>
          <p:cNvSpPr>
            <a:spLocks noGrp="1"/>
          </p:cNvSpPr>
          <p:nvPr>
            <p:ph type="title" hasCustomPrompt="1"/>
          </p:nvPr>
        </p:nvSpPr>
        <p:spPr>
          <a:xfrm>
            <a:off x="9560560" y="2842090"/>
            <a:ext cx="3840480" cy="533740"/>
          </a:xfrm>
          <a:prstGeom prst="rect">
            <a:avLst/>
          </a:prstGeom>
        </p:spPr>
        <p:txBody>
          <a:bodyPr vert="horz" wrap="square" lIns="101858" tIns="50929" rIns="101858" bIns="50929" rtlCol="0" anchor="b" anchorCtr="0">
            <a:spAutoFit/>
          </a:bodyPr>
          <a:lstStyle>
            <a:lvl1pPr algn="ctr">
              <a:defRPr sz="2800" b="0">
                <a:solidFill>
                  <a:schemeClr val="bg1"/>
                </a:solidFill>
              </a:defRPr>
            </a:lvl1pPr>
          </a:lstStyle>
          <a:p>
            <a:r>
              <a:rPr lang="en-US" dirty="0" smtClean="0"/>
              <a:t>Copy Goes Here</a:t>
            </a:r>
            <a:endParaRPr lang="en-US" dirty="0"/>
          </a:p>
        </p:txBody>
      </p:sp>
      <p:sp>
        <p:nvSpPr>
          <p:cNvPr id="4" name="Text Placeholder 3"/>
          <p:cNvSpPr>
            <a:spLocks noGrp="1"/>
          </p:cNvSpPr>
          <p:nvPr>
            <p:ph type="body" sz="quarter" idx="11" hasCustomPrompt="1"/>
          </p:nvPr>
        </p:nvSpPr>
        <p:spPr>
          <a:xfrm>
            <a:off x="9560560" y="3886200"/>
            <a:ext cx="3840480" cy="500458"/>
          </a:xfrm>
        </p:spPr>
        <p:txBody>
          <a:bodyPr wrap="square">
            <a:spAutoFit/>
          </a:bodyPr>
          <a:lstStyle>
            <a:lvl1pPr marL="0" indent="0" algn="ctr">
              <a:lnSpc>
                <a:spcPct val="114000"/>
              </a:lnSpc>
              <a:buNone/>
              <a:defRPr baseline="0">
                <a:solidFill>
                  <a:schemeClr val="bg1"/>
                </a:solidFill>
              </a:defRPr>
            </a:lvl1pPr>
          </a:lstStyle>
          <a:p>
            <a:pPr lvl="0"/>
            <a:r>
              <a:rPr lang="en-US" dirty="0" smtClean="0"/>
              <a:t>Supporting text goes here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2416" y="6948176"/>
            <a:ext cx="488944" cy="488944"/>
          </a:xfrm>
          <a:prstGeom prst="rect">
            <a:avLst/>
          </a:prstGeom>
        </p:spPr>
      </p:pic>
    </p:spTree>
    <p:extLst>
      <p:ext uri="{BB962C8B-B14F-4D97-AF65-F5344CB8AC3E}">
        <p14:creationId xmlns:p14="http://schemas.microsoft.com/office/powerpoint/2010/main" val="4559939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1745" y="982462"/>
            <a:ext cx="4862405" cy="1794085"/>
          </a:xfrm>
        </p:spPr>
        <p:txBody>
          <a:bodyPr anchor="t" anchorCtr="0"/>
          <a:lstStyle/>
          <a:p>
            <a:r>
              <a:rPr lang="en-US" dirty="0" smtClean="0"/>
              <a:t>Headline Copy Goes Here</a:t>
            </a:r>
            <a:endParaRPr lang="en-US" dirty="0"/>
          </a:p>
        </p:txBody>
      </p:sp>
      <p:sp>
        <p:nvSpPr>
          <p:cNvPr id="7" name="Content Placeholder 2"/>
          <p:cNvSpPr>
            <a:spLocks noGrp="1"/>
          </p:cNvSpPr>
          <p:nvPr>
            <p:ph idx="1"/>
          </p:nvPr>
        </p:nvSpPr>
        <p:spPr>
          <a:xfrm>
            <a:off x="621745" y="3052261"/>
            <a:ext cx="4862404" cy="19759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0"/>
            <a:r>
              <a:rPr lang="en-US" dirty="0" smtClean="0"/>
              <a:t>Click to edit Master text styles</a:t>
            </a:r>
          </a:p>
          <a:p>
            <a:pPr lvl="0"/>
            <a:r>
              <a:rPr lang="en-US" dirty="0" smtClean="0"/>
              <a:t>Click to edit Master text styles</a:t>
            </a:r>
          </a:p>
          <a:p>
            <a:pPr lvl="0"/>
            <a:r>
              <a:rPr lang="en-US" dirty="0" smtClean="0"/>
              <a:t>Click to edit Master text styles</a:t>
            </a:r>
          </a:p>
        </p:txBody>
      </p:sp>
      <p:sp>
        <p:nvSpPr>
          <p:cNvPr id="8" name="Picture Placeholder 9"/>
          <p:cNvSpPr>
            <a:spLocks noGrp="1"/>
          </p:cNvSpPr>
          <p:nvPr>
            <p:ph type="pic" sz="quarter" idx="13" hasCustomPrompt="1"/>
          </p:nvPr>
        </p:nvSpPr>
        <p:spPr>
          <a:xfrm>
            <a:off x="6105893" y="0"/>
            <a:ext cx="7711707" cy="7772400"/>
          </a:xfrm>
        </p:spPr>
        <p:txBody>
          <a:bodyPr anchor="ctr" anchorCtr="0">
            <a:noAutofit/>
          </a:bodyPr>
          <a:lstStyle>
            <a:lvl1pPr marL="0" indent="0" algn="ctr">
              <a:buNone/>
              <a:defRPr>
                <a:solidFill>
                  <a:schemeClr val="tx1"/>
                </a:solidFill>
              </a:defRPr>
            </a:lvl1pPr>
          </a:lstStyle>
          <a:p>
            <a:r>
              <a:rPr lang="en-US" dirty="0" smtClean="0"/>
              <a:t>Click to insert photo</a:t>
            </a:r>
            <a:endParaRPr lang="en-US" dirty="0"/>
          </a:p>
        </p:txBody>
      </p:sp>
    </p:spTree>
    <p:extLst>
      <p:ext uri="{BB962C8B-B14F-4D97-AF65-F5344CB8AC3E}">
        <p14:creationId xmlns:p14="http://schemas.microsoft.com/office/powerpoint/2010/main" val="912799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3452" y="982462"/>
            <a:ext cx="4862405" cy="1794085"/>
          </a:xfrm>
        </p:spPr>
        <p:txBody>
          <a:bodyPr anchor="t" anchorCtr="0"/>
          <a:lstStyle/>
          <a:p>
            <a:r>
              <a:rPr lang="en-US" dirty="0" smtClean="0"/>
              <a:t>Headline Copy Goes Here</a:t>
            </a:r>
            <a:endParaRPr lang="en-US" dirty="0"/>
          </a:p>
        </p:txBody>
      </p:sp>
      <p:sp>
        <p:nvSpPr>
          <p:cNvPr id="3" name="Content Placeholder 2"/>
          <p:cNvSpPr>
            <a:spLocks noGrp="1"/>
          </p:cNvSpPr>
          <p:nvPr>
            <p:ph idx="1"/>
          </p:nvPr>
        </p:nvSpPr>
        <p:spPr>
          <a:xfrm>
            <a:off x="8333452" y="3052261"/>
            <a:ext cx="4862404" cy="19759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0"/>
            <a:r>
              <a:rPr lang="en-US" dirty="0" smtClean="0"/>
              <a:t>Click to edit Master text styles</a:t>
            </a:r>
          </a:p>
          <a:p>
            <a:pPr lvl="0"/>
            <a:r>
              <a:rPr lang="en-US" dirty="0" smtClean="0"/>
              <a:t>Click to edit Master text styles</a:t>
            </a:r>
          </a:p>
          <a:p>
            <a:pPr lvl="0"/>
            <a:r>
              <a:rPr lang="en-US" dirty="0" smtClean="0"/>
              <a:t>Click to edit Master text styles</a:t>
            </a:r>
          </a:p>
        </p:txBody>
      </p:sp>
      <p:sp>
        <p:nvSpPr>
          <p:cNvPr id="10" name="Picture Placeholder 9"/>
          <p:cNvSpPr>
            <a:spLocks noGrp="1"/>
          </p:cNvSpPr>
          <p:nvPr>
            <p:ph type="pic" sz="quarter" idx="13" hasCustomPrompt="1"/>
          </p:nvPr>
        </p:nvSpPr>
        <p:spPr>
          <a:xfrm>
            <a:off x="2" y="0"/>
            <a:ext cx="7711707" cy="7772400"/>
          </a:xfrm>
        </p:spPr>
        <p:txBody>
          <a:bodyPr anchor="ctr" anchorCtr="0">
            <a:noAutofit/>
          </a:bodyPr>
          <a:lstStyle>
            <a:lvl1pPr marL="0" indent="0" algn="ctr">
              <a:buNone/>
              <a:defRPr>
                <a:solidFill>
                  <a:schemeClr val="tx1"/>
                </a:solidFill>
              </a:defRPr>
            </a:lvl1pPr>
          </a:lstStyle>
          <a:p>
            <a:r>
              <a:rPr lang="en-US" dirty="0" smtClean="0"/>
              <a:t>Click to insert photo</a:t>
            </a:r>
            <a:endParaRPr lang="en-US" dirty="0"/>
          </a:p>
        </p:txBody>
      </p:sp>
    </p:spTree>
    <p:extLst>
      <p:ext uri="{BB962C8B-B14F-4D97-AF65-F5344CB8AC3E}">
        <p14:creationId xmlns:p14="http://schemas.microsoft.com/office/powerpoint/2010/main" val="194407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and Heade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3817600" cy="6400800"/>
          </a:xfrm>
        </p:spPr>
        <p:txBody>
          <a:bodyPr anchor="ctr" anchorCtr="0">
            <a:noAutofit/>
          </a:bodyPr>
          <a:lstStyle>
            <a:lvl1pPr marL="0" indent="0" algn="ctr">
              <a:buNone/>
              <a:defRPr baseline="0"/>
            </a:lvl1pPr>
          </a:lstStyle>
          <a:p>
            <a:r>
              <a:rPr lang="en-US" dirty="0" smtClean="0"/>
              <a:t>Click to insert photo</a:t>
            </a:r>
            <a:endParaRPr lang="en-US" dirty="0"/>
          </a:p>
        </p:txBody>
      </p:sp>
      <p:sp>
        <p:nvSpPr>
          <p:cNvPr id="11" name="Title Placeholder 1"/>
          <p:cNvSpPr>
            <a:spLocks noGrp="1"/>
          </p:cNvSpPr>
          <p:nvPr>
            <p:ph type="title" hasCustomPrompt="1"/>
          </p:nvPr>
        </p:nvSpPr>
        <p:spPr>
          <a:xfrm>
            <a:off x="400424" y="6654703"/>
            <a:ext cx="13016751" cy="779320"/>
          </a:xfrm>
          <a:prstGeom prst="rect">
            <a:avLst/>
          </a:prstGeom>
        </p:spPr>
        <p:txBody>
          <a:bodyPr vert="horz" wrap="square" lIns="101858" tIns="50929" rIns="101858" bIns="50929" rtlCol="0" anchor="t" anchorCtr="0">
            <a:spAutoFit/>
          </a:bodyPr>
          <a:lstStyle>
            <a:lvl1pPr>
              <a:defRPr sz="4396"/>
            </a:lvl1pPr>
          </a:lstStyle>
          <a:p>
            <a:r>
              <a:rPr lang="en-US" dirty="0" smtClean="0"/>
              <a:t>Headline Copy Here</a:t>
            </a:r>
            <a:endParaRPr lang="en-US" dirty="0"/>
          </a:p>
        </p:txBody>
      </p:sp>
    </p:spTree>
    <p:extLst>
      <p:ext uri="{BB962C8B-B14F-4D97-AF65-F5344CB8AC3E}">
        <p14:creationId xmlns:p14="http://schemas.microsoft.com/office/powerpoint/2010/main" val="275459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3817600" cy="7772400"/>
          </a:xfrm>
        </p:spPr>
        <p:txBody>
          <a:bodyPr anchor="ctr" anchorCtr="0">
            <a:noAutofit/>
          </a:bodyPr>
          <a:lstStyle>
            <a:lvl1pPr marL="0" indent="0" algn="ctr">
              <a:buNone/>
              <a:defRPr baseline="0"/>
            </a:lvl1pPr>
          </a:lstStyle>
          <a:p>
            <a:r>
              <a:rPr lang="en-US" dirty="0" smtClean="0"/>
              <a:t>Click to insert photo</a:t>
            </a:r>
            <a:endParaRPr lang="en-US" dirty="0"/>
          </a:p>
        </p:txBody>
      </p:sp>
    </p:spTree>
    <p:extLst>
      <p:ext uri="{BB962C8B-B14F-4D97-AF65-F5344CB8AC3E}">
        <p14:creationId xmlns:p14="http://schemas.microsoft.com/office/powerpoint/2010/main" val="6436423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9150030" y="2317590"/>
            <a:ext cx="4039498" cy="1286510"/>
          </a:xfrm>
          <a:prstGeom prst="rect">
            <a:avLst/>
          </a:prstGeom>
        </p:spPr>
        <p:txBody>
          <a:bodyPr vert="horz" wrap="square" lIns="101858" tIns="50929" rIns="101858" bIns="50929" rtlCol="0" anchor="t" anchorCtr="0">
            <a:spAutoFit/>
          </a:bodyPr>
          <a:lstStyle>
            <a:lvl1pPr>
              <a:defRPr sz="3846"/>
            </a:lvl1pPr>
          </a:lstStyle>
          <a:p>
            <a:r>
              <a:rPr lang="en-US" dirty="0" smtClean="0"/>
              <a:t>Headline Copy Goes Here</a:t>
            </a:r>
            <a:endParaRPr lang="en-US" dirty="0"/>
          </a:p>
        </p:txBody>
      </p:sp>
      <p:sp>
        <p:nvSpPr>
          <p:cNvPr id="4" name="Text Placeholder 3"/>
          <p:cNvSpPr>
            <a:spLocks noGrp="1"/>
          </p:cNvSpPr>
          <p:nvPr>
            <p:ph type="body" sz="quarter" idx="11"/>
          </p:nvPr>
        </p:nvSpPr>
        <p:spPr>
          <a:xfrm>
            <a:off x="9150030" y="3729514"/>
            <a:ext cx="4039498" cy="970526"/>
          </a:xfrm>
        </p:spPr>
        <p:txBody>
          <a:bodyPr wrap="square">
            <a:spAutoFit/>
          </a:bodyPr>
          <a:lstStyle>
            <a:lvl1pPr marL="0" indent="0" algn="l">
              <a:lnSpc>
                <a:spcPct val="114000"/>
              </a:lnSpc>
              <a:buNone/>
              <a:defRPr/>
            </a:lvl1pPr>
          </a:lstStyle>
          <a:p>
            <a:pPr lvl="0"/>
            <a:r>
              <a:rPr lang="en-US" dirty="0" smtClean="0"/>
              <a:t>Click to edit Master text styles</a:t>
            </a:r>
            <a:endParaRPr lang="en-US" dirty="0"/>
          </a:p>
        </p:txBody>
      </p:sp>
      <p:sp>
        <p:nvSpPr>
          <p:cNvPr id="3" name="Chart Placeholder 2"/>
          <p:cNvSpPr>
            <a:spLocks noGrp="1"/>
          </p:cNvSpPr>
          <p:nvPr>
            <p:ph type="chart" sz="quarter" idx="12" hasCustomPrompt="1"/>
          </p:nvPr>
        </p:nvSpPr>
        <p:spPr>
          <a:xfrm>
            <a:off x="1269232" y="1443039"/>
            <a:ext cx="6863004" cy="4996263"/>
          </a:xfrm>
        </p:spPr>
        <p:txBody>
          <a:bodyPr anchor="ctr" anchorCtr="0">
            <a:normAutofit/>
          </a:bodyPr>
          <a:lstStyle>
            <a:lvl1pPr marL="0" indent="0" algn="ctr">
              <a:buNone/>
              <a:defRPr/>
            </a:lvl1pPr>
          </a:lstStyle>
          <a:p>
            <a:r>
              <a:rPr lang="en-US" dirty="0" smtClean="0"/>
              <a:t>Click to add chart</a:t>
            </a:r>
            <a:endParaRPr lang="en-US" dirty="0"/>
          </a:p>
        </p:txBody>
      </p:sp>
      <p:grpSp>
        <p:nvGrpSpPr>
          <p:cNvPr id="5" name="Group 4"/>
          <p:cNvGrpSpPr/>
          <p:nvPr userDrawn="1"/>
        </p:nvGrpSpPr>
        <p:grpSpPr>
          <a:xfrm>
            <a:off x="0" y="7372350"/>
            <a:ext cx="13817600" cy="400052"/>
            <a:chOff x="0" y="7372350"/>
            <a:chExt cx="13817600" cy="400052"/>
          </a:xfrm>
        </p:grpSpPr>
        <p:sp>
          <p:nvSpPr>
            <p:cNvPr id="6" name="Rectangle 5"/>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8" name="Rectangle 7"/>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1870245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935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Green Dots UnitI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9516" r="52955" b="10580"/>
          <a:stretch/>
        </p:blipFill>
        <p:spPr>
          <a:xfrm>
            <a:off x="7816145" y="1"/>
            <a:ext cx="6001456" cy="7772400"/>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3" hasCustomPrompt="1"/>
          </p:nvPr>
        </p:nvSpPr>
        <p:spPr>
          <a:xfrm>
            <a:off x="9986681" y="6869532"/>
            <a:ext cx="3202843" cy="512064"/>
          </a:xfrm>
        </p:spPr>
        <p:txBody>
          <a:bodyPr anchor="ctr" anchorCtr="0">
            <a:noAutofit/>
          </a:bodyPr>
          <a:lstStyle>
            <a:lvl1pPr marL="0" indent="0" algn="ctr">
              <a:buNone/>
              <a:defRPr sz="1600" baseline="0">
                <a:solidFill>
                  <a:schemeClr val="bg1"/>
                </a:solidFill>
              </a:defRPr>
            </a:lvl1pPr>
          </a:lstStyle>
          <a:p>
            <a:r>
              <a:rPr lang="en-US" dirty="0" smtClean="0"/>
              <a:t>Insert Unit Identifier here (.png)</a:t>
            </a:r>
            <a:endParaRPr lang="en-US" dirty="0"/>
          </a:p>
        </p:txBody>
      </p:sp>
    </p:spTree>
    <p:extLst>
      <p:ext uri="{BB962C8B-B14F-4D97-AF65-F5344CB8AC3E}">
        <p14:creationId xmlns:p14="http://schemas.microsoft.com/office/powerpoint/2010/main" val="16578615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grpSp>
        <p:nvGrpSpPr>
          <p:cNvPr id="5" name="Group 4"/>
          <p:cNvGrpSpPr/>
          <p:nvPr userDrawn="1"/>
        </p:nvGrpSpPr>
        <p:grpSpPr>
          <a:xfrm>
            <a:off x="0" y="7372350"/>
            <a:ext cx="13817600" cy="400052"/>
            <a:chOff x="0" y="7372350"/>
            <a:chExt cx="13817600" cy="400052"/>
          </a:xfrm>
        </p:grpSpPr>
        <p:sp>
          <p:nvSpPr>
            <p:cNvPr id="6" name="Rectangle 5"/>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8" name="Rectangle 7"/>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Green">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97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Green Dots">
    <p:bg>
      <p:bgPr>
        <a:solidFill>
          <a:schemeClr val="tx2"/>
        </a:solidFill>
        <a:effectLst/>
      </p:bgPr>
    </p:bg>
    <p:spTree>
      <p:nvGrpSpPr>
        <p:cNvPr id="1" name=""/>
        <p:cNvGrpSpPr/>
        <p:nvPr/>
      </p:nvGrpSpPr>
      <p:grpSpPr>
        <a:xfrm>
          <a:off x="0" y="0"/>
          <a:ext cx="0" cy="0"/>
          <a:chOff x="0" y="0"/>
          <a:chExt cx="0" cy="0"/>
        </a:xfrm>
      </p:grpSpPr>
      <p:sp>
        <p:nvSpPr>
          <p:cNvPr id="11" name="Title 1"/>
          <p:cNvSpPr txBox="1">
            <a:spLocks/>
          </p:cNvSpPr>
          <p:nvPr userDrawn="1"/>
        </p:nvSpPr>
        <p:spPr>
          <a:xfrm>
            <a:off x="729343" y="4199229"/>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dirty="0" smtClean="0">
                <a:solidFill>
                  <a:schemeClr val="bg1"/>
                </a:solidFill>
                <a:latin typeface="+mj-lt"/>
              </a:rPr>
              <a:t>Thank you</a:t>
            </a:r>
            <a:endParaRPr lang="en-US" sz="6000" dirty="0">
              <a:solidFill>
                <a:schemeClr val="bg1"/>
              </a:solidFill>
              <a:latin typeface="+mj-lt"/>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6240" r="31394"/>
          <a:stretch/>
        </p:blipFill>
        <p:spPr>
          <a:xfrm>
            <a:off x="8406691" y="0"/>
            <a:ext cx="5410909" cy="7566210"/>
          </a:xfrm>
          <a:prstGeom prst="rect">
            <a:avLst/>
          </a:prstGeom>
        </p:spPr>
      </p:pic>
      <p:cxnSp>
        <p:nvCxnSpPr>
          <p:cNvPr id="13" name="Straight Connector 12"/>
          <p:cNvCxnSpPr/>
          <p:nvPr userDrawn="1"/>
        </p:nvCxnSpPr>
        <p:spPr>
          <a:xfrm>
            <a:off x="881743" y="5936778"/>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239" y="6320940"/>
            <a:ext cx="3520440" cy="787424"/>
          </a:xfrm>
          <a:prstGeom prst="rect">
            <a:avLst/>
          </a:prstGeom>
        </p:spPr>
      </p:pic>
    </p:spTree>
    <p:extLst>
      <p:ext uri="{BB962C8B-B14F-4D97-AF65-F5344CB8AC3E}">
        <p14:creationId xmlns:p14="http://schemas.microsoft.com/office/powerpoint/2010/main" val="674827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Green Ram">
    <p:bg>
      <p:bgPr>
        <a:solidFill>
          <a:schemeClr val="tx2"/>
        </a:solidFill>
        <a:effectLst/>
      </p:bgPr>
    </p:bg>
    <p:spTree>
      <p:nvGrpSpPr>
        <p:cNvPr id="1" name=""/>
        <p:cNvGrpSpPr/>
        <p:nvPr/>
      </p:nvGrpSpPr>
      <p:grpSpPr>
        <a:xfrm>
          <a:off x="0" y="0"/>
          <a:ext cx="0" cy="0"/>
          <a:chOff x="0" y="0"/>
          <a:chExt cx="0" cy="0"/>
        </a:xfrm>
      </p:grpSpPr>
      <p:sp>
        <p:nvSpPr>
          <p:cNvPr id="11" name="Title 1"/>
          <p:cNvSpPr txBox="1">
            <a:spLocks/>
          </p:cNvSpPr>
          <p:nvPr userDrawn="1"/>
        </p:nvSpPr>
        <p:spPr>
          <a:xfrm>
            <a:off x="729343" y="4199229"/>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dirty="0" smtClean="0">
                <a:solidFill>
                  <a:schemeClr val="bg1"/>
                </a:solidFill>
                <a:latin typeface="+mj-lt"/>
              </a:rPr>
              <a:t>Thank you</a:t>
            </a:r>
            <a:endParaRPr lang="en-US" sz="6000" dirty="0">
              <a:solidFill>
                <a:schemeClr val="bg1"/>
              </a:solidFill>
              <a:latin typeface="+mj-lt"/>
            </a:endParaRPr>
          </a:p>
        </p:txBody>
      </p:sp>
      <p:cxnSp>
        <p:nvCxnSpPr>
          <p:cNvPr id="13" name="Straight Connector 12"/>
          <p:cNvCxnSpPr/>
          <p:nvPr userDrawn="1"/>
        </p:nvCxnSpPr>
        <p:spPr>
          <a:xfrm>
            <a:off x="881743" y="5936778"/>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39" y="6320940"/>
            <a:ext cx="3520440" cy="787424"/>
          </a:xfrm>
          <a:prstGeom prst="rect">
            <a:avLst/>
          </a:prstGeom>
        </p:spPr>
      </p:pic>
      <p:pic>
        <p:nvPicPr>
          <p:cNvPr id="8" name="Picture 7"/>
          <p:cNvPicPr>
            <a:picLocks noChangeAspect="1"/>
          </p:cNvPicPr>
          <p:nvPr userDrawn="1"/>
        </p:nvPicPr>
        <p:blipFill rotWithShape="1">
          <a:blip r:embed="rId3"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White">
    <p:spTree>
      <p:nvGrpSpPr>
        <p:cNvPr id="1" name=""/>
        <p:cNvGrpSpPr/>
        <p:nvPr/>
      </p:nvGrpSpPr>
      <p:grpSpPr>
        <a:xfrm>
          <a:off x="0" y="0"/>
          <a:ext cx="0" cy="0"/>
          <a:chOff x="0" y="0"/>
          <a:chExt cx="0" cy="0"/>
        </a:xfrm>
      </p:grpSpPr>
      <p:sp>
        <p:nvSpPr>
          <p:cNvPr id="5" name="Title 1"/>
          <p:cNvSpPr txBox="1">
            <a:spLocks/>
          </p:cNvSpPr>
          <p:nvPr userDrawn="1"/>
        </p:nvSpPr>
        <p:spPr>
          <a:xfrm>
            <a:off x="729343" y="4198802"/>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dirty="0" smtClean="0">
                <a:solidFill>
                  <a:schemeClr val="tx2"/>
                </a:solidFill>
                <a:latin typeface="+mj-lt"/>
              </a:rPr>
              <a:t>Thank you</a:t>
            </a:r>
            <a:endParaRPr lang="en-US" sz="6000" dirty="0">
              <a:solidFill>
                <a:schemeClr val="tx2"/>
              </a:solidFill>
              <a:latin typeface="+mj-lt"/>
            </a:endParaRPr>
          </a:p>
        </p:txBody>
      </p:sp>
      <p:cxnSp>
        <p:nvCxnSpPr>
          <p:cNvPr id="6" name="Straight Connector 5"/>
          <p:cNvCxnSpPr/>
          <p:nvPr userDrawn="1"/>
        </p:nvCxnSpPr>
        <p:spPr>
          <a:xfrm>
            <a:off x="881743" y="5936351"/>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39" y="6320941"/>
            <a:ext cx="3520440" cy="787423"/>
          </a:xfrm>
          <a:prstGeom prst="rect">
            <a:avLst/>
          </a:prstGeom>
        </p:spPr>
      </p:pic>
    </p:spTree>
    <p:extLst>
      <p:ext uri="{BB962C8B-B14F-4D97-AF65-F5344CB8AC3E}">
        <p14:creationId xmlns:p14="http://schemas.microsoft.com/office/powerpoint/2010/main" val="1303660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aphicFrame>
        <p:nvGraphicFramePr>
          <p:cNvPr id="3" name="TPChart" hidden="1"/>
          <p:cNvGraphicFramePr/>
          <p:nvPr userDrawn="1">
            <p:extLst>
              <p:ext uri="{D42A27DB-BD31-4B8C-83A1-F6EECF244321}">
                <p14:modId xmlns:p14="http://schemas.microsoft.com/office/powerpoint/2010/main" val="2908114545"/>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68764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Ram CSU">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27882" y="6733969"/>
            <a:ext cx="3520440" cy="78742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een Ram UnitID">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3" hasCustomPrompt="1"/>
          </p:nvPr>
        </p:nvSpPr>
        <p:spPr>
          <a:xfrm>
            <a:off x="9986681" y="6869532"/>
            <a:ext cx="3202843" cy="512064"/>
          </a:xfrm>
        </p:spPr>
        <p:txBody>
          <a:bodyPr anchor="ctr" anchorCtr="0">
            <a:noAutofit/>
          </a:bodyPr>
          <a:lstStyle>
            <a:lvl1pPr marL="0" indent="0" algn="ctr">
              <a:buNone/>
              <a:defRPr sz="1600" baseline="0">
                <a:solidFill>
                  <a:schemeClr val="bg1"/>
                </a:solidFill>
              </a:defRPr>
            </a:lvl1pPr>
          </a:lstStyle>
          <a:p>
            <a:r>
              <a:rPr lang="en-US" dirty="0" smtClean="0"/>
              <a:t>Insert Unit Identifier here (.png)</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hite CSU">
    <p:spTree>
      <p:nvGrpSpPr>
        <p:cNvPr id="1" name=""/>
        <p:cNvGrpSpPr/>
        <p:nvPr/>
      </p:nvGrpSpPr>
      <p:grpSpPr>
        <a:xfrm>
          <a:off x="0" y="0"/>
          <a:ext cx="0" cy="0"/>
          <a:chOff x="0" y="0"/>
          <a:chExt cx="0" cy="0"/>
        </a:xfrm>
      </p:grpSpPr>
      <p:sp>
        <p:nvSpPr>
          <p:cNvPr id="2" name="TextBox 1"/>
          <p:cNvSpPr txBox="1"/>
          <p:nvPr userDrawn="1"/>
        </p:nvSpPr>
        <p:spPr>
          <a:xfrm>
            <a:off x="-1349192" y="1236134"/>
            <a:ext cx="184731" cy="515077"/>
          </a:xfrm>
          <a:prstGeom prst="rect">
            <a:avLst/>
          </a:prstGeom>
          <a:noFill/>
        </p:spPr>
        <p:txBody>
          <a:bodyPr wrap="none" rtlCol="0">
            <a:spAutoFit/>
          </a:bodyPr>
          <a:lstStyle/>
          <a:p>
            <a:endParaRPr lang="en-US" sz="2747" dirty="0"/>
          </a:p>
        </p:txBody>
      </p:sp>
      <p:sp>
        <p:nvSpPr>
          <p:cNvPr id="3" name="TextBox 2"/>
          <p:cNvSpPr txBox="1"/>
          <p:nvPr userDrawn="1"/>
        </p:nvSpPr>
        <p:spPr>
          <a:xfrm>
            <a:off x="-2093575" y="-474133"/>
            <a:ext cx="184731" cy="515077"/>
          </a:xfrm>
          <a:prstGeom prst="rect">
            <a:avLst/>
          </a:prstGeom>
          <a:noFill/>
        </p:spPr>
        <p:txBody>
          <a:bodyPr wrap="none" rtlCol="0">
            <a:spAutoFit/>
          </a:bodyPr>
          <a:lstStyle/>
          <a:p>
            <a:endParaRPr lang="en-US" sz="2747" dirty="0"/>
          </a:p>
        </p:txBody>
      </p:sp>
      <p:sp>
        <p:nvSpPr>
          <p:cNvPr id="5" name="TextBox 4"/>
          <p:cNvSpPr txBox="1"/>
          <p:nvPr userDrawn="1"/>
        </p:nvSpPr>
        <p:spPr>
          <a:xfrm>
            <a:off x="-2186621" y="-795867"/>
            <a:ext cx="184731" cy="515077"/>
          </a:xfrm>
          <a:prstGeom prst="rect">
            <a:avLst/>
          </a:prstGeom>
          <a:noFill/>
        </p:spPr>
        <p:txBody>
          <a:bodyPr wrap="none" rtlCol="0">
            <a:spAutoFit/>
          </a:bodyPr>
          <a:lstStyle/>
          <a:p>
            <a:endParaRPr lang="en-US" sz="2747" dirty="0"/>
          </a:p>
        </p:txBody>
      </p:sp>
      <p:sp>
        <p:nvSpPr>
          <p:cNvPr id="10" name="Text Placeholder 8"/>
          <p:cNvSpPr>
            <a:spLocks noGrp="1"/>
          </p:cNvSpPr>
          <p:nvPr>
            <p:ph type="body" sz="quarter" idx="13" hasCustomPrompt="1"/>
          </p:nvPr>
        </p:nvSpPr>
        <p:spPr>
          <a:xfrm>
            <a:off x="628075" y="2695562"/>
            <a:ext cx="12561453" cy="2031325"/>
          </a:xfrm>
        </p:spPr>
        <p:txBody>
          <a:bodyPr anchor="t" anchorCtr="0">
            <a:spAutoFit/>
          </a:bodyPr>
          <a:lstStyle>
            <a:lvl1pPr marL="0" indent="0">
              <a:lnSpc>
                <a:spcPct val="100000"/>
              </a:lnSpc>
              <a:spcBef>
                <a:spcPts val="0"/>
              </a:spcBef>
              <a:spcAft>
                <a:spcPts val="0"/>
              </a:spcAft>
              <a:buNone/>
              <a:defRPr sz="6000">
                <a:solidFill>
                  <a:schemeClr val="tx2"/>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2" name="Text Placeholder 10"/>
          <p:cNvSpPr>
            <a:spLocks noGrp="1"/>
          </p:cNvSpPr>
          <p:nvPr>
            <p:ph type="body" sz="quarter" idx="14" hasCustomPrompt="1"/>
          </p:nvPr>
        </p:nvSpPr>
        <p:spPr>
          <a:xfrm>
            <a:off x="628074" y="5369311"/>
            <a:ext cx="12561452" cy="480131"/>
          </a:xfrm>
        </p:spPr>
        <p:txBody>
          <a:bodyPr>
            <a:spAutoFit/>
          </a:bodyPr>
          <a:lstStyle>
            <a:lvl1pPr marL="0" indent="0">
              <a:buNone/>
              <a:defRPr sz="1600">
                <a:solidFill>
                  <a:schemeClr val="tx2"/>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15" name="Straight Connector 14"/>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7882" y="6733969"/>
            <a:ext cx="3520440" cy="787423"/>
          </a:xfrm>
          <a:prstGeom prst="rect">
            <a:avLst/>
          </a:prstGeom>
        </p:spPr>
      </p:pic>
    </p:spTree>
    <p:extLst>
      <p:ext uri="{BB962C8B-B14F-4D97-AF65-F5344CB8AC3E}">
        <p14:creationId xmlns:p14="http://schemas.microsoft.com/office/powerpoint/2010/main" val="9356558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hite UnitID">
    <p:spTree>
      <p:nvGrpSpPr>
        <p:cNvPr id="1" name=""/>
        <p:cNvGrpSpPr/>
        <p:nvPr/>
      </p:nvGrpSpPr>
      <p:grpSpPr>
        <a:xfrm>
          <a:off x="0" y="0"/>
          <a:ext cx="0" cy="0"/>
          <a:chOff x="0" y="0"/>
          <a:chExt cx="0" cy="0"/>
        </a:xfrm>
      </p:grpSpPr>
      <p:sp>
        <p:nvSpPr>
          <p:cNvPr id="2" name="TextBox 1"/>
          <p:cNvSpPr txBox="1"/>
          <p:nvPr userDrawn="1"/>
        </p:nvSpPr>
        <p:spPr>
          <a:xfrm>
            <a:off x="-1349192" y="1236134"/>
            <a:ext cx="184731" cy="515077"/>
          </a:xfrm>
          <a:prstGeom prst="rect">
            <a:avLst/>
          </a:prstGeom>
          <a:noFill/>
        </p:spPr>
        <p:txBody>
          <a:bodyPr wrap="none" rtlCol="0">
            <a:spAutoFit/>
          </a:bodyPr>
          <a:lstStyle/>
          <a:p>
            <a:endParaRPr lang="en-US" sz="2747" dirty="0"/>
          </a:p>
        </p:txBody>
      </p:sp>
      <p:sp>
        <p:nvSpPr>
          <p:cNvPr id="3" name="TextBox 2"/>
          <p:cNvSpPr txBox="1"/>
          <p:nvPr userDrawn="1"/>
        </p:nvSpPr>
        <p:spPr>
          <a:xfrm>
            <a:off x="-2093575" y="-474133"/>
            <a:ext cx="184731" cy="515077"/>
          </a:xfrm>
          <a:prstGeom prst="rect">
            <a:avLst/>
          </a:prstGeom>
          <a:noFill/>
        </p:spPr>
        <p:txBody>
          <a:bodyPr wrap="none" rtlCol="0">
            <a:spAutoFit/>
          </a:bodyPr>
          <a:lstStyle/>
          <a:p>
            <a:endParaRPr lang="en-US" sz="2747" dirty="0"/>
          </a:p>
        </p:txBody>
      </p:sp>
      <p:sp>
        <p:nvSpPr>
          <p:cNvPr id="5" name="TextBox 4"/>
          <p:cNvSpPr txBox="1"/>
          <p:nvPr userDrawn="1"/>
        </p:nvSpPr>
        <p:spPr>
          <a:xfrm>
            <a:off x="-2186621" y="-795867"/>
            <a:ext cx="184731" cy="515077"/>
          </a:xfrm>
          <a:prstGeom prst="rect">
            <a:avLst/>
          </a:prstGeom>
          <a:noFill/>
        </p:spPr>
        <p:txBody>
          <a:bodyPr wrap="none" rtlCol="0">
            <a:spAutoFit/>
          </a:bodyPr>
          <a:lstStyle/>
          <a:p>
            <a:endParaRPr lang="en-US" sz="2747" dirty="0"/>
          </a:p>
        </p:txBody>
      </p:sp>
      <p:sp>
        <p:nvSpPr>
          <p:cNvPr id="10" name="Text Placeholder 8"/>
          <p:cNvSpPr>
            <a:spLocks noGrp="1"/>
          </p:cNvSpPr>
          <p:nvPr>
            <p:ph type="body" sz="quarter" idx="13" hasCustomPrompt="1"/>
          </p:nvPr>
        </p:nvSpPr>
        <p:spPr>
          <a:xfrm>
            <a:off x="628075" y="2695562"/>
            <a:ext cx="12561453" cy="2031325"/>
          </a:xfrm>
        </p:spPr>
        <p:txBody>
          <a:bodyPr anchor="t" anchorCtr="0">
            <a:spAutoFit/>
          </a:bodyPr>
          <a:lstStyle>
            <a:lvl1pPr marL="0" indent="0">
              <a:lnSpc>
                <a:spcPct val="100000"/>
              </a:lnSpc>
              <a:spcBef>
                <a:spcPts val="0"/>
              </a:spcBef>
              <a:spcAft>
                <a:spcPts val="0"/>
              </a:spcAft>
              <a:buNone/>
              <a:defRPr sz="6000">
                <a:solidFill>
                  <a:schemeClr val="tx2"/>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2" name="Text Placeholder 10"/>
          <p:cNvSpPr>
            <a:spLocks noGrp="1"/>
          </p:cNvSpPr>
          <p:nvPr>
            <p:ph type="body" sz="quarter" idx="14" hasCustomPrompt="1"/>
          </p:nvPr>
        </p:nvSpPr>
        <p:spPr>
          <a:xfrm>
            <a:off x="628074" y="5369311"/>
            <a:ext cx="12561452" cy="480131"/>
          </a:xfrm>
        </p:spPr>
        <p:txBody>
          <a:bodyPr>
            <a:spAutoFit/>
          </a:bodyPr>
          <a:lstStyle>
            <a:lvl1pPr marL="0" indent="0">
              <a:buNone/>
              <a:defRPr sz="1600">
                <a:solidFill>
                  <a:schemeClr val="tx2"/>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15" name="Straight Connector 14"/>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Picture Placeholder 4"/>
          <p:cNvSpPr>
            <a:spLocks noGrp="1"/>
          </p:cNvSpPr>
          <p:nvPr>
            <p:ph type="pic" sz="quarter" idx="15" hasCustomPrompt="1"/>
          </p:nvPr>
        </p:nvSpPr>
        <p:spPr>
          <a:xfrm>
            <a:off x="9986681" y="6869532"/>
            <a:ext cx="3202843" cy="512064"/>
          </a:xfrm>
        </p:spPr>
        <p:txBody>
          <a:bodyPr anchor="ctr" anchorCtr="0">
            <a:noAutofit/>
          </a:bodyPr>
          <a:lstStyle>
            <a:lvl1pPr marL="0" indent="0" algn="ctr">
              <a:buNone/>
              <a:defRPr sz="1600" baseline="0">
                <a:solidFill>
                  <a:schemeClr val="tx1">
                    <a:lumMod val="60000"/>
                    <a:lumOff val="40000"/>
                  </a:schemeClr>
                </a:solidFill>
              </a:defRPr>
            </a:lvl1pPr>
          </a:lstStyle>
          <a:p>
            <a:r>
              <a:rPr lang="en-US" dirty="0" smtClean="0"/>
              <a:t>Insert Unit Identifier here (.png)</a:t>
            </a:r>
            <a:endParaRPr lang="en-US" dirty="0"/>
          </a:p>
        </p:txBody>
      </p:sp>
    </p:spTree>
    <p:extLst>
      <p:ext uri="{BB962C8B-B14F-4D97-AF65-F5344CB8AC3E}">
        <p14:creationId xmlns:p14="http://schemas.microsoft.com/office/powerpoint/2010/main" val="8073055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628075" y="905259"/>
            <a:ext cx="12561453" cy="1015663"/>
          </a:xfrm>
          <a:prstGeom prst="rect">
            <a:avLst/>
          </a:prstGeom>
        </p:spPr>
        <p:txBody>
          <a:bodyPr vert="horz" lIns="91440" tIns="91440" rIns="91440" bIns="91440" rtlCol="0" anchor="b" anchorCtr="0">
            <a:spAutoFit/>
          </a:bodyPr>
          <a:lstStyle/>
          <a:p>
            <a:r>
              <a:rPr lang="en-US" dirty="0" smtClean="0"/>
              <a:t>Headline Copy Goes Here</a:t>
            </a:r>
            <a:endParaRPr lang="en-US" dirty="0"/>
          </a:p>
        </p:txBody>
      </p:sp>
      <p:sp>
        <p:nvSpPr>
          <p:cNvPr id="25" name="Text Placeholder 24"/>
          <p:cNvSpPr>
            <a:spLocks noGrp="1"/>
          </p:cNvSpPr>
          <p:nvPr>
            <p:ph type="body" sz="quarter" idx="10"/>
          </p:nvPr>
        </p:nvSpPr>
        <p:spPr>
          <a:xfrm>
            <a:off x="628075" y="2487883"/>
            <a:ext cx="12561453" cy="2015552"/>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userDrawn="1"/>
        </p:nvGrpSpPr>
        <p:grpSpPr>
          <a:xfrm>
            <a:off x="0" y="7356474"/>
            <a:ext cx="13817600" cy="930276"/>
            <a:chOff x="0" y="7356474"/>
            <a:chExt cx="13817600" cy="930276"/>
          </a:xfrm>
        </p:grpSpPr>
        <p:sp>
          <p:nvSpPr>
            <p:cNvPr id="2" name="Rectangle 1"/>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7" name="Rectangle 6"/>
            <p:cNvSpPr/>
            <p:nvPr userDrawn="1"/>
          </p:nvSpPr>
          <p:spPr>
            <a:xfrm>
              <a:off x="0" y="7372350"/>
              <a:ext cx="138176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56474"/>
              <a:ext cx="4088130" cy="914400"/>
            </a:xfrm>
            <a:prstGeom prst="rect">
              <a:avLst/>
            </a:prstGeom>
          </p:spPr>
        </p:pic>
      </p:grpSp>
    </p:spTree>
    <p:extLst>
      <p:ext uri="{BB962C8B-B14F-4D97-AF65-F5344CB8AC3E}">
        <p14:creationId xmlns:p14="http://schemas.microsoft.com/office/powerpoint/2010/main" val="59241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628075" y="905259"/>
            <a:ext cx="12561453" cy="1015663"/>
          </a:xfrm>
          <a:prstGeom prst="rect">
            <a:avLst/>
          </a:prstGeom>
        </p:spPr>
        <p:txBody>
          <a:bodyPr vert="horz" lIns="91440" tIns="91440" rIns="91440" bIns="91440" rtlCol="0" anchor="b" anchorCtr="0">
            <a:spAutoFit/>
          </a:bodyPr>
          <a:lstStyle/>
          <a:p>
            <a:r>
              <a:rPr lang="en-US" dirty="0" smtClean="0"/>
              <a:t>Headline Copy Goes Here</a:t>
            </a:r>
            <a:endParaRPr lang="en-US" dirty="0"/>
          </a:p>
        </p:txBody>
      </p:sp>
      <p:grpSp>
        <p:nvGrpSpPr>
          <p:cNvPr id="6" name="Group 5"/>
          <p:cNvGrpSpPr/>
          <p:nvPr userDrawn="1"/>
        </p:nvGrpSpPr>
        <p:grpSpPr>
          <a:xfrm>
            <a:off x="0" y="7372350"/>
            <a:ext cx="13817600" cy="400052"/>
            <a:chOff x="0" y="7372350"/>
            <a:chExt cx="13817600" cy="400052"/>
          </a:xfrm>
        </p:grpSpPr>
        <p:sp>
          <p:nvSpPr>
            <p:cNvPr id="7" name="Rectangle 6"/>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9" name="Rectangle 8"/>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6859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Green">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3445328" y="2799373"/>
            <a:ext cx="9744199" cy="1015663"/>
          </a:xfrm>
          <a:prstGeom prst="rect">
            <a:avLst/>
          </a:prstGeom>
        </p:spPr>
        <p:txBody>
          <a:bodyPr vert="horz" wrap="square" lIns="91440" tIns="91440" rIns="91440" bIns="91440" rtlCol="0" anchor="b" anchorCtr="0">
            <a:spAutoFit/>
          </a:bodyPr>
          <a:lstStyle>
            <a:lvl1pPr>
              <a:defRPr>
                <a:solidFill>
                  <a:schemeClr val="tx1"/>
                </a:solidFill>
              </a:defRPr>
            </a:lvl1pPr>
          </a:lstStyle>
          <a:p>
            <a:r>
              <a:rPr lang="en-US" dirty="0" smtClean="0"/>
              <a:t>Section Header Goes Here</a:t>
            </a:r>
            <a:endParaRPr lang="en-US" dirty="0"/>
          </a:p>
        </p:txBody>
      </p:sp>
      <p:sp>
        <p:nvSpPr>
          <p:cNvPr id="7" name="Text Placeholder 24"/>
          <p:cNvSpPr>
            <a:spLocks noGrp="1"/>
          </p:cNvSpPr>
          <p:nvPr>
            <p:ph type="body" sz="quarter" idx="10" hasCustomPrompt="1"/>
          </p:nvPr>
        </p:nvSpPr>
        <p:spPr>
          <a:xfrm>
            <a:off x="3445328" y="4381997"/>
            <a:ext cx="9744199" cy="517065"/>
          </a:xfrm>
        </p:spPr>
        <p:txBody>
          <a:bodyPr wrap="square">
            <a:spAutoFit/>
          </a:bodyPr>
          <a:lstStyle>
            <a:lvl1pPr marL="0" indent="0">
              <a:buNone/>
              <a:defRPr baseline="0">
                <a:solidFill>
                  <a:schemeClr val="tx1"/>
                </a:solidFill>
              </a:defRPr>
            </a:lvl1pPr>
          </a:lstStyle>
          <a:p>
            <a:pPr lvl="0"/>
            <a:r>
              <a:rPr lang="en-US" dirty="0" smtClean="0"/>
              <a:t>Section subhead goes here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9831" t="28562" b="11534"/>
          <a:stretch/>
        </p:blipFill>
        <p:spPr>
          <a:xfrm>
            <a:off x="0" y="0"/>
            <a:ext cx="2572932" cy="7772400"/>
          </a:xfrm>
          <a:prstGeom prst="rect">
            <a:avLst/>
          </a:prstGeom>
        </p:spPr>
      </p:pic>
    </p:spTree>
    <p:extLst>
      <p:ext uri="{BB962C8B-B14F-4D97-AF65-F5344CB8AC3E}">
        <p14:creationId xmlns:p14="http://schemas.microsoft.com/office/powerpoint/2010/main" val="1571321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075" y="905259"/>
            <a:ext cx="12561453" cy="1015663"/>
          </a:xfrm>
          <a:prstGeom prst="rect">
            <a:avLst/>
          </a:prstGeom>
        </p:spPr>
        <p:txBody>
          <a:bodyPr vert="horz" lIns="91440" tIns="91440" rIns="91440" bIns="91440" rtlCol="0" anchor="b" anchorCtr="0">
            <a:spAutoFit/>
          </a:bodyPr>
          <a:lstStyle/>
          <a:p>
            <a:r>
              <a:rPr lang="en-US" dirty="0" smtClean="0"/>
              <a:t>Headline Copy Goes Here</a:t>
            </a:r>
            <a:endParaRPr lang="en-US" dirty="0"/>
          </a:p>
        </p:txBody>
      </p:sp>
      <p:sp>
        <p:nvSpPr>
          <p:cNvPr id="3" name="Text Placeholder 2"/>
          <p:cNvSpPr>
            <a:spLocks noGrp="1"/>
          </p:cNvSpPr>
          <p:nvPr>
            <p:ph type="body" idx="1"/>
          </p:nvPr>
        </p:nvSpPr>
        <p:spPr>
          <a:xfrm>
            <a:off x="628074" y="2487883"/>
            <a:ext cx="12561453" cy="3093154"/>
          </a:xfrm>
          <a:prstGeom prst="rect">
            <a:avLst/>
          </a:prstGeom>
        </p:spPr>
        <p:txBody>
          <a:bodyPr vert="horz" lIns="91440" tIns="91440" rIns="91440"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0"/>
            <a:r>
              <a:rPr lang="en-US" dirty="0" smtClean="0"/>
              <a:t>Click to edit Master text styles</a:t>
            </a:r>
          </a:p>
          <a:p>
            <a:pPr lvl="0"/>
            <a:r>
              <a:rPr lang="en-US" dirty="0" smtClean="0"/>
              <a:t>Click to edit Master text styles</a:t>
            </a:r>
          </a:p>
          <a:p>
            <a:pPr lvl="0"/>
            <a:r>
              <a:rPr lang="en-US" dirty="0" smtClean="0"/>
              <a:t>Click to edit Master text styles</a:t>
            </a:r>
          </a:p>
        </p:txBody>
      </p:sp>
    </p:spTree>
    <p:extLst>
      <p:ext uri="{BB962C8B-B14F-4D97-AF65-F5344CB8AC3E}">
        <p14:creationId xmlns:p14="http://schemas.microsoft.com/office/powerpoint/2010/main" val="3965733437"/>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89" r:id="rId3"/>
    <p:sldLayoutId id="2147483690" r:id="rId4"/>
    <p:sldLayoutId id="2147483665" r:id="rId5"/>
    <p:sldLayoutId id="2147483679" r:id="rId6"/>
    <p:sldLayoutId id="2147483649" r:id="rId7"/>
    <p:sldLayoutId id="2147483666" r:id="rId8"/>
    <p:sldLayoutId id="2147483668" r:id="rId9"/>
    <p:sldLayoutId id="2147483683" r:id="rId10"/>
    <p:sldLayoutId id="2147483687" r:id="rId11"/>
    <p:sldLayoutId id="2147483688" r:id="rId12"/>
    <p:sldLayoutId id="2147483669" r:id="rId13"/>
    <p:sldLayoutId id="2147483650" r:id="rId14"/>
    <p:sldLayoutId id="2147483686" r:id="rId15"/>
    <p:sldLayoutId id="2147483661" r:id="rId16"/>
    <p:sldLayoutId id="2147483680" r:id="rId17"/>
    <p:sldLayoutId id="2147483670" r:id="rId18"/>
    <p:sldLayoutId id="2147483681" r:id="rId19"/>
    <p:sldLayoutId id="2147483691" r:id="rId20"/>
    <p:sldLayoutId id="2147483682" r:id="rId21"/>
    <p:sldLayoutId id="2147483677" r:id="rId22"/>
    <p:sldLayoutId id="2147483692" r:id="rId23"/>
    <p:sldLayoutId id="2147483672" r:id="rId24"/>
    <p:sldLayoutId id="2147483693" r:id="rId25"/>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txStyles>
    <p:titleStyle>
      <a:lvl1pPr algn="l" defTabSz="699614" rtl="0" eaLnBrk="1" latinLnBrk="0" hangingPunct="1">
        <a:spcBef>
          <a:spcPct val="0"/>
        </a:spcBef>
        <a:buNone/>
        <a:defRPr sz="5400" kern="1200">
          <a:solidFill>
            <a:schemeClr val="tx2"/>
          </a:solidFill>
          <a:latin typeface="+mj-lt"/>
          <a:ea typeface="Century Gothic" charset="0"/>
          <a:cs typeface="Century Gothic" charset="0"/>
        </a:defRPr>
      </a:lvl1pPr>
    </p:titleStyle>
    <p:body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p:bodyStyle>
    <p:otherStyle>
      <a:defPPr>
        <a:defRPr lang="en-US"/>
      </a:defPPr>
      <a:lvl1pPr marL="0" algn="l" defTabSz="699614" rtl="0" eaLnBrk="1" latinLnBrk="0" hangingPunct="1">
        <a:defRPr sz="2747" kern="1200">
          <a:solidFill>
            <a:schemeClr val="tx1"/>
          </a:solidFill>
          <a:latin typeface="+mn-lt"/>
          <a:ea typeface="+mn-ea"/>
          <a:cs typeface="+mn-cs"/>
        </a:defRPr>
      </a:lvl1pPr>
      <a:lvl2pPr marL="699614" algn="l" defTabSz="699614" rtl="0" eaLnBrk="1" latinLnBrk="0" hangingPunct="1">
        <a:defRPr sz="2747" kern="1200">
          <a:solidFill>
            <a:schemeClr val="tx1"/>
          </a:solidFill>
          <a:latin typeface="+mn-lt"/>
          <a:ea typeface="+mn-ea"/>
          <a:cs typeface="+mn-cs"/>
        </a:defRPr>
      </a:lvl2pPr>
      <a:lvl3pPr marL="1399232" algn="l" defTabSz="699614" rtl="0" eaLnBrk="1" latinLnBrk="0" hangingPunct="1">
        <a:defRPr sz="2747" kern="1200">
          <a:solidFill>
            <a:schemeClr val="tx1"/>
          </a:solidFill>
          <a:latin typeface="+mn-lt"/>
          <a:ea typeface="+mn-ea"/>
          <a:cs typeface="+mn-cs"/>
        </a:defRPr>
      </a:lvl3pPr>
      <a:lvl4pPr marL="2098847" algn="l" defTabSz="699614" rtl="0" eaLnBrk="1" latinLnBrk="0" hangingPunct="1">
        <a:defRPr sz="2747" kern="1200">
          <a:solidFill>
            <a:schemeClr val="tx1"/>
          </a:solidFill>
          <a:latin typeface="+mn-lt"/>
          <a:ea typeface="+mn-ea"/>
          <a:cs typeface="+mn-cs"/>
        </a:defRPr>
      </a:lvl4pPr>
      <a:lvl5pPr marL="2798465" algn="l" defTabSz="699614" rtl="0" eaLnBrk="1" latinLnBrk="0" hangingPunct="1">
        <a:defRPr sz="2747" kern="1200">
          <a:solidFill>
            <a:schemeClr val="tx1"/>
          </a:solidFill>
          <a:latin typeface="+mn-lt"/>
          <a:ea typeface="+mn-ea"/>
          <a:cs typeface="+mn-cs"/>
        </a:defRPr>
      </a:lvl5pPr>
      <a:lvl6pPr marL="3498080" algn="l" defTabSz="699614" rtl="0" eaLnBrk="1" latinLnBrk="0" hangingPunct="1">
        <a:defRPr sz="2747" kern="1200">
          <a:solidFill>
            <a:schemeClr val="tx1"/>
          </a:solidFill>
          <a:latin typeface="+mn-lt"/>
          <a:ea typeface="+mn-ea"/>
          <a:cs typeface="+mn-cs"/>
        </a:defRPr>
      </a:lvl6pPr>
      <a:lvl7pPr marL="4197695" algn="l" defTabSz="699614" rtl="0" eaLnBrk="1" latinLnBrk="0" hangingPunct="1">
        <a:defRPr sz="2747" kern="1200">
          <a:solidFill>
            <a:schemeClr val="tx1"/>
          </a:solidFill>
          <a:latin typeface="+mn-lt"/>
          <a:ea typeface="+mn-ea"/>
          <a:cs typeface="+mn-cs"/>
        </a:defRPr>
      </a:lvl7pPr>
      <a:lvl8pPr marL="4897312" algn="l" defTabSz="699614" rtl="0" eaLnBrk="1" latinLnBrk="0" hangingPunct="1">
        <a:defRPr sz="2747" kern="1200">
          <a:solidFill>
            <a:schemeClr val="tx1"/>
          </a:solidFill>
          <a:latin typeface="+mn-lt"/>
          <a:ea typeface="+mn-ea"/>
          <a:cs typeface="+mn-cs"/>
        </a:defRPr>
      </a:lvl8pPr>
      <a:lvl9pPr marL="5596926" algn="l" defTabSz="699614" rtl="0" eaLnBrk="1" latinLnBrk="0" hangingPunct="1">
        <a:defRPr sz="2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cwge.colostate.edu/standing-committee-on-the-status-of-women-faculty/home/"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cwge.colostate.edu/standing-committee-on-the-status-of-women-faculty/home/"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colostate-primo.hosted.exlibrisgroup.com/primo-explore/fulldisplay?docid=01COLSU_ALMA21177225490003361&amp;context=L&amp;vid=01COLSU&amp;lang=en_US&amp;search_scope=Everything&amp;adaptor=Local%20Search%20Engine&amp;isFrbr=true&amp;tab=default_tab&amp;query=any,contains,John%20P.%20Kotter&amp;sortby=date&amp;facet=frbrgroupid,include,662121408&amp;offset=0" TargetMode="External"/><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colostate-primo.hosted.exlibrisgroup.com/primo-explore/fulldisplay?docid=01COLSU_ALMA21177225490003361&amp;context=L&amp;vid=01COLSU&amp;lang=en_US&amp;search_scope=Everything&amp;adaptor=Local%20Search%20Engine&amp;isFrbr=true&amp;tab=default_tab&amp;query=any,contains,John%20P.%20Kotter&amp;sortby=date&amp;facet=frbrgroupid,include,662121408&amp;offset=0" TargetMode="External"/><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hyperlink" Target="http://cwge.colostate.edu/"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28075" y="2695562"/>
            <a:ext cx="12561453" cy="1107996"/>
          </a:xfrm>
        </p:spPr>
        <p:txBody>
          <a:bodyPr/>
          <a:lstStyle/>
          <a:p>
            <a:r>
              <a:rPr lang="en-US" dirty="0" smtClean="0"/>
              <a:t>Before you sit!</a:t>
            </a:r>
            <a:endParaRPr lang="en-US" dirty="0"/>
          </a:p>
        </p:txBody>
      </p:sp>
      <p:sp>
        <p:nvSpPr>
          <p:cNvPr id="3" name="Text Placeholder 2"/>
          <p:cNvSpPr>
            <a:spLocks noGrp="1"/>
          </p:cNvSpPr>
          <p:nvPr>
            <p:ph type="body" sz="quarter" idx="12"/>
          </p:nvPr>
        </p:nvSpPr>
        <p:spPr>
          <a:xfrm>
            <a:off x="628074" y="5369311"/>
            <a:ext cx="7323940" cy="2252924"/>
          </a:xfrm>
        </p:spPr>
        <p:txBody>
          <a:bodyPr/>
          <a:lstStyle/>
          <a:p>
            <a:r>
              <a:rPr lang="en-US" sz="2800" dirty="0" smtClean="0"/>
              <a:t>Make sure you are sitting next to someone new. Avoid sitting with people in your unit. It may be tricky, but try your best.</a:t>
            </a:r>
            <a:endParaRPr lang="en-US" sz="2800" dirty="0"/>
          </a:p>
        </p:txBody>
      </p:sp>
    </p:spTree>
    <p:extLst>
      <p:ext uri="{BB962C8B-B14F-4D97-AF65-F5344CB8AC3E}">
        <p14:creationId xmlns:p14="http://schemas.microsoft.com/office/powerpoint/2010/main" val="9489616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166" y="234121"/>
            <a:ext cx="12887340" cy="1196343"/>
          </a:xfrm>
        </p:spPr>
        <p:txBody>
          <a:bodyPr>
            <a:normAutofit fontScale="90000"/>
          </a:bodyPr>
          <a:lstStyle/>
          <a:p>
            <a:r>
              <a:rPr lang="en-US" dirty="0"/>
              <a:t>Standing Committee on the Status of Women Faculty</a:t>
            </a:r>
          </a:p>
        </p:txBody>
      </p:sp>
      <p:sp>
        <p:nvSpPr>
          <p:cNvPr id="3" name="Content Placeholder 2"/>
          <p:cNvSpPr>
            <a:spLocks noGrp="1"/>
          </p:cNvSpPr>
          <p:nvPr>
            <p:ph idx="4294967295"/>
          </p:nvPr>
        </p:nvSpPr>
        <p:spPr>
          <a:xfrm>
            <a:off x="75369" y="1312898"/>
            <a:ext cx="13321422" cy="5512907"/>
          </a:xfrm>
          <a:prstGeom prst="rect">
            <a:avLst/>
          </a:prstGeom>
        </p:spPr>
        <p:txBody>
          <a:bodyPr>
            <a:normAutofit/>
          </a:bodyPr>
          <a:lstStyle/>
          <a:p>
            <a:r>
              <a:rPr lang="en-US" sz="2800" dirty="0" smtClean="0"/>
              <a:t>Committee</a:t>
            </a:r>
          </a:p>
          <a:p>
            <a:r>
              <a:rPr lang="en-US" sz="2800" dirty="0" smtClean="0"/>
              <a:t>Mission </a:t>
            </a:r>
          </a:p>
          <a:p>
            <a:pPr lvl="1"/>
            <a:r>
              <a:rPr lang="en-US" sz="2600" dirty="0" smtClean="0"/>
              <a:t>…focuses </a:t>
            </a:r>
            <a:r>
              <a:rPr lang="en-US" sz="2600" dirty="0"/>
              <a:t>explicitly on issues impacting the work life, campus climate, and persistent barriers inhibiting success of women faculty…special attention to global and national climates for academic women... offer recommendations for ways CSU might help counter pervasive national challenges related to women in academia, including disciplines where women are historically and currently underrepresented… including women in senior academic </a:t>
            </a:r>
            <a:r>
              <a:rPr lang="en-US" sz="2600" dirty="0" smtClean="0"/>
              <a:t>and leadership positions.</a:t>
            </a:r>
          </a:p>
          <a:p>
            <a:pPr lvl="0"/>
            <a:endParaRPr lang="en-US" dirty="0"/>
          </a:p>
          <a:p>
            <a:endParaRPr lang="en-US" sz="2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37" t="5467" r="4873" b="16350"/>
          <a:stretch/>
        </p:blipFill>
        <p:spPr>
          <a:xfrm>
            <a:off x="7262631" y="4686300"/>
            <a:ext cx="6554969" cy="3086100"/>
          </a:xfrm>
          <a:prstGeom prst="rect">
            <a:avLst/>
          </a:prstGeom>
        </p:spPr>
      </p:pic>
      <p:sp>
        <p:nvSpPr>
          <p:cNvPr id="5" name="Rectangle 4"/>
          <p:cNvSpPr/>
          <p:nvPr/>
        </p:nvSpPr>
        <p:spPr>
          <a:xfrm>
            <a:off x="263791" y="6444878"/>
            <a:ext cx="7017720" cy="1138966"/>
          </a:xfrm>
          <a:prstGeom prst="rect">
            <a:avLst/>
          </a:prstGeom>
        </p:spPr>
        <p:txBody>
          <a:bodyPr wrap="square">
            <a:spAutoFit/>
          </a:bodyPr>
          <a:lstStyle/>
          <a:p>
            <a:r>
              <a:rPr lang="en-US" sz="2267" dirty="0">
                <a:hlinkClick r:id="rId3"/>
              </a:rPr>
              <a:t>http://cwge.colostate.edu/standing-committee-on-the-status-of-women-faculty/home/</a:t>
            </a:r>
            <a:endParaRPr lang="en-US" sz="2267" dirty="0"/>
          </a:p>
          <a:p>
            <a:endParaRPr lang="en-US" sz="2267" dirty="0"/>
          </a:p>
        </p:txBody>
      </p:sp>
    </p:spTree>
    <p:extLst>
      <p:ext uri="{BB962C8B-B14F-4D97-AF65-F5344CB8AC3E}">
        <p14:creationId xmlns:p14="http://schemas.microsoft.com/office/powerpoint/2010/main" val="2432538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166" y="234121"/>
            <a:ext cx="12887340" cy="1196343"/>
          </a:xfrm>
        </p:spPr>
        <p:txBody>
          <a:bodyPr>
            <a:normAutofit fontScale="90000"/>
          </a:bodyPr>
          <a:lstStyle/>
          <a:p>
            <a:r>
              <a:rPr lang="en-US" dirty="0"/>
              <a:t>Standing Committee on the Status of Women Faculty</a:t>
            </a:r>
          </a:p>
        </p:txBody>
      </p:sp>
      <p:sp>
        <p:nvSpPr>
          <p:cNvPr id="3" name="Content Placeholder 2"/>
          <p:cNvSpPr>
            <a:spLocks noGrp="1"/>
          </p:cNvSpPr>
          <p:nvPr>
            <p:ph idx="4294967295"/>
          </p:nvPr>
        </p:nvSpPr>
        <p:spPr>
          <a:xfrm>
            <a:off x="75369" y="1312898"/>
            <a:ext cx="13321422" cy="5512907"/>
          </a:xfrm>
          <a:prstGeom prst="rect">
            <a:avLst/>
          </a:prstGeom>
        </p:spPr>
        <p:txBody>
          <a:bodyPr>
            <a:normAutofit/>
          </a:bodyPr>
          <a:lstStyle/>
          <a:p>
            <a:r>
              <a:rPr lang="en-US" sz="2800" dirty="0" smtClean="0"/>
              <a:t>Methodology</a:t>
            </a:r>
          </a:p>
          <a:p>
            <a:pPr lvl="1"/>
            <a:r>
              <a:rPr lang="en-US" sz="2600" dirty="0" smtClean="0"/>
              <a:t>Need for study</a:t>
            </a:r>
          </a:p>
          <a:p>
            <a:pPr lvl="2"/>
            <a:r>
              <a:rPr lang="en-US" sz="2600" dirty="0" smtClean="0"/>
              <a:t>Differs from but compliments the climate survey</a:t>
            </a:r>
          </a:p>
          <a:p>
            <a:pPr lvl="1"/>
            <a:r>
              <a:rPr lang="en-US" sz="2600" dirty="0"/>
              <a:t>Spring 2016</a:t>
            </a:r>
          </a:p>
          <a:p>
            <a:pPr lvl="1"/>
            <a:r>
              <a:rPr lang="en-US" sz="2600" dirty="0" smtClean="0"/>
              <a:t>Population</a:t>
            </a:r>
          </a:p>
          <a:p>
            <a:pPr lvl="2"/>
            <a:r>
              <a:rPr lang="en-US" sz="2600" dirty="0" smtClean="0"/>
              <a:t>Women faculty</a:t>
            </a:r>
          </a:p>
          <a:p>
            <a:pPr lvl="1"/>
            <a:r>
              <a:rPr lang="en-US" sz="2600" dirty="0" smtClean="0"/>
              <a:t>Qualitative</a:t>
            </a:r>
          </a:p>
          <a:p>
            <a:pPr lvl="1"/>
            <a:endParaRPr lang="en-US" sz="2600" dirty="0" smtClean="0"/>
          </a:p>
          <a:p>
            <a:pPr lvl="0"/>
            <a:endParaRPr lang="en-US" dirty="0"/>
          </a:p>
          <a:p>
            <a:endParaRPr lang="en-US" sz="2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37" t="5467" r="4873" b="16350"/>
          <a:stretch/>
        </p:blipFill>
        <p:spPr>
          <a:xfrm>
            <a:off x="7262631" y="4686300"/>
            <a:ext cx="6554969" cy="3086100"/>
          </a:xfrm>
          <a:prstGeom prst="rect">
            <a:avLst/>
          </a:prstGeom>
        </p:spPr>
      </p:pic>
      <p:sp>
        <p:nvSpPr>
          <p:cNvPr id="5" name="Rectangle 4"/>
          <p:cNvSpPr/>
          <p:nvPr/>
        </p:nvSpPr>
        <p:spPr>
          <a:xfrm>
            <a:off x="160140" y="6229350"/>
            <a:ext cx="7017720" cy="1138966"/>
          </a:xfrm>
          <a:prstGeom prst="rect">
            <a:avLst/>
          </a:prstGeom>
        </p:spPr>
        <p:txBody>
          <a:bodyPr wrap="square">
            <a:spAutoFit/>
          </a:bodyPr>
          <a:lstStyle/>
          <a:p>
            <a:r>
              <a:rPr lang="en-US" sz="2267" dirty="0">
                <a:hlinkClick r:id="rId3"/>
              </a:rPr>
              <a:t>http://cwge.colostate.edu/standing-committee-on-the-status-of-women-faculty/home/</a:t>
            </a:r>
            <a:endParaRPr lang="en-US" sz="2267" dirty="0"/>
          </a:p>
          <a:p>
            <a:endParaRPr lang="en-US" sz="2267" dirty="0"/>
          </a:p>
        </p:txBody>
      </p:sp>
    </p:spTree>
    <p:extLst>
      <p:ext uri="{BB962C8B-B14F-4D97-AF65-F5344CB8AC3E}">
        <p14:creationId xmlns:p14="http://schemas.microsoft.com/office/powerpoint/2010/main" val="29828314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92491" y="610956"/>
            <a:ext cx="12561453" cy="3191023"/>
          </a:xfrm>
        </p:spPr>
        <p:txBody>
          <a:bodyPr/>
          <a:lstStyle/>
          <a:p>
            <a:pPr marL="0" indent="0">
              <a:buNone/>
            </a:pPr>
            <a:r>
              <a:rPr lang="en-US" sz="2800" b="1" i="1" dirty="0" smtClean="0"/>
              <a:t>“We know from research that when change is proposed, particularly arising from reports like these, there is organizational resistance, particularly to the message being presented and the people presenting the message – especially if we are not attentive to our own desire to resist change.”</a:t>
            </a:r>
          </a:p>
          <a:p>
            <a:pPr marL="0" indent="0">
              <a:buNone/>
            </a:pPr>
            <a:r>
              <a:rPr lang="en-US" sz="2800" b="1" i="1" dirty="0" smtClean="0"/>
              <a:t>											</a:t>
            </a:r>
            <a:r>
              <a:rPr lang="en-US" sz="2800" b="1" dirty="0" smtClean="0"/>
              <a:t>- Bridges, 2009</a:t>
            </a:r>
            <a:endParaRPr lang="en-US" sz="28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625" y="3686138"/>
            <a:ext cx="4482353" cy="3200400"/>
          </a:xfrm>
          <a:prstGeom prst="rect">
            <a:avLst/>
          </a:prstGeom>
          <a:ln w="38100">
            <a:solidFill>
              <a:srgbClr val="1E4D2B"/>
            </a:solidFill>
          </a:ln>
        </p:spPr>
      </p:pic>
    </p:spTree>
    <p:extLst>
      <p:ext uri="{BB962C8B-B14F-4D97-AF65-F5344CB8AC3E}">
        <p14:creationId xmlns:p14="http://schemas.microsoft.com/office/powerpoint/2010/main" val="21278134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509" y="399251"/>
            <a:ext cx="13215487" cy="1015663"/>
          </a:xfrm>
        </p:spPr>
        <p:txBody>
          <a:bodyPr/>
          <a:lstStyle/>
          <a:p>
            <a:r>
              <a:rPr lang="en-US" dirty="0" smtClean="0"/>
              <a:t>Convergence of Data</a:t>
            </a:r>
            <a:endParaRPr lang="en-US" dirty="0"/>
          </a:p>
        </p:txBody>
      </p:sp>
      <p:sp>
        <p:nvSpPr>
          <p:cNvPr id="3" name="Content Placeholder 2"/>
          <p:cNvSpPr>
            <a:spLocks noGrp="1"/>
          </p:cNvSpPr>
          <p:nvPr>
            <p:ph idx="4294967295"/>
          </p:nvPr>
        </p:nvSpPr>
        <p:spPr>
          <a:xfrm>
            <a:off x="270220" y="1414914"/>
            <a:ext cx="11514667" cy="5557386"/>
          </a:xfrm>
          <a:prstGeom prst="rect">
            <a:avLst/>
          </a:prstGeom>
        </p:spPr>
        <p:txBody>
          <a:bodyPr>
            <a:normAutofit fontScale="62500" lnSpcReduction="20000"/>
          </a:bodyPr>
          <a:lstStyle/>
          <a:p>
            <a:r>
              <a:rPr lang="en-US" sz="3627" dirty="0"/>
              <a:t>Campus Climate survey results</a:t>
            </a:r>
          </a:p>
          <a:p>
            <a:pPr lvl="1"/>
            <a:r>
              <a:rPr lang="en-US" sz="3427" dirty="0"/>
              <a:t>Data on faculty, staff</a:t>
            </a:r>
          </a:p>
          <a:p>
            <a:pPr lvl="1"/>
            <a:r>
              <a:rPr lang="en-US" sz="3427" dirty="0"/>
              <a:t>Disseminated results to relevant groups </a:t>
            </a:r>
            <a:br>
              <a:rPr lang="en-US" sz="3427" dirty="0"/>
            </a:br>
            <a:r>
              <a:rPr lang="en-US" sz="3427" dirty="0"/>
              <a:t>who developed recommendations</a:t>
            </a:r>
          </a:p>
          <a:p>
            <a:r>
              <a:rPr lang="en-US" sz="3627" dirty="0" smtClean="0"/>
              <a:t>SCSWF Climate Study</a:t>
            </a:r>
          </a:p>
          <a:p>
            <a:pPr lvl="1"/>
            <a:r>
              <a:rPr lang="en-US" sz="3427" dirty="0" smtClean="0"/>
              <a:t>Year-long research study with external researcher </a:t>
            </a:r>
          </a:p>
          <a:p>
            <a:pPr lvl="1"/>
            <a:r>
              <a:rPr lang="en-US" sz="3427" dirty="0" smtClean="0"/>
              <a:t>Interviews &amp; focus groups</a:t>
            </a:r>
          </a:p>
          <a:p>
            <a:pPr lvl="1"/>
            <a:r>
              <a:rPr lang="en-US" sz="3427" dirty="0" smtClean="0"/>
              <a:t>Developed recommendations</a:t>
            </a:r>
          </a:p>
          <a:p>
            <a:r>
              <a:rPr lang="en-US" sz="3627" dirty="0" smtClean="0"/>
              <a:t>Presidential External Advisory Council</a:t>
            </a:r>
          </a:p>
          <a:p>
            <a:pPr lvl="1"/>
            <a:r>
              <a:rPr lang="en-US" sz="3427" dirty="0" smtClean="0"/>
              <a:t>Meetings with stakeholder groups</a:t>
            </a:r>
          </a:p>
          <a:p>
            <a:pPr lvl="1"/>
            <a:r>
              <a:rPr lang="en-US" sz="3427" dirty="0" smtClean="0"/>
              <a:t>Developed recommendations</a:t>
            </a:r>
          </a:p>
          <a:p>
            <a:r>
              <a:rPr lang="en-US" sz="3627" dirty="0" smtClean="0"/>
              <a:t>Climate Committee Taskforce</a:t>
            </a:r>
            <a:endParaRPr lang="en-US" sz="3427" dirty="0" smtClean="0"/>
          </a:p>
          <a:p>
            <a:pPr lvl="1"/>
            <a:endParaRPr lang="en-US" sz="3427"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612" r="20265"/>
          <a:stretch/>
        </p:blipFill>
        <p:spPr>
          <a:xfrm>
            <a:off x="7973368" y="1818774"/>
            <a:ext cx="5625871" cy="4302626"/>
          </a:xfrm>
          <a:prstGeom prst="rect">
            <a:avLst/>
          </a:prstGeom>
          <a:ln w="38100">
            <a:solidFill>
              <a:srgbClr val="1E4D2B"/>
            </a:solidFill>
          </a:ln>
        </p:spPr>
      </p:pic>
    </p:spTree>
    <p:extLst>
      <p:ext uri="{BB962C8B-B14F-4D97-AF65-F5344CB8AC3E}">
        <p14:creationId xmlns:p14="http://schemas.microsoft.com/office/powerpoint/2010/main" val="34332611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330200"/>
            <a:ext cx="11671300" cy="7086600"/>
          </a:xfrm>
          <a:prstGeom prst="rect">
            <a:avLst/>
          </a:prstGeom>
        </p:spPr>
      </p:pic>
    </p:spTree>
    <p:extLst>
      <p:ext uri="{BB962C8B-B14F-4D97-AF65-F5344CB8AC3E}">
        <p14:creationId xmlns:p14="http://schemas.microsoft.com/office/powerpoint/2010/main" val="14039798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190500"/>
            <a:ext cx="12865100" cy="7162800"/>
          </a:xfrm>
          <a:prstGeom prst="rect">
            <a:avLst/>
          </a:prstGeom>
        </p:spPr>
      </p:pic>
    </p:spTree>
    <p:extLst>
      <p:ext uri="{BB962C8B-B14F-4D97-AF65-F5344CB8AC3E}">
        <p14:creationId xmlns:p14="http://schemas.microsoft.com/office/powerpoint/2010/main" val="15873755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0"/>
            <a:ext cx="11480800" cy="7340600"/>
          </a:xfrm>
          <a:prstGeom prst="rect">
            <a:avLst/>
          </a:prstGeom>
        </p:spPr>
      </p:pic>
    </p:spTree>
    <p:extLst>
      <p:ext uri="{BB962C8B-B14F-4D97-AF65-F5344CB8AC3E}">
        <p14:creationId xmlns:p14="http://schemas.microsoft.com/office/powerpoint/2010/main" val="10568622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500" y="165100"/>
            <a:ext cx="11772900" cy="7302500"/>
          </a:xfrm>
          <a:prstGeom prst="rect">
            <a:avLst/>
          </a:prstGeom>
        </p:spPr>
      </p:pic>
    </p:spTree>
    <p:extLst>
      <p:ext uri="{BB962C8B-B14F-4D97-AF65-F5344CB8AC3E}">
        <p14:creationId xmlns:p14="http://schemas.microsoft.com/office/powerpoint/2010/main" val="17522412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203200"/>
            <a:ext cx="12573000" cy="7124700"/>
          </a:xfrm>
          <a:prstGeom prst="rect">
            <a:avLst/>
          </a:prstGeom>
        </p:spPr>
      </p:pic>
    </p:spTree>
    <p:extLst>
      <p:ext uri="{BB962C8B-B14F-4D97-AF65-F5344CB8AC3E}">
        <p14:creationId xmlns:p14="http://schemas.microsoft.com/office/powerpoint/2010/main" val="18185458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02" y="305497"/>
            <a:ext cx="12876998" cy="1015663"/>
          </a:xfrm>
          <a:ln w="19050">
            <a:noFill/>
          </a:ln>
        </p:spPr>
        <p:txBody>
          <a:bodyPr/>
          <a:lstStyle/>
          <a:p>
            <a:r>
              <a:rPr lang="en-US" dirty="0" smtClean="0"/>
              <a:t>Emerging Themes: ACT</a:t>
            </a:r>
            <a:endParaRPr lang="en-US" dirty="0"/>
          </a:p>
        </p:txBody>
      </p:sp>
      <p:sp>
        <p:nvSpPr>
          <p:cNvPr id="3" name="Content Placeholder 2"/>
          <p:cNvSpPr>
            <a:spLocks noGrp="1"/>
          </p:cNvSpPr>
          <p:nvPr>
            <p:ph idx="4294967295"/>
          </p:nvPr>
        </p:nvSpPr>
        <p:spPr>
          <a:xfrm>
            <a:off x="343702" y="1511660"/>
            <a:ext cx="12876998" cy="6298840"/>
          </a:xfrm>
          <a:prstGeom prst="rect">
            <a:avLst/>
          </a:prstGeom>
        </p:spPr>
        <p:txBody>
          <a:bodyPr>
            <a:noAutofit/>
          </a:bodyPr>
          <a:lstStyle/>
          <a:p>
            <a:pPr lvl="0"/>
            <a:r>
              <a:rPr lang="en-US" sz="2200" dirty="0" smtClean="0"/>
              <a:t>Accountability/consistency/transparency</a:t>
            </a:r>
          </a:p>
          <a:p>
            <a:pPr lvl="0"/>
            <a:r>
              <a:rPr lang="en-US" sz="2200" dirty="0" smtClean="0"/>
              <a:t>Training/education</a:t>
            </a:r>
          </a:p>
          <a:p>
            <a:pPr lvl="0"/>
            <a:r>
              <a:rPr lang="en-US" sz="2200" dirty="0" smtClean="0"/>
              <a:t>Behavior/bullying/toxic work environment</a:t>
            </a:r>
          </a:p>
          <a:p>
            <a:pPr lvl="0"/>
            <a:r>
              <a:rPr lang="en-US" sz="2200" dirty="0" smtClean="0"/>
              <a:t>Workload/fairness</a:t>
            </a:r>
          </a:p>
          <a:p>
            <a:pPr lvl="0"/>
            <a:r>
              <a:rPr lang="en-US" sz="2200" dirty="0" smtClean="0"/>
              <a:t>Microclimate</a:t>
            </a:r>
          </a:p>
          <a:p>
            <a:pPr lvl="0"/>
            <a:r>
              <a:rPr lang="en-US" sz="2200" dirty="0" smtClean="0"/>
              <a:t>Inequities/otherness</a:t>
            </a:r>
          </a:p>
          <a:p>
            <a:pPr lvl="0"/>
            <a:r>
              <a:rPr lang="en-US" sz="2200" dirty="0" smtClean="0"/>
              <a:t>Discrepancies between employment categories</a:t>
            </a:r>
          </a:p>
          <a:p>
            <a:pPr lvl="0"/>
            <a:r>
              <a:rPr lang="en-US" sz="2200" dirty="0" smtClean="0"/>
              <a:t>University vs. Work Unit</a:t>
            </a:r>
          </a:p>
          <a:p>
            <a:pPr lvl="0"/>
            <a:r>
              <a:rPr lang="en-US" sz="2200" dirty="0" smtClean="0"/>
              <a:t>Executive leadership</a:t>
            </a:r>
          </a:p>
        </p:txBody>
      </p:sp>
      <p:grpSp>
        <p:nvGrpSpPr>
          <p:cNvPr id="4" name="Group 3"/>
          <p:cNvGrpSpPr/>
          <p:nvPr/>
        </p:nvGrpSpPr>
        <p:grpSpPr>
          <a:xfrm>
            <a:off x="8945090" y="1533050"/>
            <a:ext cx="3254444" cy="3254444"/>
            <a:chOff x="2500768" y="67800"/>
            <a:chExt cx="3254444" cy="3254444"/>
          </a:xfrm>
        </p:grpSpPr>
        <p:sp>
          <p:nvSpPr>
            <p:cNvPr id="11" name="Oval 10"/>
            <p:cNvSpPr/>
            <p:nvPr/>
          </p:nvSpPr>
          <p:spPr>
            <a:xfrm>
              <a:off x="2500768" y="67800"/>
              <a:ext cx="3254444" cy="3254444"/>
            </a:xfrm>
            <a:prstGeom prst="ellipse">
              <a:avLst/>
            </a:prstGeom>
            <a:solidFill>
              <a:srgbClr val="E57D30">
                <a:alpha val="25098"/>
              </a:srgbClr>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sp>
        <p:sp>
          <p:nvSpPr>
            <p:cNvPr id="12" name="Oval 4"/>
            <p:cNvSpPr/>
            <p:nvPr/>
          </p:nvSpPr>
          <p:spPr>
            <a:xfrm>
              <a:off x="2934694" y="637328"/>
              <a:ext cx="2386592" cy="146449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n-US" sz="2300" b="1" kern="1200" dirty="0" smtClean="0"/>
                <a:t>Accountability</a:t>
              </a:r>
              <a:endParaRPr lang="en-US" sz="2300" b="1" kern="1200" dirty="0"/>
            </a:p>
          </p:txBody>
        </p:sp>
      </p:grpSp>
      <p:grpSp>
        <p:nvGrpSpPr>
          <p:cNvPr id="5" name="Group 4"/>
          <p:cNvGrpSpPr/>
          <p:nvPr/>
        </p:nvGrpSpPr>
        <p:grpSpPr>
          <a:xfrm>
            <a:off x="10119402" y="3567078"/>
            <a:ext cx="3254444" cy="3254444"/>
            <a:chOff x="3675080" y="2101828"/>
            <a:chExt cx="3254444" cy="3254444"/>
          </a:xfrm>
        </p:grpSpPr>
        <p:sp>
          <p:nvSpPr>
            <p:cNvPr id="9" name="Oval 8"/>
            <p:cNvSpPr/>
            <p:nvPr/>
          </p:nvSpPr>
          <p:spPr>
            <a:xfrm>
              <a:off x="3675080" y="2101828"/>
              <a:ext cx="3254444" cy="3254444"/>
            </a:xfrm>
            <a:prstGeom prst="ellipse">
              <a:avLst/>
            </a:prstGeom>
            <a:solidFill>
              <a:schemeClr val="tx2">
                <a:lumMod val="40000"/>
                <a:lumOff val="60000"/>
                <a:alpha val="25098"/>
              </a:scheme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sp>
        <p:sp>
          <p:nvSpPr>
            <p:cNvPr id="10" name="Oval 6"/>
            <p:cNvSpPr/>
            <p:nvPr/>
          </p:nvSpPr>
          <p:spPr>
            <a:xfrm>
              <a:off x="4670397" y="2942560"/>
              <a:ext cx="1952666" cy="17899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n-US" sz="2300" b="1" kern="1200" dirty="0" smtClean="0"/>
                <a:t>Transparency</a:t>
              </a:r>
              <a:endParaRPr lang="en-US" sz="2300" b="1" kern="1200" dirty="0"/>
            </a:p>
          </p:txBody>
        </p:sp>
      </p:grpSp>
      <p:grpSp>
        <p:nvGrpSpPr>
          <p:cNvPr id="6" name="Group 5"/>
          <p:cNvGrpSpPr/>
          <p:nvPr/>
        </p:nvGrpSpPr>
        <p:grpSpPr>
          <a:xfrm>
            <a:off x="7770778" y="3567078"/>
            <a:ext cx="3254444" cy="3254444"/>
            <a:chOff x="1326456" y="2101828"/>
            <a:chExt cx="3254444" cy="3254444"/>
          </a:xfrm>
        </p:grpSpPr>
        <p:sp>
          <p:nvSpPr>
            <p:cNvPr id="7" name="Oval 6"/>
            <p:cNvSpPr/>
            <p:nvPr/>
          </p:nvSpPr>
          <p:spPr>
            <a:xfrm>
              <a:off x="1326456" y="2101828"/>
              <a:ext cx="3254444" cy="3254444"/>
            </a:xfrm>
            <a:prstGeom prst="ellipse">
              <a:avLst/>
            </a:prstGeom>
            <a:solidFill>
              <a:schemeClr val="accent6">
                <a:lumMod val="75000"/>
                <a:alpha val="25098"/>
              </a:scheme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8" name="Oval 8"/>
            <p:cNvSpPr/>
            <p:nvPr/>
          </p:nvSpPr>
          <p:spPr>
            <a:xfrm>
              <a:off x="1632916" y="2942560"/>
              <a:ext cx="1952666" cy="17899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n-US" sz="2300" b="1" kern="1200" dirty="0" smtClean="0"/>
                <a:t>Consistency</a:t>
              </a:r>
              <a:endParaRPr lang="en-US" sz="2300" b="1" kern="1200" dirty="0"/>
            </a:p>
          </p:txBody>
        </p:sp>
      </p:grpSp>
    </p:spTree>
    <p:extLst>
      <p:ext uri="{BB962C8B-B14F-4D97-AF65-F5344CB8AC3E}">
        <p14:creationId xmlns:p14="http://schemas.microsoft.com/office/powerpoint/2010/main" val="4120050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28073" y="1577962"/>
            <a:ext cx="12561453" cy="2954655"/>
          </a:xfrm>
        </p:spPr>
        <p:txBody>
          <a:bodyPr/>
          <a:lstStyle/>
          <a:p>
            <a:r>
              <a:rPr lang="en-US" dirty="0" smtClean="0"/>
              <a:t>Campus Climate: What We’ve Learned, What We’re Doing and What’s Next</a:t>
            </a:r>
          </a:p>
        </p:txBody>
      </p:sp>
      <p:sp>
        <p:nvSpPr>
          <p:cNvPr id="3" name="Text Placeholder 2"/>
          <p:cNvSpPr>
            <a:spLocks noGrp="1"/>
          </p:cNvSpPr>
          <p:nvPr>
            <p:ph type="body" sz="quarter" idx="12"/>
          </p:nvPr>
        </p:nvSpPr>
        <p:spPr>
          <a:xfrm>
            <a:off x="628074" y="5369311"/>
            <a:ext cx="12561452" cy="1828193"/>
          </a:xfrm>
        </p:spPr>
        <p:txBody>
          <a:bodyPr/>
          <a:lstStyle/>
          <a:p>
            <a:r>
              <a:rPr lang="en-US" dirty="0" smtClean="0"/>
              <a:t>Assessment Group for Diversity Issues</a:t>
            </a:r>
          </a:p>
          <a:p>
            <a:r>
              <a:rPr lang="en-US" dirty="0" smtClean="0"/>
              <a:t>President’s Commission on Women and Gender Equity (PCWGE)</a:t>
            </a:r>
          </a:p>
          <a:p>
            <a:r>
              <a:rPr lang="en-US" dirty="0" smtClean="0"/>
              <a:t>Standing </a:t>
            </a:r>
            <a:r>
              <a:rPr lang="en-US" dirty="0"/>
              <a:t>Committee on the Status of </a:t>
            </a:r>
            <a:r>
              <a:rPr lang="en-US" dirty="0" smtClean="0"/>
              <a:t>Women </a:t>
            </a:r>
            <a:r>
              <a:rPr lang="en-US" dirty="0"/>
              <a:t>Faculty (SCSWF)</a:t>
            </a:r>
          </a:p>
          <a:p>
            <a:r>
              <a:rPr lang="en-US" dirty="0" smtClean="0"/>
              <a:t>September 7</a:t>
            </a:r>
            <a:r>
              <a:rPr lang="en-US" baseline="30000" dirty="0" smtClean="0"/>
              <a:t>th</a:t>
            </a:r>
            <a:r>
              <a:rPr lang="en-US" dirty="0" smtClean="0"/>
              <a:t>, 2017</a:t>
            </a:r>
            <a:endParaRPr lang="en-US" dirty="0"/>
          </a:p>
        </p:txBody>
      </p:sp>
    </p:spTree>
    <p:extLst>
      <p:ext uri="{BB962C8B-B14F-4D97-AF65-F5344CB8AC3E}">
        <p14:creationId xmlns:p14="http://schemas.microsoft.com/office/powerpoint/2010/main" val="14580842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03" y="231841"/>
            <a:ext cx="13473898" cy="1015663"/>
          </a:xfrm>
          <a:ln w="19050">
            <a:noFill/>
          </a:ln>
        </p:spPr>
        <p:txBody>
          <a:bodyPr/>
          <a:lstStyle/>
          <a:p>
            <a:r>
              <a:rPr lang="en-US" dirty="0" smtClean="0"/>
              <a:t>Recommendations for CSU</a:t>
            </a:r>
            <a:endParaRPr lang="en-US" dirty="0"/>
          </a:p>
        </p:txBody>
      </p:sp>
      <p:sp>
        <p:nvSpPr>
          <p:cNvPr id="3" name="Content Placeholder 2"/>
          <p:cNvSpPr>
            <a:spLocks noGrp="1"/>
          </p:cNvSpPr>
          <p:nvPr>
            <p:ph idx="4294967295"/>
          </p:nvPr>
        </p:nvSpPr>
        <p:spPr>
          <a:xfrm>
            <a:off x="343702" y="1269998"/>
            <a:ext cx="12876998" cy="6298840"/>
          </a:xfrm>
          <a:prstGeom prst="rect">
            <a:avLst/>
          </a:prstGeom>
        </p:spPr>
        <p:txBody>
          <a:bodyPr>
            <a:noAutofit/>
          </a:bodyPr>
          <a:lstStyle/>
          <a:p>
            <a:r>
              <a:rPr lang="en-US" sz="2600" dirty="0"/>
              <a:t>Accountability </a:t>
            </a:r>
            <a:r>
              <a:rPr lang="en-US" sz="2600" dirty="0" smtClean="0"/>
              <a:t>measures</a:t>
            </a:r>
          </a:p>
          <a:p>
            <a:r>
              <a:rPr lang="en-US" sz="2600" dirty="0" smtClean="0"/>
              <a:t>Training </a:t>
            </a:r>
            <a:r>
              <a:rPr lang="en-US" sz="2600" dirty="0"/>
              <a:t>opportunities for leadership</a:t>
            </a:r>
          </a:p>
          <a:p>
            <a:r>
              <a:rPr lang="en-US" sz="2600" dirty="0"/>
              <a:t>Review policies &amp; procedures, including annual evaluations</a:t>
            </a:r>
          </a:p>
          <a:p>
            <a:r>
              <a:rPr lang="en-US" sz="2600" dirty="0"/>
              <a:t>Consistently apply policies across units</a:t>
            </a:r>
          </a:p>
          <a:p>
            <a:r>
              <a:rPr lang="en-US" sz="2600" dirty="0"/>
              <a:t>Continue salary equity </a:t>
            </a:r>
            <a:r>
              <a:rPr lang="en-US" sz="2600" dirty="0" smtClean="0"/>
              <a:t>evaluations</a:t>
            </a:r>
          </a:p>
          <a:p>
            <a:r>
              <a:rPr lang="en-US" sz="2600" dirty="0" smtClean="0"/>
              <a:t>Unit level assessment and focus</a:t>
            </a:r>
          </a:p>
          <a:p>
            <a:r>
              <a:rPr lang="en-US" sz="2600" dirty="0" smtClean="0"/>
              <a:t>Data dissemination and communication </a:t>
            </a:r>
            <a:r>
              <a:rPr lang="en-US" sz="2600" dirty="0" smtClean="0"/>
              <a:t>throughout the </a:t>
            </a:r>
            <a:r>
              <a:rPr lang="en-US" sz="2600" dirty="0" smtClean="0"/>
              <a:t>pipeline</a:t>
            </a:r>
          </a:p>
          <a:p>
            <a:r>
              <a:rPr lang="en-US" sz="2600" dirty="0" smtClean="0"/>
              <a:t>Collaboration between campus groups with similar missions</a:t>
            </a:r>
            <a:endParaRPr lang="en-US" sz="2600" dirty="0"/>
          </a:p>
          <a:p>
            <a:r>
              <a:rPr lang="en-US" sz="2600" dirty="0"/>
              <a:t>Develop mechanisms to recognize service</a:t>
            </a:r>
          </a:p>
          <a:p>
            <a:endParaRPr lang="en-US" sz="2600" dirty="0"/>
          </a:p>
        </p:txBody>
      </p:sp>
    </p:spTree>
    <p:extLst>
      <p:ext uri="{BB962C8B-B14F-4D97-AF65-F5344CB8AC3E}">
        <p14:creationId xmlns:p14="http://schemas.microsoft.com/office/powerpoint/2010/main" val="33846652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86" y="127000"/>
            <a:ext cx="12561453" cy="1015663"/>
          </a:xfrm>
        </p:spPr>
        <p:txBody>
          <a:bodyPr/>
          <a:lstStyle/>
          <a:p>
            <a:r>
              <a:rPr lang="en-US" dirty="0" smtClean="0"/>
              <a:t>Examples of Recent </a:t>
            </a:r>
            <a:r>
              <a:rPr lang="en-US" dirty="0"/>
              <a:t>&amp; Ongoing </a:t>
            </a:r>
            <a:r>
              <a:rPr lang="en-US" dirty="0" smtClean="0"/>
              <a:t>Work</a:t>
            </a:r>
            <a:endParaRPr lang="en-US" dirty="0"/>
          </a:p>
        </p:txBody>
      </p:sp>
      <p:sp>
        <p:nvSpPr>
          <p:cNvPr id="3" name="Text Placeholder 2"/>
          <p:cNvSpPr>
            <a:spLocks noGrp="1"/>
          </p:cNvSpPr>
          <p:nvPr>
            <p:ph type="body" sz="quarter" idx="10"/>
          </p:nvPr>
        </p:nvSpPr>
        <p:spPr>
          <a:xfrm>
            <a:off x="352714" y="1231226"/>
            <a:ext cx="12745025" cy="5663089"/>
          </a:xfrm>
        </p:spPr>
        <p:txBody>
          <a:bodyPr/>
          <a:lstStyle/>
          <a:p>
            <a:r>
              <a:rPr lang="en-US" sz="2300" dirty="0"/>
              <a:t>Mandatory c</a:t>
            </a:r>
            <a:r>
              <a:rPr lang="en-US" sz="2300" dirty="0" smtClean="0"/>
              <a:t>ampus wide supervisory training</a:t>
            </a:r>
            <a:endParaRPr lang="en-US" sz="2300" dirty="0"/>
          </a:p>
          <a:p>
            <a:r>
              <a:rPr lang="en-US" sz="2300" dirty="0" smtClean="0"/>
              <a:t>Recommendations/changes to the search committee process</a:t>
            </a:r>
            <a:endParaRPr lang="en-US" sz="2300" dirty="0"/>
          </a:p>
          <a:p>
            <a:r>
              <a:rPr lang="en-US" sz="2300" dirty="0" smtClean="0"/>
              <a:t>Campus </a:t>
            </a:r>
            <a:r>
              <a:rPr lang="en-US" sz="2300" dirty="0"/>
              <a:t>Climate committee </a:t>
            </a:r>
            <a:r>
              <a:rPr lang="en-US" sz="2300" dirty="0" smtClean="0"/>
              <a:t>who </a:t>
            </a:r>
            <a:r>
              <a:rPr lang="en-US" sz="2300" dirty="0" smtClean="0"/>
              <a:t>utilizes the survey results in its work moving forward</a:t>
            </a:r>
            <a:r>
              <a:rPr lang="en-US" sz="2300" dirty="0"/>
              <a:t> </a:t>
            </a:r>
            <a:endParaRPr lang="en-US" sz="2300" dirty="0" smtClean="0"/>
          </a:p>
          <a:p>
            <a:r>
              <a:rPr lang="en-US" sz="2300" dirty="0" smtClean="0"/>
              <a:t>Results widely </a:t>
            </a:r>
            <a:r>
              <a:rPr lang="en-US" sz="2300" dirty="0"/>
              <a:t>disseminated and presented almost two dozen times</a:t>
            </a:r>
          </a:p>
          <a:p>
            <a:r>
              <a:rPr lang="en-US" sz="2300" dirty="0" smtClean="0"/>
              <a:t>Follow up focus groups</a:t>
            </a:r>
            <a:endParaRPr lang="en-US" sz="2300" dirty="0"/>
          </a:p>
          <a:p>
            <a:r>
              <a:rPr lang="en-US" sz="2300" dirty="0" smtClean="0"/>
              <a:t>Unit </a:t>
            </a:r>
            <a:r>
              <a:rPr lang="en-US" sz="2300" dirty="0"/>
              <a:t>level </a:t>
            </a:r>
            <a:r>
              <a:rPr lang="en-US" sz="2300" dirty="0" smtClean="0"/>
              <a:t>focus and counsel</a:t>
            </a:r>
          </a:p>
          <a:p>
            <a:r>
              <a:rPr lang="en-US" sz="2300" dirty="0" smtClean="0"/>
              <a:t>Diversity strategic plans</a:t>
            </a:r>
            <a:endParaRPr lang="en-US" sz="2300" dirty="0"/>
          </a:p>
          <a:p>
            <a:r>
              <a:rPr lang="en-US" sz="2300" dirty="0" smtClean="0"/>
              <a:t>Collaborating with other universities who utilized </a:t>
            </a:r>
            <a:r>
              <a:rPr lang="en-US" sz="2300" dirty="0"/>
              <a:t>our survey </a:t>
            </a:r>
            <a:r>
              <a:rPr lang="en-US" sz="2300" dirty="0" smtClean="0"/>
              <a:t>for potential benchmarking </a:t>
            </a:r>
            <a:r>
              <a:rPr lang="en-US" sz="2300" dirty="0"/>
              <a:t>data </a:t>
            </a:r>
            <a:endParaRPr lang="en-US" sz="2300" dirty="0" smtClean="0"/>
          </a:p>
          <a:p>
            <a:r>
              <a:rPr lang="en-US" sz="2300" dirty="0" smtClean="0"/>
              <a:t>Additional </a:t>
            </a:r>
            <a:r>
              <a:rPr lang="en-US" sz="2300" dirty="0"/>
              <a:t>diversity trainings offered across campus in response to items from the campus climate </a:t>
            </a:r>
            <a:r>
              <a:rPr lang="en-US" sz="2300" dirty="0" smtClean="0"/>
              <a:t>survey</a:t>
            </a:r>
            <a:endParaRPr lang="en-US" sz="2300" dirty="0"/>
          </a:p>
        </p:txBody>
      </p:sp>
    </p:spTree>
    <p:extLst>
      <p:ext uri="{BB962C8B-B14F-4D97-AF65-F5344CB8AC3E}">
        <p14:creationId xmlns:p14="http://schemas.microsoft.com/office/powerpoint/2010/main" val="7968897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597" y="3775384"/>
            <a:ext cx="3144503" cy="3608446"/>
          </a:xfrm>
          <a:prstGeom prst="rect">
            <a:avLst/>
          </a:prstGeom>
        </p:spPr>
      </p:pic>
      <p:sp>
        <p:nvSpPr>
          <p:cNvPr id="2" name="Title 1"/>
          <p:cNvSpPr>
            <a:spLocks noGrp="1"/>
          </p:cNvSpPr>
          <p:nvPr>
            <p:ph type="title"/>
          </p:nvPr>
        </p:nvSpPr>
        <p:spPr>
          <a:xfrm>
            <a:off x="517041" y="-18212"/>
            <a:ext cx="12561453" cy="1015663"/>
          </a:xfrm>
        </p:spPr>
        <p:txBody>
          <a:bodyPr/>
          <a:lstStyle/>
          <a:p>
            <a:r>
              <a:rPr lang="en-US" dirty="0" smtClean="0"/>
              <a:t>Moving Forward</a:t>
            </a:r>
            <a:endParaRPr lang="en-US" dirty="0"/>
          </a:p>
        </p:txBody>
      </p:sp>
      <p:sp>
        <p:nvSpPr>
          <p:cNvPr id="3" name="Text Placeholder 2"/>
          <p:cNvSpPr>
            <a:spLocks noGrp="1"/>
          </p:cNvSpPr>
          <p:nvPr>
            <p:ph type="body" sz="quarter" idx="10"/>
          </p:nvPr>
        </p:nvSpPr>
        <p:spPr>
          <a:xfrm>
            <a:off x="137505" y="1010386"/>
            <a:ext cx="5640995" cy="5276114"/>
          </a:xfrm>
        </p:spPr>
        <p:txBody>
          <a:bodyPr/>
          <a:lstStyle/>
          <a:p>
            <a:r>
              <a:rPr lang="en-US" sz="2000" dirty="0" smtClean="0"/>
              <a:t>Working closely with Tony F.</a:t>
            </a:r>
          </a:p>
          <a:p>
            <a:r>
              <a:rPr lang="en-US" sz="2000" dirty="0" smtClean="0"/>
              <a:t>Each of us is critical in this effort</a:t>
            </a:r>
          </a:p>
          <a:p>
            <a:r>
              <a:rPr lang="en-US" sz="2000" u="sng" dirty="0" smtClean="0"/>
              <a:t>Changing the culture and climate of a large organization is a well-studied process</a:t>
            </a:r>
            <a:endParaRPr lang="en-US" sz="2000" dirty="0"/>
          </a:p>
          <a:p>
            <a:pPr lvl="1"/>
            <a:endParaRPr lang="en-US" sz="2000" dirty="0" smtClean="0"/>
          </a:p>
        </p:txBody>
      </p:sp>
      <p:sp>
        <p:nvSpPr>
          <p:cNvPr id="6" name="Rectangle 5"/>
          <p:cNvSpPr/>
          <p:nvPr/>
        </p:nvSpPr>
        <p:spPr>
          <a:xfrm>
            <a:off x="469900" y="2944387"/>
            <a:ext cx="5308600" cy="738664"/>
          </a:xfrm>
          <a:prstGeom prst="rect">
            <a:avLst/>
          </a:prstGeom>
        </p:spPr>
        <p:txBody>
          <a:bodyPr wrap="square">
            <a:spAutoFit/>
          </a:bodyPr>
          <a:lstStyle/>
          <a:p>
            <a:r>
              <a:rPr lang="en-US" sz="1400" b="1" i="0" u="none" strike="noStrike" dirty="0" smtClean="0">
                <a:effectLst/>
                <a:latin typeface="Calibri" charset="0"/>
                <a:ea typeface="Calibri" charset="0"/>
                <a:cs typeface="Calibri" charset="0"/>
                <a:hlinkClick r:id="rId3" invalidUrl="https://colostate-primo.hosted.exlibrisgroup.com/primo-explore/fulldisplay?docid=01COLSU_ALMA21177225490003361&amp;context=L&amp;vid=01COLSU&amp;lang=en_US&amp;search_scope=Everything&amp;adaptor=Local Search Engine&amp;isFrbr=true&amp;tab=default_tab&amp;query=any,contains,John P. Kotter&amp;sortby=date&amp;facet=frbrgroupid,include,662121408&amp;offset=0"/>
              </a:rPr>
              <a:t>Accelerate : building strategic agility for a faster moving world</a:t>
            </a:r>
            <a:r>
              <a:rPr lang="en-US" sz="1400" b="1" i="0" u="none" strike="noStrike" dirty="0" smtClean="0">
                <a:effectLst/>
                <a:latin typeface="Calibri" charset="0"/>
                <a:ea typeface="Calibri" charset="0"/>
                <a:cs typeface="Calibri" charset="0"/>
              </a:rPr>
              <a:t>, </a:t>
            </a:r>
            <a:r>
              <a:rPr lang="en-US" sz="1400" dirty="0">
                <a:latin typeface="Calibri" charset="0"/>
                <a:ea typeface="Calibri" charset="0"/>
                <a:cs typeface="Calibri" charset="0"/>
              </a:rPr>
              <a:t>John P. </a:t>
            </a:r>
            <a:r>
              <a:rPr lang="en-US" sz="1400" dirty="0" smtClean="0">
                <a:latin typeface="Calibri" charset="0"/>
                <a:ea typeface="Calibri" charset="0"/>
                <a:cs typeface="Calibri" charset="0"/>
              </a:rPr>
              <a:t>Kotter</a:t>
            </a:r>
            <a:r>
              <a:rPr lang="en-US" sz="1400" b="1" dirty="0" smtClean="0">
                <a:latin typeface="Calibri" charset="0"/>
                <a:ea typeface="Calibri" charset="0"/>
                <a:cs typeface="Calibri" charset="0"/>
              </a:rPr>
              <a:t>. </a:t>
            </a:r>
            <a:r>
              <a:rPr lang="en-US" sz="1400" b="0" i="0" dirty="0" smtClean="0">
                <a:effectLst/>
                <a:latin typeface="Calibri" charset="0"/>
                <a:ea typeface="Calibri" charset="0"/>
                <a:cs typeface="Calibri" charset="0"/>
              </a:rPr>
              <a:t>Boston, Massachusetts : Harvard Business Review Press , 2014</a:t>
            </a:r>
            <a:endParaRPr lang="en-US" sz="1400" b="0" i="0" dirty="0">
              <a:effectLst/>
              <a:latin typeface="Calibri" charset="0"/>
              <a:ea typeface="Calibri" charset="0"/>
              <a:cs typeface="Calibri" charset="0"/>
            </a:endParaRPr>
          </a:p>
        </p:txBody>
      </p:sp>
      <p:pic>
        <p:nvPicPr>
          <p:cNvPr id="7" name="Picture 6" descr="https://goru3ohhxz1t03uh33it811b-wpengine.netdna-ssl.com/wp-content/uploads/headshots/8ste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406" y="563684"/>
            <a:ext cx="6135894" cy="61027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982494" y="7009310"/>
            <a:ext cx="6835106" cy="307777"/>
          </a:xfrm>
          <a:prstGeom prst="rect">
            <a:avLst/>
          </a:prstGeom>
        </p:spPr>
        <p:txBody>
          <a:bodyPr wrap="square">
            <a:spAutoFit/>
          </a:bodyPr>
          <a:lstStyle/>
          <a:p>
            <a:r>
              <a:rPr lang="en-US" sz="1400" b="1" dirty="0" smtClean="0"/>
              <a:t>https://www.kotterinternational.com/8-steps-process-for-leading-change/</a:t>
            </a:r>
            <a:endParaRPr lang="en-US" sz="1400" b="1" dirty="0"/>
          </a:p>
        </p:txBody>
      </p:sp>
    </p:spTree>
    <p:extLst>
      <p:ext uri="{BB962C8B-B14F-4D97-AF65-F5344CB8AC3E}">
        <p14:creationId xmlns:p14="http://schemas.microsoft.com/office/powerpoint/2010/main" val="20051129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0828" y="315533"/>
            <a:ext cx="12192000" cy="6430133"/>
          </a:xfrm>
          <a:prstGeom prst="rect">
            <a:avLst/>
          </a:prstGeom>
        </p:spPr>
      </p:pic>
      <p:sp>
        <p:nvSpPr>
          <p:cNvPr id="5" name="Rectangle 4"/>
          <p:cNvSpPr/>
          <p:nvPr/>
        </p:nvSpPr>
        <p:spPr>
          <a:xfrm>
            <a:off x="520700" y="6894087"/>
            <a:ext cx="13296900" cy="338554"/>
          </a:xfrm>
          <a:prstGeom prst="rect">
            <a:avLst/>
          </a:prstGeom>
        </p:spPr>
        <p:txBody>
          <a:bodyPr wrap="square">
            <a:spAutoFit/>
          </a:bodyPr>
          <a:lstStyle/>
          <a:p>
            <a:r>
              <a:rPr lang="en-US" sz="1600" b="1" i="0" u="none" strike="noStrike" dirty="0" smtClean="0">
                <a:effectLst/>
                <a:latin typeface="Calibri" charset="0"/>
                <a:ea typeface="Calibri" charset="0"/>
                <a:cs typeface="Calibri" charset="0"/>
                <a:hlinkClick r:id="rId3" invalidUrl="https://colostate-primo.hosted.exlibrisgroup.com/primo-explore/fulldisplay?docid=01COLSU_ALMA21177225490003361&amp;context=L&amp;vid=01COLSU&amp;lang=en_US&amp;search_scope=Everything&amp;adaptor=Local Search Engine&amp;isFrbr=true&amp;tab=default_tab&amp;query=any,contains,John P. Kotter&amp;sortby=date&amp;facet=frbrgroupid,include,662121408&amp;offset=0"/>
              </a:rPr>
              <a:t>Accelerate : building strategic agility for a faster moving world</a:t>
            </a:r>
            <a:r>
              <a:rPr lang="en-US" sz="1600" b="1" i="0" u="none" strike="noStrike" dirty="0" smtClean="0">
                <a:effectLst/>
                <a:latin typeface="Calibri" charset="0"/>
                <a:ea typeface="Calibri" charset="0"/>
                <a:cs typeface="Calibri" charset="0"/>
              </a:rPr>
              <a:t>, </a:t>
            </a:r>
            <a:r>
              <a:rPr lang="en-US" sz="1600" dirty="0">
                <a:latin typeface="Calibri" charset="0"/>
                <a:ea typeface="Calibri" charset="0"/>
                <a:cs typeface="Calibri" charset="0"/>
              </a:rPr>
              <a:t>John P. </a:t>
            </a:r>
            <a:r>
              <a:rPr lang="en-US" sz="1600" dirty="0" smtClean="0">
                <a:latin typeface="Calibri" charset="0"/>
                <a:ea typeface="Calibri" charset="0"/>
                <a:cs typeface="Calibri" charset="0"/>
              </a:rPr>
              <a:t>Kotter</a:t>
            </a:r>
            <a:r>
              <a:rPr lang="en-US" sz="1600" b="1" dirty="0" smtClean="0">
                <a:latin typeface="Calibri" charset="0"/>
                <a:ea typeface="Calibri" charset="0"/>
                <a:cs typeface="Calibri" charset="0"/>
              </a:rPr>
              <a:t>. </a:t>
            </a:r>
            <a:r>
              <a:rPr lang="en-US" sz="1600" b="0" i="0" dirty="0" smtClean="0">
                <a:effectLst/>
                <a:latin typeface="Calibri" charset="0"/>
                <a:ea typeface="Calibri" charset="0"/>
                <a:cs typeface="Calibri" charset="0"/>
              </a:rPr>
              <a:t>Boston, Massachusetts : Harvard Business Review Press , 2014</a:t>
            </a:r>
            <a:endParaRPr lang="en-US" sz="1600" b="0" i="0" dirty="0">
              <a:effectLst/>
              <a:latin typeface="Calibri" charset="0"/>
              <a:ea typeface="Calibri" charset="0"/>
              <a:cs typeface="Calibri" charset="0"/>
            </a:endParaRPr>
          </a:p>
        </p:txBody>
      </p:sp>
    </p:spTree>
    <p:extLst>
      <p:ext uri="{BB962C8B-B14F-4D97-AF65-F5344CB8AC3E}">
        <p14:creationId xmlns:p14="http://schemas.microsoft.com/office/powerpoint/2010/main" val="13317054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130" y="953892"/>
            <a:ext cx="12965229" cy="2893100"/>
          </a:xfrm>
        </p:spPr>
        <p:txBody>
          <a:bodyPr/>
          <a:lstStyle/>
          <a:p>
            <a:r>
              <a:rPr lang="en-US" sz="4400" b="1" i="1" dirty="0"/>
              <a:t>“Change is hard, but it’s what we do, and after all, not changing is even harder.”</a:t>
            </a:r>
            <a:br>
              <a:rPr lang="en-US" sz="4400" b="1" i="1" dirty="0"/>
            </a:br>
            <a:r>
              <a:rPr lang="en-US" sz="4400" b="1" i="1" dirty="0"/>
              <a:t>									</a:t>
            </a:r>
            <a:r>
              <a:rPr lang="en-US" sz="4400" b="1" i="1" dirty="0" smtClean="0"/>
              <a:t/>
            </a:r>
            <a:br>
              <a:rPr lang="en-US" sz="4400" b="1" i="1" dirty="0" smtClean="0"/>
            </a:br>
            <a:r>
              <a:rPr lang="en-US" sz="4400" b="1" dirty="0" smtClean="0"/>
              <a:t>- </a:t>
            </a:r>
            <a:r>
              <a:rPr lang="en-US" sz="4400" b="1" dirty="0"/>
              <a:t>President Tony Frank, 2016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1394" y="4170496"/>
            <a:ext cx="3763766" cy="3200400"/>
          </a:xfrm>
          <a:prstGeom prst="rect">
            <a:avLst/>
          </a:prstGeom>
          <a:ln w="38100">
            <a:solidFill>
              <a:schemeClr val="tx1"/>
            </a:solidFill>
          </a:ln>
        </p:spPr>
      </p:pic>
    </p:spTree>
    <p:extLst>
      <p:ext uri="{BB962C8B-B14F-4D97-AF65-F5344CB8AC3E}">
        <p14:creationId xmlns:p14="http://schemas.microsoft.com/office/powerpoint/2010/main" val="42343805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7262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udy for A Sunday on La Grande Ja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335" y="-428097"/>
            <a:ext cx="13062845" cy="886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5657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02" y="305497"/>
            <a:ext cx="12876998" cy="1015663"/>
          </a:xfrm>
          <a:ln w="19050">
            <a:noFill/>
          </a:ln>
        </p:spPr>
        <p:txBody>
          <a:bodyPr/>
          <a:lstStyle/>
          <a:p>
            <a:r>
              <a:rPr lang="en-US" dirty="0" smtClean="0"/>
              <a:t>Introduction </a:t>
            </a:r>
            <a:endParaRPr lang="en-US" dirty="0"/>
          </a:p>
        </p:txBody>
      </p:sp>
      <p:sp>
        <p:nvSpPr>
          <p:cNvPr id="3" name="Content Placeholder 2"/>
          <p:cNvSpPr>
            <a:spLocks noGrp="1"/>
          </p:cNvSpPr>
          <p:nvPr>
            <p:ph idx="4294967295"/>
          </p:nvPr>
        </p:nvSpPr>
        <p:spPr>
          <a:xfrm>
            <a:off x="343702" y="1321160"/>
            <a:ext cx="12876998" cy="6489340"/>
          </a:xfrm>
          <a:prstGeom prst="rect">
            <a:avLst/>
          </a:prstGeom>
        </p:spPr>
        <p:txBody>
          <a:bodyPr>
            <a:noAutofit/>
          </a:bodyPr>
          <a:lstStyle/>
          <a:p>
            <a:pPr lvl="0"/>
            <a:r>
              <a:rPr lang="en-US" sz="2600" dirty="0" smtClean="0"/>
              <a:t>Campus climate: "the </a:t>
            </a:r>
            <a:r>
              <a:rPr lang="en-US" sz="2600" dirty="0"/>
              <a:t>current attitudes, behaviors and standards of faculty, staff, administrators and students concerning the level of respect for individual needs, abilities and potential</a:t>
            </a:r>
            <a:r>
              <a:rPr lang="en-US" sz="2600" dirty="0" smtClean="0"/>
              <a:t>.”—Dr. Sue Rankin</a:t>
            </a:r>
          </a:p>
          <a:p>
            <a:r>
              <a:rPr lang="en-US" sz="2600" dirty="0" smtClean="0"/>
              <a:t>Campus climate is associated with employees’ personal </a:t>
            </a:r>
            <a:r>
              <a:rPr lang="en-US" sz="2600" dirty="0"/>
              <a:t>and professional </a:t>
            </a:r>
            <a:r>
              <a:rPr lang="en-US" sz="2600" dirty="0" smtClean="0"/>
              <a:t>development, job attitudes, perceptions of support, well being, health, retention, etc.</a:t>
            </a:r>
          </a:p>
          <a:p>
            <a:pPr lvl="0"/>
            <a:r>
              <a:rPr lang="en-US" sz="2600" dirty="0" smtClean="0"/>
              <a:t>CSU has regular ongoing assessments of the campus climate and has recently assessed the climate via multiple methods that produced complimentary results</a:t>
            </a:r>
          </a:p>
          <a:p>
            <a:pPr lvl="1"/>
            <a:r>
              <a:rPr lang="en-US" sz="2400" dirty="0" smtClean="0"/>
              <a:t>Assessment Group for Diversity Issues</a:t>
            </a:r>
          </a:p>
          <a:p>
            <a:pPr lvl="1"/>
            <a:r>
              <a:rPr lang="en-US" sz="2400" dirty="0" smtClean="0"/>
              <a:t>Standing Committee on the Status of Women Faculty</a:t>
            </a:r>
          </a:p>
          <a:p>
            <a:pPr lvl="1"/>
            <a:r>
              <a:rPr lang="en-US" sz="2400" dirty="0" smtClean="0"/>
              <a:t>Presidential External Advisory Council (PEAC)</a:t>
            </a:r>
          </a:p>
        </p:txBody>
      </p:sp>
    </p:spTree>
    <p:extLst>
      <p:ext uri="{BB962C8B-B14F-4D97-AF65-F5344CB8AC3E}">
        <p14:creationId xmlns:p14="http://schemas.microsoft.com/office/powerpoint/2010/main" val="29215064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02" y="305497"/>
            <a:ext cx="12817127" cy="1015663"/>
          </a:xfrm>
          <a:ln w="19050">
            <a:noFill/>
          </a:ln>
        </p:spPr>
        <p:txBody>
          <a:bodyPr/>
          <a:lstStyle/>
          <a:p>
            <a:r>
              <a:rPr lang="en-US" dirty="0" smtClean="0"/>
              <a:t>Assessment Group for Diversity Issues</a:t>
            </a:r>
            <a:endParaRPr lang="en-US" dirty="0"/>
          </a:p>
        </p:txBody>
      </p:sp>
      <p:sp>
        <p:nvSpPr>
          <p:cNvPr id="3" name="Content Placeholder 2"/>
          <p:cNvSpPr>
            <a:spLocks noGrp="1"/>
          </p:cNvSpPr>
          <p:nvPr>
            <p:ph idx="4294967295"/>
          </p:nvPr>
        </p:nvSpPr>
        <p:spPr>
          <a:xfrm>
            <a:off x="283831" y="1321159"/>
            <a:ext cx="12876998" cy="6169299"/>
          </a:xfrm>
          <a:prstGeom prst="rect">
            <a:avLst/>
          </a:prstGeom>
        </p:spPr>
        <p:txBody>
          <a:bodyPr>
            <a:noAutofit/>
          </a:bodyPr>
          <a:lstStyle/>
          <a:p>
            <a:pPr lvl="0"/>
            <a:r>
              <a:rPr lang="en-US" sz="2400" dirty="0" smtClean="0"/>
              <a:t>Committee</a:t>
            </a:r>
          </a:p>
          <a:p>
            <a:pPr lvl="1"/>
            <a:r>
              <a:rPr lang="en-US" sz="2400" dirty="0" smtClean="0"/>
              <a:t>Designs and executes the Employee Climate Survey</a:t>
            </a:r>
          </a:p>
          <a:p>
            <a:r>
              <a:rPr lang="en-US" sz="2400" dirty="0" smtClean="0"/>
              <a:t>Mission</a:t>
            </a:r>
          </a:p>
          <a:p>
            <a:pPr lvl="1"/>
            <a:r>
              <a:rPr lang="en-US" sz="2400" dirty="0" smtClean="0"/>
              <a:t>Further </a:t>
            </a:r>
            <a:r>
              <a:rPr lang="en-US" sz="2400" dirty="0"/>
              <a:t>promote and develop an inclusive campus climate designed to welcome, encourage, and embrace differences so all community members are recognized, valued, and affirmed.</a:t>
            </a:r>
            <a:endParaRPr lang="en-US" sz="2400" dirty="0" smtClean="0"/>
          </a:p>
          <a:p>
            <a:pPr lvl="1"/>
            <a:r>
              <a:rPr lang="en-US" sz="2400" dirty="0" smtClean="0"/>
              <a:t>Employee Campus Climate Assessments are designed </a:t>
            </a:r>
            <a:r>
              <a:rPr lang="en-US" sz="2400" dirty="0"/>
              <a:t>to assess employee perceptions related to campus and their immediate </a:t>
            </a:r>
            <a:r>
              <a:rPr lang="en-US" sz="2400" dirty="0" smtClean="0"/>
              <a:t>workplace</a:t>
            </a:r>
          </a:p>
          <a:p>
            <a:pPr lvl="1"/>
            <a:r>
              <a:rPr lang="en-US" sz="2400" dirty="0" smtClean="0"/>
              <a:t>Results are intended to contribute </a:t>
            </a:r>
            <a:r>
              <a:rPr lang="en-US" sz="2400" dirty="0"/>
              <a:t>to the adaptive management of campus/workplace climate by informing institutional efforts of continuous quality </a:t>
            </a:r>
            <a:r>
              <a:rPr lang="en-US" sz="2400" dirty="0" smtClean="0"/>
              <a:t>improvement</a:t>
            </a:r>
          </a:p>
          <a:p>
            <a:pPr marL="699614" lvl="1" indent="0">
              <a:buNone/>
            </a:pPr>
            <a:endParaRPr lang="en-US" sz="2400" dirty="0"/>
          </a:p>
          <a:p>
            <a:endParaRPr lang="en-US" sz="2400" dirty="0"/>
          </a:p>
        </p:txBody>
      </p:sp>
    </p:spTree>
    <p:extLst>
      <p:ext uri="{BB962C8B-B14F-4D97-AF65-F5344CB8AC3E}">
        <p14:creationId xmlns:p14="http://schemas.microsoft.com/office/powerpoint/2010/main" val="27348801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302" y="0"/>
            <a:ext cx="12817127" cy="1015663"/>
          </a:xfrm>
          <a:ln w="19050">
            <a:noFill/>
          </a:ln>
        </p:spPr>
        <p:txBody>
          <a:bodyPr/>
          <a:lstStyle/>
          <a:p>
            <a:r>
              <a:rPr lang="en-US" dirty="0" smtClean="0"/>
              <a:t>Employee Climate Survey</a:t>
            </a:r>
            <a:endParaRPr lang="en-US" dirty="0"/>
          </a:p>
        </p:txBody>
      </p:sp>
      <p:sp>
        <p:nvSpPr>
          <p:cNvPr id="3" name="Content Placeholder 2"/>
          <p:cNvSpPr>
            <a:spLocks noGrp="1"/>
          </p:cNvSpPr>
          <p:nvPr>
            <p:ph idx="4294967295"/>
          </p:nvPr>
        </p:nvSpPr>
        <p:spPr>
          <a:xfrm>
            <a:off x="120908" y="1143361"/>
            <a:ext cx="12876998" cy="6267270"/>
          </a:xfrm>
          <a:prstGeom prst="rect">
            <a:avLst/>
          </a:prstGeom>
        </p:spPr>
        <p:txBody>
          <a:bodyPr>
            <a:noAutofit/>
          </a:bodyPr>
          <a:lstStyle/>
          <a:p>
            <a:r>
              <a:rPr lang="en-US" sz="2200" dirty="0" smtClean="0"/>
              <a:t>Methodology </a:t>
            </a:r>
          </a:p>
          <a:p>
            <a:pPr lvl="1"/>
            <a:r>
              <a:rPr lang="en-US" sz="2200" dirty="0" smtClean="0"/>
              <a:t>Survey Development </a:t>
            </a:r>
          </a:p>
          <a:p>
            <a:pPr lvl="2"/>
            <a:r>
              <a:rPr lang="en-US" sz="2200" dirty="0" smtClean="0"/>
              <a:t>Composition: 2014 results and solicitation from campus constituents </a:t>
            </a:r>
          </a:p>
          <a:p>
            <a:pPr lvl="2"/>
            <a:r>
              <a:rPr lang="en-US" sz="2200" dirty="0"/>
              <a:t>Rotating constructs </a:t>
            </a:r>
            <a:r>
              <a:rPr lang="en-US" sz="2200" dirty="0" smtClean="0"/>
              <a:t>biennially </a:t>
            </a:r>
            <a:r>
              <a:rPr lang="en-US" sz="2200" dirty="0"/>
              <a:t>w</a:t>
            </a:r>
            <a:r>
              <a:rPr lang="en-US" sz="2200" dirty="0" smtClean="0"/>
              <a:t>ith </a:t>
            </a:r>
            <a:r>
              <a:rPr lang="en-US" sz="2200" dirty="0"/>
              <a:t>a core group of questions asked each administration</a:t>
            </a:r>
          </a:p>
          <a:p>
            <a:pPr lvl="2"/>
            <a:r>
              <a:rPr lang="en-US" sz="2200" dirty="0" smtClean="0"/>
              <a:t>Areas of Focus: Workload</a:t>
            </a:r>
            <a:r>
              <a:rPr lang="en-US" sz="2200" dirty="0"/>
              <a:t>, work respect, leadership, search committees, the physical campus environment, diversity in the work environment, campus trainings, and campus </a:t>
            </a:r>
            <a:r>
              <a:rPr lang="en-US" sz="2200" dirty="0" smtClean="0"/>
              <a:t>perceptions</a:t>
            </a:r>
          </a:p>
          <a:p>
            <a:pPr lvl="1"/>
            <a:r>
              <a:rPr lang="en-US" sz="2200" dirty="0" smtClean="0"/>
              <a:t>Population</a:t>
            </a:r>
          </a:p>
          <a:p>
            <a:pPr lvl="2"/>
            <a:r>
              <a:rPr lang="en-US" sz="2200" dirty="0" smtClean="0"/>
              <a:t>All employees (anonymous)</a:t>
            </a:r>
          </a:p>
          <a:p>
            <a:pPr lvl="1"/>
            <a:r>
              <a:rPr lang="en-US" sz="2200" dirty="0" smtClean="0"/>
              <a:t>Dissemination and Implementation</a:t>
            </a:r>
          </a:p>
          <a:p>
            <a:pPr lvl="2"/>
            <a:r>
              <a:rPr lang="en-US" sz="2200" dirty="0" smtClean="0"/>
              <a:t>Presented to over 20 campus groups, disseminated online</a:t>
            </a:r>
          </a:p>
          <a:p>
            <a:pPr lvl="2"/>
            <a:r>
              <a:rPr lang="en-US" sz="2200" dirty="0" smtClean="0"/>
              <a:t>Used to inform current and future initiatives</a:t>
            </a:r>
          </a:p>
          <a:p>
            <a:pPr lvl="0"/>
            <a:endParaRPr lang="en-US" sz="2200" dirty="0"/>
          </a:p>
          <a:p>
            <a:endParaRPr lang="en-US" sz="2200" dirty="0"/>
          </a:p>
        </p:txBody>
      </p:sp>
    </p:spTree>
    <p:extLst>
      <p:ext uri="{BB962C8B-B14F-4D97-AF65-F5344CB8AC3E}">
        <p14:creationId xmlns:p14="http://schemas.microsoft.com/office/powerpoint/2010/main" val="5265325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291" y="115023"/>
            <a:ext cx="12529820" cy="1275440"/>
          </a:xfrm>
          <a:ln w="19050">
            <a:noFill/>
          </a:ln>
        </p:spPr>
        <p:txBody>
          <a:bodyPr/>
          <a:lstStyle/>
          <a:p>
            <a:r>
              <a:rPr lang="en-US" dirty="0" smtClean="0"/>
              <a:t>Employee Climate Survey Findings</a:t>
            </a:r>
            <a:endParaRPr lang="en-US" dirty="0"/>
          </a:p>
        </p:txBody>
      </p:sp>
      <p:sp>
        <p:nvSpPr>
          <p:cNvPr id="3" name="Content Placeholder 2"/>
          <p:cNvSpPr>
            <a:spLocks noGrp="1"/>
          </p:cNvSpPr>
          <p:nvPr>
            <p:ph idx="4294967295"/>
          </p:nvPr>
        </p:nvSpPr>
        <p:spPr>
          <a:xfrm>
            <a:off x="343702" y="1407157"/>
            <a:ext cx="12876998" cy="6298840"/>
          </a:xfrm>
          <a:prstGeom prst="rect">
            <a:avLst/>
          </a:prstGeom>
        </p:spPr>
        <p:txBody>
          <a:bodyPr>
            <a:noAutofit/>
          </a:bodyPr>
          <a:lstStyle/>
          <a:p>
            <a:r>
              <a:rPr lang="en-US" sz="2200" dirty="0"/>
              <a:t>2</a:t>
            </a:r>
            <a:r>
              <a:rPr lang="en-US" sz="2200" dirty="0" smtClean="0"/>
              <a:t>016 </a:t>
            </a:r>
            <a:r>
              <a:rPr lang="en-US" sz="2200" dirty="0"/>
              <a:t>assessment finds </a:t>
            </a:r>
            <a:r>
              <a:rPr lang="en-US" sz="2200" dirty="0" smtClean="0"/>
              <a:t>consistent </a:t>
            </a:r>
            <a:r>
              <a:rPr lang="en-US" sz="2200" dirty="0"/>
              <a:t>and </a:t>
            </a:r>
            <a:r>
              <a:rPr lang="en-US" sz="2200" dirty="0" smtClean="0"/>
              <a:t>significant differences by employee category</a:t>
            </a:r>
            <a:endParaRPr lang="en-US" sz="2200" dirty="0"/>
          </a:p>
          <a:p>
            <a:pPr lvl="1"/>
            <a:r>
              <a:rPr lang="en-US" sz="2200" dirty="0" smtClean="0"/>
              <a:t>Overall, faculty respondents </a:t>
            </a:r>
            <a:r>
              <a:rPr lang="en-US" sz="2200" dirty="0"/>
              <a:t>have less favorable </a:t>
            </a:r>
            <a:r>
              <a:rPr lang="en-US" sz="2200" dirty="0" smtClean="0"/>
              <a:t>campus climate perceptions, while administrative professional </a:t>
            </a:r>
            <a:r>
              <a:rPr lang="en-US" sz="2200" dirty="0"/>
              <a:t>respondents </a:t>
            </a:r>
            <a:r>
              <a:rPr lang="en-US" sz="2200" dirty="0" smtClean="0"/>
              <a:t>have more favorable.</a:t>
            </a:r>
            <a:endParaRPr lang="en-US" sz="2200" dirty="0"/>
          </a:p>
          <a:p>
            <a:pPr lvl="1"/>
            <a:r>
              <a:rPr lang="en-US" sz="2200" dirty="0" smtClean="0"/>
              <a:t>Over two-thirds </a:t>
            </a:r>
            <a:r>
              <a:rPr lang="en-US" sz="2200" dirty="0"/>
              <a:t>of </a:t>
            </a:r>
            <a:r>
              <a:rPr lang="en-US" sz="2200" dirty="0" smtClean="0"/>
              <a:t>respondents agree </a:t>
            </a:r>
            <a:r>
              <a:rPr lang="en-US" sz="2200" dirty="0"/>
              <a:t>that there are inequities and </a:t>
            </a:r>
            <a:r>
              <a:rPr lang="en-US" sz="2200" dirty="0" smtClean="0"/>
              <a:t>accountability </a:t>
            </a:r>
            <a:r>
              <a:rPr lang="en-US" sz="2200" dirty="0"/>
              <a:t>differences </a:t>
            </a:r>
            <a:r>
              <a:rPr lang="en-US" sz="2200" dirty="0" smtClean="0"/>
              <a:t>among </a:t>
            </a:r>
            <a:r>
              <a:rPr lang="en-US" sz="2200" dirty="0"/>
              <a:t>employment </a:t>
            </a:r>
            <a:r>
              <a:rPr lang="en-US" sz="2200" dirty="0" smtClean="0"/>
              <a:t>categories</a:t>
            </a:r>
          </a:p>
          <a:p>
            <a:pPr lvl="1"/>
            <a:r>
              <a:rPr lang="en-US" sz="2200" dirty="0" smtClean="0"/>
              <a:t>State classified </a:t>
            </a:r>
            <a:r>
              <a:rPr lang="en-US" sz="2200" dirty="0"/>
              <a:t>respondents </a:t>
            </a:r>
            <a:r>
              <a:rPr lang="en-US" sz="2200" dirty="0" smtClean="0"/>
              <a:t>have particular </a:t>
            </a:r>
            <a:r>
              <a:rPr lang="en-US" sz="2200" dirty="0"/>
              <a:t>feelings of disrespect and inequity based on their employment category and/or job </a:t>
            </a:r>
            <a:r>
              <a:rPr lang="en-US" sz="2200" dirty="0" smtClean="0"/>
              <a:t>type </a:t>
            </a:r>
          </a:p>
          <a:p>
            <a:r>
              <a:rPr lang="en-US" sz="2200" dirty="0" smtClean="0"/>
              <a:t>Respondents </a:t>
            </a:r>
            <a:r>
              <a:rPr lang="en-US" sz="2200" dirty="0"/>
              <a:t>of </a:t>
            </a:r>
            <a:r>
              <a:rPr lang="en-US" sz="2200" dirty="0" smtClean="0"/>
              <a:t>an underrepresented race/ethnicity </a:t>
            </a:r>
            <a:r>
              <a:rPr lang="en-US" sz="2200" dirty="0" smtClean="0"/>
              <a:t>and those who </a:t>
            </a:r>
            <a:r>
              <a:rPr lang="en-US" sz="2200" dirty="0"/>
              <a:t>identify as self-identify, transgender, and/or non-binary </a:t>
            </a:r>
            <a:r>
              <a:rPr lang="en-US" sz="2200" dirty="0" smtClean="0"/>
              <a:t>report </a:t>
            </a:r>
            <a:r>
              <a:rPr lang="en-US" sz="2200" dirty="0"/>
              <a:t>experiencing more negative treatment and </a:t>
            </a:r>
            <a:r>
              <a:rPr lang="en-US" sz="2200" dirty="0" smtClean="0"/>
              <a:t>disrespectful </a:t>
            </a:r>
            <a:r>
              <a:rPr lang="en-US" sz="2200" dirty="0"/>
              <a:t>behaviors </a:t>
            </a:r>
            <a:r>
              <a:rPr lang="en-US" sz="2200" dirty="0" smtClean="0"/>
              <a:t>than </a:t>
            </a:r>
            <a:r>
              <a:rPr lang="en-US" sz="2200" dirty="0"/>
              <a:t>their </a:t>
            </a:r>
            <a:r>
              <a:rPr lang="en-US" sz="2200" dirty="0" smtClean="0"/>
              <a:t>peers </a:t>
            </a:r>
          </a:p>
          <a:p>
            <a:r>
              <a:rPr lang="en-US" sz="2200" dirty="0"/>
              <a:t>Female </a:t>
            </a:r>
            <a:r>
              <a:rPr lang="en-US" sz="2200" dirty="0" smtClean="0"/>
              <a:t>administrative professional </a:t>
            </a:r>
            <a:r>
              <a:rPr lang="en-US" sz="2200" dirty="0"/>
              <a:t>respondents had significantly less favorable scores for </a:t>
            </a:r>
            <a:r>
              <a:rPr lang="en-US" sz="2200" b="1" dirty="0"/>
              <a:t>Accountability Standards</a:t>
            </a:r>
            <a:r>
              <a:rPr lang="en-US" sz="2200" dirty="0"/>
              <a:t> and their perceptions of both CSU and their unit compared to males</a:t>
            </a:r>
          </a:p>
          <a:p>
            <a:endParaRPr lang="en-US" sz="2200" dirty="0"/>
          </a:p>
          <a:p>
            <a:pPr marL="0" indent="0">
              <a:buNone/>
            </a:pPr>
            <a:endParaRPr lang="en-US" sz="2200" dirty="0"/>
          </a:p>
          <a:p>
            <a:endParaRPr lang="en-US" sz="2200" dirty="0"/>
          </a:p>
        </p:txBody>
      </p:sp>
    </p:spTree>
    <p:extLst>
      <p:ext uri="{BB962C8B-B14F-4D97-AF65-F5344CB8AC3E}">
        <p14:creationId xmlns:p14="http://schemas.microsoft.com/office/powerpoint/2010/main" val="38120724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09" y="203562"/>
            <a:ext cx="12529820" cy="1275440"/>
          </a:xfrm>
          <a:ln w="19050">
            <a:noFill/>
          </a:ln>
        </p:spPr>
        <p:txBody>
          <a:bodyPr/>
          <a:lstStyle/>
          <a:p>
            <a:r>
              <a:rPr lang="en-US" dirty="0" smtClean="0"/>
              <a:t>Employee Climate Survey Findings</a:t>
            </a:r>
            <a:endParaRPr lang="en-US" dirty="0"/>
          </a:p>
        </p:txBody>
      </p:sp>
      <p:sp>
        <p:nvSpPr>
          <p:cNvPr id="3" name="Content Placeholder 2"/>
          <p:cNvSpPr>
            <a:spLocks noGrp="1"/>
          </p:cNvSpPr>
          <p:nvPr>
            <p:ph idx="4294967295"/>
          </p:nvPr>
        </p:nvSpPr>
        <p:spPr>
          <a:xfrm>
            <a:off x="152400" y="1511660"/>
            <a:ext cx="13436600" cy="6298840"/>
          </a:xfrm>
          <a:prstGeom prst="rect">
            <a:avLst/>
          </a:prstGeom>
        </p:spPr>
        <p:txBody>
          <a:bodyPr>
            <a:noAutofit/>
          </a:bodyPr>
          <a:lstStyle/>
          <a:p>
            <a:r>
              <a:rPr lang="en-US" sz="2200" dirty="0" smtClean="0"/>
              <a:t>Employees perceived </a:t>
            </a:r>
            <a:r>
              <a:rPr lang="en-US" sz="2200" b="1" dirty="0" smtClean="0"/>
              <a:t>Executive </a:t>
            </a:r>
            <a:r>
              <a:rPr lang="en-US" sz="2200" b="1" dirty="0"/>
              <a:t>Leadership and Accountability Standards</a:t>
            </a:r>
            <a:r>
              <a:rPr lang="en-US" sz="2200" dirty="0"/>
              <a:t> </a:t>
            </a:r>
            <a:r>
              <a:rPr lang="en-US" sz="2200" dirty="0" smtClean="0"/>
              <a:t>as the </a:t>
            </a:r>
            <a:r>
              <a:rPr lang="en-US" sz="2200" dirty="0"/>
              <a:t>least favorable </a:t>
            </a:r>
            <a:r>
              <a:rPr lang="en-US" sz="2200" dirty="0" smtClean="0"/>
              <a:t>constructs and CSU </a:t>
            </a:r>
            <a:r>
              <a:rPr lang="en-US" sz="2200" dirty="0"/>
              <a:t>perceptions and Work </a:t>
            </a:r>
            <a:r>
              <a:rPr lang="en-US" sz="2200" dirty="0" smtClean="0"/>
              <a:t>Respect as most favorable</a:t>
            </a:r>
            <a:endParaRPr lang="en-US" sz="2200" dirty="0"/>
          </a:p>
          <a:p>
            <a:pPr lvl="1"/>
            <a:r>
              <a:rPr lang="en-US" sz="2200" b="1" dirty="0"/>
              <a:t>Workload </a:t>
            </a:r>
            <a:r>
              <a:rPr lang="en-US" sz="2200" dirty="0"/>
              <a:t>showed a wide variance among employees</a:t>
            </a:r>
          </a:p>
          <a:p>
            <a:r>
              <a:rPr lang="en-US" sz="2200" dirty="0" smtClean="0"/>
              <a:t>Physical </a:t>
            </a:r>
            <a:r>
              <a:rPr lang="en-US" sz="2200" dirty="0"/>
              <a:t>environment and perceptions of accountability </a:t>
            </a:r>
            <a:r>
              <a:rPr lang="en-US" sz="2200" dirty="0" smtClean="0"/>
              <a:t>standards were most predictive of employees’ unit </a:t>
            </a:r>
            <a:r>
              <a:rPr lang="en-US" sz="2200" dirty="0" smtClean="0"/>
              <a:t>perceptions and work respect, </a:t>
            </a:r>
            <a:r>
              <a:rPr lang="en-US" sz="2200" dirty="0" smtClean="0"/>
              <a:t>while </a:t>
            </a:r>
            <a:r>
              <a:rPr lang="en-US" sz="2200" b="1" dirty="0" smtClean="0"/>
              <a:t>Executive </a:t>
            </a:r>
            <a:r>
              <a:rPr lang="en-US" sz="2200" b="1" dirty="0"/>
              <a:t>L</a:t>
            </a:r>
            <a:r>
              <a:rPr lang="en-US" sz="2200" b="1" dirty="0" smtClean="0"/>
              <a:t>eadership </a:t>
            </a:r>
            <a:r>
              <a:rPr lang="en-US" sz="2200" b="1" dirty="0"/>
              <a:t>was the </a:t>
            </a:r>
            <a:r>
              <a:rPr lang="en-US" sz="2200" b="1" dirty="0" smtClean="0"/>
              <a:t>most </a:t>
            </a:r>
            <a:r>
              <a:rPr lang="en-US" sz="2200" b="1" dirty="0"/>
              <a:t>influential </a:t>
            </a:r>
            <a:r>
              <a:rPr lang="en-US" sz="2200" b="1" dirty="0" smtClean="0"/>
              <a:t>area on CSU perceptions</a:t>
            </a:r>
          </a:p>
          <a:p>
            <a:r>
              <a:rPr lang="en-US" sz="2200" dirty="0" smtClean="0"/>
              <a:t>Overall</a:t>
            </a:r>
            <a:r>
              <a:rPr lang="en-US" sz="2200" dirty="0"/>
              <a:t>, perceptions of CSU and individual units stayed relatively similar from </a:t>
            </a:r>
            <a:r>
              <a:rPr lang="en-US" sz="2200" dirty="0" smtClean="0"/>
              <a:t>2014</a:t>
            </a:r>
            <a:endParaRPr lang="en-US" sz="2200" dirty="0"/>
          </a:p>
          <a:p>
            <a:pPr lvl="1"/>
            <a:r>
              <a:rPr lang="en-US" sz="2200" dirty="0" smtClean="0"/>
              <a:t>64%: CSU’s </a:t>
            </a:r>
            <a:r>
              <a:rPr lang="en-US" sz="2200" dirty="0"/>
              <a:t>climate has </a:t>
            </a:r>
            <a:r>
              <a:rPr lang="en-US" sz="2200" dirty="0" smtClean="0"/>
              <a:t>become </a:t>
            </a:r>
            <a:r>
              <a:rPr lang="en-US" sz="2200" dirty="0"/>
              <a:t>consistently more inclusive of all employees </a:t>
            </a:r>
            <a:r>
              <a:rPr lang="en-US" sz="2200" dirty="0" smtClean="0"/>
              <a:t>(58% in 2014)</a:t>
            </a:r>
          </a:p>
          <a:p>
            <a:pPr lvl="1"/>
            <a:r>
              <a:rPr lang="en-US" sz="2200" dirty="0" smtClean="0"/>
              <a:t>67%: CSU </a:t>
            </a:r>
            <a:r>
              <a:rPr lang="en-US" sz="2200" dirty="0"/>
              <a:t>recruits employees from a diverse set of backgrounds </a:t>
            </a:r>
            <a:r>
              <a:rPr lang="en-US" sz="2200" dirty="0" smtClean="0"/>
              <a:t>(57</a:t>
            </a:r>
            <a:r>
              <a:rPr lang="en-US" sz="2200" dirty="0"/>
              <a:t>% </a:t>
            </a:r>
            <a:r>
              <a:rPr lang="en-US" sz="2200" dirty="0" smtClean="0"/>
              <a:t>in 2014)</a:t>
            </a:r>
          </a:p>
          <a:p>
            <a:pPr lvl="1"/>
            <a:r>
              <a:rPr lang="en-US" sz="2200" dirty="0" smtClean="0"/>
              <a:t>63%: My unit </a:t>
            </a:r>
            <a:r>
              <a:rPr lang="en-US" sz="2200" dirty="0"/>
              <a:t>creates a supportive environment for employees from diverse </a:t>
            </a:r>
            <a:r>
              <a:rPr lang="en-US" sz="2200" dirty="0" smtClean="0"/>
              <a:t>backgrounds</a:t>
            </a:r>
            <a:r>
              <a:rPr lang="en-US" sz="2200" dirty="0"/>
              <a:t> </a:t>
            </a:r>
            <a:r>
              <a:rPr lang="en-US" sz="2200" dirty="0" smtClean="0"/>
              <a:t>(68% in 2014)</a:t>
            </a:r>
            <a:endParaRPr lang="en-US" sz="2200" dirty="0"/>
          </a:p>
          <a:p>
            <a:endParaRPr lang="en-US" sz="2000" dirty="0"/>
          </a:p>
          <a:p>
            <a:endParaRPr lang="en-US" sz="2000" dirty="0"/>
          </a:p>
        </p:txBody>
      </p:sp>
    </p:spTree>
    <p:extLst>
      <p:ext uri="{BB962C8B-B14F-4D97-AF65-F5344CB8AC3E}">
        <p14:creationId xmlns:p14="http://schemas.microsoft.com/office/powerpoint/2010/main" val="41293688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74263"/>
            <a:ext cx="12561453" cy="1846659"/>
          </a:xfrm>
        </p:spPr>
        <p:txBody>
          <a:bodyPr/>
          <a:lstStyle/>
          <a:p>
            <a:r>
              <a:rPr lang="en-US" dirty="0" smtClean="0"/>
              <a:t>President’s Commission on Women and Gender </a:t>
            </a:r>
            <a:r>
              <a:rPr lang="en-US" dirty="0"/>
              <a:t>E</a:t>
            </a:r>
            <a:r>
              <a:rPr lang="en-US" dirty="0" smtClean="0"/>
              <a:t>quity</a:t>
            </a:r>
            <a:endParaRPr lang="en-US" dirty="0"/>
          </a:p>
        </p:txBody>
      </p:sp>
      <p:sp>
        <p:nvSpPr>
          <p:cNvPr id="3" name="Content Placeholder 2"/>
          <p:cNvSpPr>
            <a:spLocks noGrp="1"/>
          </p:cNvSpPr>
          <p:nvPr>
            <p:ph idx="4294967295"/>
          </p:nvPr>
        </p:nvSpPr>
        <p:spPr>
          <a:xfrm>
            <a:off x="640080" y="1986282"/>
            <a:ext cx="11514667" cy="4956705"/>
          </a:xfrm>
          <a:prstGeom prst="rect">
            <a:avLst/>
          </a:prstGeom>
        </p:spPr>
        <p:txBody>
          <a:bodyPr/>
          <a:lstStyle/>
          <a:p>
            <a:r>
              <a:rPr lang="en-US" sz="2800" b="0" dirty="0" smtClean="0"/>
              <a:t>MISSION: To </a:t>
            </a:r>
            <a:r>
              <a:rPr lang="en-US" sz="2800" b="0" dirty="0"/>
              <a:t>promote an </a:t>
            </a:r>
            <a:r>
              <a:rPr lang="en-US" sz="2800" b="0" dirty="0" smtClean="0"/>
              <a:t>environment that </a:t>
            </a:r>
            <a:r>
              <a:rPr lang="en-US" sz="2800" b="0" dirty="0"/>
              <a:t>fosters productive and supportive relationships and interactions among people</a:t>
            </a:r>
            <a:r>
              <a:rPr lang="en-US" sz="2800" b="0" dirty="0" smtClean="0"/>
              <a:t>. . .  </a:t>
            </a:r>
            <a:r>
              <a:rPr lang="en-US" sz="2800" b="0" dirty="0"/>
              <a:t>in which people of all </a:t>
            </a:r>
            <a:r>
              <a:rPr lang="en-US" sz="2800" b="0" dirty="0" smtClean="0"/>
              <a:t>gender identities </a:t>
            </a:r>
            <a:r>
              <a:rPr lang="en-US" sz="2800" b="0" dirty="0"/>
              <a:t>are supported and recognized; </a:t>
            </a:r>
            <a:r>
              <a:rPr lang="en-US" sz="2800" b="0" dirty="0" smtClean="0"/>
              <a:t>feel </a:t>
            </a:r>
            <a:r>
              <a:rPr lang="en-US" sz="2800" b="0" dirty="0"/>
              <a:t>safe; </a:t>
            </a:r>
            <a:r>
              <a:rPr lang="en-US" sz="2800" b="0" dirty="0" smtClean="0"/>
              <a:t>are </a:t>
            </a:r>
            <a:r>
              <a:rPr lang="en-US" sz="2800" b="0" dirty="0"/>
              <a:t>freed from limitations and restrictions of culturally defined sex roles; and in which all members of the campus community feel empowered and </a:t>
            </a:r>
            <a:r>
              <a:rPr lang="en-US" sz="2800" b="0" dirty="0" smtClean="0"/>
              <a:t>supported.</a:t>
            </a:r>
          </a:p>
          <a:p>
            <a:r>
              <a:rPr lang="en-US" sz="2800" dirty="0" smtClean="0"/>
              <a:t>We make recommendations to the President</a:t>
            </a:r>
            <a:endParaRPr lang="en-US" sz="2800" b="0" dirty="0" smtClean="0"/>
          </a:p>
          <a:p>
            <a:r>
              <a:rPr lang="en-US" sz="2800" b="0" dirty="0" smtClean="0"/>
              <a:t>LONG TERM GOAL: To make ourselves obsolete</a:t>
            </a:r>
            <a:endParaRPr lang="en-US" sz="2800" dirty="0" smtClean="0"/>
          </a:p>
          <a:p>
            <a:r>
              <a:rPr lang="en-US" sz="2800" dirty="0" smtClean="0">
                <a:hlinkClick r:id="rId2"/>
              </a:rPr>
              <a:t>http</a:t>
            </a:r>
            <a:r>
              <a:rPr lang="en-US" sz="2800" dirty="0">
                <a:hlinkClick r:id="rId2"/>
              </a:rPr>
              <a:t>://</a:t>
            </a:r>
            <a:r>
              <a:rPr lang="en-US" sz="2800" dirty="0" smtClean="0">
                <a:hlinkClick r:id="rId2"/>
              </a:rPr>
              <a:t>cwge.colostate.edu/</a:t>
            </a:r>
            <a:endParaRPr lang="en-US" sz="2800" dirty="0" smtClean="0"/>
          </a:p>
          <a:p>
            <a:endParaRPr lang="en-US" sz="2800" dirty="0"/>
          </a:p>
          <a:p>
            <a:endParaRPr lang="en-US" sz="2800" dirty="0"/>
          </a:p>
        </p:txBody>
      </p:sp>
      <p:pic>
        <p:nvPicPr>
          <p:cNvPr id="4" name="Picture 3"/>
          <p:cNvPicPr>
            <a:picLocks noChangeAspect="1"/>
          </p:cNvPicPr>
          <p:nvPr/>
        </p:nvPicPr>
        <p:blipFill rotWithShape="1">
          <a:blip r:embed="rId3"/>
          <a:srcRect l="12682" t="3473" r="4914"/>
          <a:stretch/>
        </p:blipFill>
        <p:spPr>
          <a:xfrm>
            <a:off x="9109710" y="5253990"/>
            <a:ext cx="4706620" cy="3001010"/>
          </a:xfrm>
          <a:prstGeom prst="rect">
            <a:avLst/>
          </a:prstGeom>
        </p:spPr>
      </p:pic>
    </p:spTree>
    <p:extLst>
      <p:ext uri="{BB962C8B-B14F-4D97-AF65-F5344CB8AC3E}">
        <p14:creationId xmlns:p14="http://schemas.microsoft.com/office/powerpoint/2010/main" val="20432372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880" y="305497"/>
            <a:ext cx="10735911" cy="1015663"/>
          </a:xfrm>
        </p:spPr>
        <p:txBody>
          <a:bodyPr/>
          <a:lstStyle/>
          <a:p>
            <a:r>
              <a:rPr lang="en-US" dirty="0"/>
              <a:t>CSU </a:t>
            </a:r>
            <a:r>
              <a:rPr lang="en-US" dirty="0" smtClean="0"/>
              <a:t>Context – Women’s Initiative</a:t>
            </a:r>
            <a:endParaRPr lang="en-US" dirty="0"/>
          </a:p>
        </p:txBody>
      </p:sp>
      <p:sp>
        <p:nvSpPr>
          <p:cNvPr id="3" name="Content Placeholder 2"/>
          <p:cNvSpPr>
            <a:spLocks noGrp="1"/>
          </p:cNvSpPr>
          <p:nvPr>
            <p:ph idx="4294967295"/>
          </p:nvPr>
        </p:nvSpPr>
        <p:spPr>
          <a:xfrm>
            <a:off x="343702" y="1511660"/>
            <a:ext cx="12876998" cy="6298840"/>
          </a:xfrm>
          <a:prstGeom prst="rect">
            <a:avLst/>
          </a:prstGeom>
        </p:spPr>
        <p:txBody>
          <a:bodyPr>
            <a:noAutofit/>
          </a:bodyPr>
          <a:lstStyle/>
          <a:p>
            <a:r>
              <a:rPr lang="en-US" sz="2000" dirty="0"/>
              <a:t>1997: President Al Yates created: President’s Commission on Women and Gender Equity at </a:t>
            </a:r>
            <a:r>
              <a:rPr lang="en-US" sz="2000" dirty="0" smtClean="0"/>
              <a:t>CSU.</a:t>
            </a:r>
          </a:p>
          <a:p>
            <a:r>
              <a:rPr lang="en-US" sz="2000" dirty="0"/>
              <a:t> </a:t>
            </a:r>
            <a:r>
              <a:rPr lang="en-US" sz="2000" dirty="0" smtClean="0"/>
              <a:t>. . . . 20 years of RECOMMENDATIONS. More recently . . . </a:t>
            </a:r>
            <a:endParaRPr lang="en-US" sz="2000" dirty="0"/>
          </a:p>
          <a:p>
            <a:r>
              <a:rPr lang="en-US" sz="2000" dirty="0"/>
              <a:t>2012, ’14, ‘16 Campus wide climate survey - men and women, all staff</a:t>
            </a:r>
          </a:p>
          <a:p>
            <a:r>
              <a:rPr lang="en-US" sz="2000" dirty="0"/>
              <a:t>2013-2014: Senior CSU women faculty met with President Frank and Provost Miranda to express concerns </a:t>
            </a:r>
          </a:p>
          <a:p>
            <a:r>
              <a:rPr lang="en-US" sz="2000" dirty="0"/>
              <a:t>2014: Standing Committee on Status of Women Faculty created to address challenges facing women faculty</a:t>
            </a:r>
          </a:p>
          <a:p>
            <a:r>
              <a:rPr lang="en-US" sz="2000" dirty="0"/>
              <a:t>2014:  SCSWF survey to faculty – key areas for faculty; narratives</a:t>
            </a:r>
          </a:p>
          <a:p>
            <a:r>
              <a:rPr lang="en-US" sz="2000" dirty="0"/>
              <a:t>2015-2016: Follow up qualitative study to understand deeper </a:t>
            </a:r>
            <a:r>
              <a:rPr lang="en-US" sz="2000" dirty="0" smtClean="0"/>
              <a:t>concerns</a:t>
            </a:r>
          </a:p>
          <a:p>
            <a:r>
              <a:rPr lang="en-US" sz="2000" dirty="0" smtClean="0"/>
              <a:t>2017: Campus-wide Open Forum on SCSWF Campus Climate </a:t>
            </a:r>
            <a:endParaRPr lang="en-US" sz="2000" dirty="0"/>
          </a:p>
          <a:p>
            <a:r>
              <a:rPr lang="en-US" sz="2000" dirty="0"/>
              <a:t>2017:  President Frank builds Presidential External Advisory Council</a:t>
            </a:r>
          </a:p>
          <a:p>
            <a:endParaRPr lang="en-US" sz="2000" dirty="0"/>
          </a:p>
        </p:txBody>
      </p:sp>
      <p:pic>
        <p:nvPicPr>
          <p:cNvPr id="4" name="Picture 3"/>
          <p:cNvPicPr>
            <a:picLocks noChangeAspect="1"/>
          </p:cNvPicPr>
          <p:nvPr/>
        </p:nvPicPr>
        <p:blipFill>
          <a:blip r:embed="rId2"/>
          <a:stretch>
            <a:fillRect/>
          </a:stretch>
        </p:blipFill>
        <p:spPr>
          <a:xfrm>
            <a:off x="8777950" y="5575300"/>
            <a:ext cx="5039650" cy="2743200"/>
          </a:xfrm>
          <a:prstGeom prst="rect">
            <a:avLst/>
          </a:prstGeom>
        </p:spPr>
      </p:pic>
    </p:spTree>
    <p:extLst>
      <p:ext uri="{BB962C8B-B14F-4D97-AF65-F5344CB8AC3E}">
        <p14:creationId xmlns:p14="http://schemas.microsoft.com/office/powerpoint/2010/main" val="20041769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01e213ac-59f3-45bb-9af2-40248509f239"/>
  <p:tag name="TPVERSION" val="6"/>
  <p:tag name="TPFULLVERSION" val="7.5.8.4"/>
  <p:tag name="PPTVERSION" val="16"/>
  <p:tag name="TPOS" val="2"/>
  <p:tag name="TPLASTSAVEVERSION" val="6.2 PC"/>
</p:tagLst>
</file>

<file path=ppt/theme/theme1.xml><?xml version="1.0" encoding="utf-8"?>
<a:theme xmlns:a="http://schemas.openxmlformats.org/drawingml/2006/main" name="Office Theme">
  <a:themeElements>
    <a:clrScheme name="CSU Palette 2016">
      <a:dk1>
        <a:srgbClr val="59595B"/>
      </a:dk1>
      <a:lt1>
        <a:srgbClr val="FFFFFF"/>
      </a:lt1>
      <a:dk2>
        <a:srgbClr val="1E4D2B"/>
      </a:dk2>
      <a:lt2>
        <a:srgbClr val="C8C371"/>
      </a:lt2>
      <a:accent1>
        <a:srgbClr val="D9782C"/>
      </a:accent1>
      <a:accent2>
        <a:srgbClr val="C9D845"/>
      </a:accent2>
      <a:accent3>
        <a:srgbClr val="CC5430"/>
      </a:accent3>
      <a:accent4>
        <a:srgbClr val="105456"/>
      </a:accent4>
      <a:accent5>
        <a:srgbClr val="12A3B6"/>
      </a:accent5>
      <a:accent6>
        <a:srgbClr val="ECC530"/>
      </a:accent6>
      <a:hlink>
        <a:srgbClr val="3246A4"/>
      </a:hlink>
      <a:folHlink>
        <a:srgbClr val="6B15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6084</TotalTime>
  <Words>1222</Words>
  <Application>Microsoft Office PowerPoint</Application>
  <PresentationFormat>Custom</PresentationFormat>
  <Paragraphs>140</Paragraphs>
  <Slides>26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Century Gothic</vt:lpstr>
      <vt:lpstr>Franklin Gothic Book</vt:lpstr>
      <vt:lpstr>Office Theme</vt:lpstr>
      <vt:lpstr>PowerPoint Presentation</vt:lpstr>
      <vt:lpstr>PowerPoint Presentation</vt:lpstr>
      <vt:lpstr>Introduction </vt:lpstr>
      <vt:lpstr>Assessment Group for Diversity Issues</vt:lpstr>
      <vt:lpstr>Employee Climate Survey</vt:lpstr>
      <vt:lpstr>Employee Climate Survey Findings</vt:lpstr>
      <vt:lpstr>Employee Climate Survey Findings</vt:lpstr>
      <vt:lpstr>President’s Commission on Women and Gender Equity</vt:lpstr>
      <vt:lpstr>CSU Context – Women’s Initiative</vt:lpstr>
      <vt:lpstr>Standing Committee on the Status of Women Faculty</vt:lpstr>
      <vt:lpstr>Standing Committee on the Status of Women Faculty</vt:lpstr>
      <vt:lpstr>PowerPoint Presentation</vt:lpstr>
      <vt:lpstr>Convergence of Data</vt:lpstr>
      <vt:lpstr>PowerPoint Presentation</vt:lpstr>
      <vt:lpstr>PowerPoint Presentation</vt:lpstr>
      <vt:lpstr>PowerPoint Presentation</vt:lpstr>
      <vt:lpstr>PowerPoint Presentation</vt:lpstr>
      <vt:lpstr>PowerPoint Presentation</vt:lpstr>
      <vt:lpstr>Emerging Themes: ACT</vt:lpstr>
      <vt:lpstr>Recommendations for CSU</vt:lpstr>
      <vt:lpstr>Examples of Recent &amp; Ongoing Work</vt:lpstr>
      <vt:lpstr>Moving Forward</vt:lpstr>
      <vt:lpstr>PowerPoint Presentation</vt:lpstr>
      <vt:lpstr>“Change is hard, but it’s what we do, and after all, not changing is even harder.”           - President Tony Frank, 2016</vt:lpstr>
      <vt:lpstr>PowerPoint Presentation</vt:lpstr>
      <vt:lpstr>PowerPoint Presentation</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Curtis</dc:creator>
  <cp:lastModifiedBy>McMonagle,Kalie</cp:lastModifiedBy>
  <cp:revision>239</cp:revision>
  <cp:lastPrinted>2017-09-05T19:33:00Z</cp:lastPrinted>
  <dcterms:created xsi:type="dcterms:W3CDTF">2015-06-30T23:05:53Z</dcterms:created>
  <dcterms:modified xsi:type="dcterms:W3CDTF">2017-09-07T18:49:54Z</dcterms:modified>
</cp:coreProperties>
</file>