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5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94B"/>
    <a:srgbClr val="EED648"/>
    <a:srgbClr val="F5F141"/>
    <a:srgbClr val="EDD945"/>
    <a:srgbClr val="F2E540"/>
    <a:srgbClr val="2B8970"/>
    <a:srgbClr val="386750"/>
    <a:srgbClr val="357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>
      <p:cViewPr>
        <p:scale>
          <a:sx n="107" d="100"/>
          <a:sy n="107" d="100"/>
        </p:scale>
        <p:origin x="-1830" y="-666"/>
      </p:cViewPr>
      <p:guideLst>
        <p:guide orient="horz" pos="2160"/>
        <p:guide orient="horz" pos="1008"/>
        <p:guide pos="2880"/>
        <p:guide pos="288"/>
        <p:guide pos="5472"/>
        <p:guide pos="7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AD555-D122-4C41-8F54-3F2D384B6971}" type="datetimeFigureOut">
              <a:rPr lang="en-US" smtClean="0"/>
              <a:pPr/>
              <a:t>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59925-7005-4EF5-A46A-2AB2A1CD3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02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4812B-AC83-4B9C-99F2-01ED314820A9}" type="datetimeFigureOut">
              <a:rPr lang="en-US"/>
              <a:pPr>
                <a:defRPr/>
              </a:pPr>
              <a:t>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EEFE1-1658-4F05-AD02-BEBE78601D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3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81D1B-73C5-4544-BF26-6BA368823576}" type="datetimeFigureOut">
              <a:rPr lang="en-US"/>
              <a:pPr>
                <a:defRPr/>
              </a:pPr>
              <a:t>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A06DB-39F2-4710-965F-3250569F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44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B8A6B-4D2A-4A9C-9E08-5C34FA976DFA}" type="datetimeFigureOut">
              <a:rPr lang="en-US"/>
              <a:pPr>
                <a:defRPr/>
              </a:pPr>
              <a:t>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E2BAC-8A75-4D88-8326-D31D60CE56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62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79A9E-6F93-4E64-BFFA-048ABBE24B92}" type="datetimeFigureOut">
              <a:rPr lang="en-US"/>
              <a:pPr>
                <a:defRPr/>
              </a:pPr>
              <a:t>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3F85-3B6B-4345-8D55-A7169C650F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8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7E849-43F3-4F8E-8D54-3E201F2CD26B}" type="datetimeFigureOut">
              <a:rPr lang="en-US"/>
              <a:pPr>
                <a:defRPr/>
              </a:pPr>
              <a:t>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863B3-F0AC-465B-833A-EB245D3F35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0F51A-D0CC-428C-939D-665506CE4755}" type="datetimeFigureOut">
              <a:rPr lang="en-US"/>
              <a:pPr>
                <a:defRPr/>
              </a:pPr>
              <a:t>1/29/2011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E00B-4675-4C5A-B82E-AF126643E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74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7D01A-AECC-4489-BC49-28BEC51B3583}" type="datetimeFigureOut">
              <a:rPr lang="en-US"/>
              <a:pPr>
                <a:defRPr/>
              </a:pPr>
              <a:t>1/29/2011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AF61B-FD52-47FA-BD8D-511713C449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2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9EE5F-82A1-4505-8458-80B59193341C}" type="datetimeFigureOut">
              <a:rPr lang="en-US"/>
              <a:pPr>
                <a:defRPr/>
              </a:pPr>
              <a:t>1/29/2011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12C5F-6D9B-45AE-97D0-D9BEF88C06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9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0D5CD-B6FB-4D31-9E06-CBAFBA8EA00A}" type="datetimeFigureOut">
              <a:rPr lang="en-US"/>
              <a:pPr>
                <a:defRPr/>
              </a:pPr>
              <a:t>1/29/2011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DBCA2-6280-4ED0-9F97-AD2B3C99C1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1AD3A-EBFF-4680-89D9-E314996DAC02}" type="datetimeFigureOut">
              <a:rPr lang="en-US"/>
              <a:pPr>
                <a:defRPr/>
              </a:pPr>
              <a:t>1/29/2011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5D81-1A80-4F07-B1B0-894A5B006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6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49C6C-02C1-4EB5-BC0A-927694ECDC6F}" type="datetimeFigureOut">
              <a:rPr lang="en-US"/>
              <a:pPr>
                <a:defRPr/>
              </a:pPr>
              <a:t>1/29/2011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4987B-2167-45BD-B381-5E7C73AFB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5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E713A1-6489-4656-8778-773A3C780A64}" type="datetimeFigureOut">
              <a:rPr lang="en-US"/>
              <a:pPr>
                <a:defRPr/>
              </a:pPr>
              <a:t>1/29/2011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1D262B-037E-41C2-931D-4AFE346BD0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templt4-3.t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36250"/>
            <a:ext cx="9192333" cy="68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1143000" y="1600200"/>
            <a:ext cx="6553200" cy="38862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rgbClr val="3867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 descr="image00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42482"/>
            <a:ext cx="8191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417319"/>
              </p:ext>
            </p:extLst>
          </p:nvPr>
        </p:nvGraphicFramePr>
        <p:xfrm>
          <a:off x="688760" y="927927"/>
          <a:ext cx="7010399" cy="5184728"/>
        </p:xfrm>
        <a:graphic>
          <a:graphicData uri="http://schemas.openxmlformats.org/drawingml/2006/table">
            <a:tbl>
              <a:tblPr/>
              <a:tblGrid>
                <a:gridCol w="234986"/>
                <a:gridCol w="248040"/>
                <a:gridCol w="4033917"/>
                <a:gridCol w="182767"/>
                <a:gridCol w="1057434"/>
                <a:gridCol w="195821"/>
                <a:gridCol w="1057434"/>
              </a:tblGrid>
              <a:tr h="121397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Version 3.0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Version 2.0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95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Resources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16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Undergraduate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22,570,000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22,570,000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Graduate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3,850,000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3,850,000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Total Tuition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26,420,000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26,420,000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Future Revenue Contingency Fund Deployment of resources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3,000,000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3,000,000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5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Miscellaneous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220,000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220,000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State Funding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(16,600,000)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(27,600,000)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New Resources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13,040,000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2,040,000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95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Financial Aid/Scholarship Inflation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9,550,000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9,550,000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65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Salaries and promotions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452,000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452,000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Other Mandatory Costs (audit fees, debt service, dues, etc.)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2,325,000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2,325,000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Pass-through to Colleges/Departments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4,900,000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4,900,000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Commitments/Quality Enhancements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3,967,000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3,967,000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37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Unit Expense Reductions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(9,704,000)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(20,704,000)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FY 11 bridged reduction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1,550,000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1,550,000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  <a:r>
                        <a:rPr lang="en-US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New Expenses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13,040,000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2,040,000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6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-  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45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4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1" i="0" u="sng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Assumptions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Resident Undergraduate 2 SCH Closure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4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Non-Resident Undergraduate  2 SCH  but 3% overall FT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Resident Graduate 7.5% and Professional  Veterinary Medicine 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Non-Resident Graduate 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3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Fees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u-templt4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csu-templt4</Template>
  <TotalTime>1034</TotalTime>
  <Words>177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csu-templt4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Tranby,Steve</dc:creator>
  <cp:lastModifiedBy>Johnson,Lynn</cp:lastModifiedBy>
  <cp:revision>101</cp:revision>
  <dcterms:created xsi:type="dcterms:W3CDTF">2009-06-05T21:43:33Z</dcterms:created>
  <dcterms:modified xsi:type="dcterms:W3CDTF">2011-01-29T15:02:46Z</dcterms:modified>
</cp:coreProperties>
</file>